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332" r:id="rId3"/>
    <p:sldId id="420" r:id="rId4"/>
    <p:sldId id="421" r:id="rId5"/>
    <p:sldId id="430" r:id="rId6"/>
    <p:sldId id="432" r:id="rId7"/>
    <p:sldId id="423" r:id="rId8"/>
    <p:sldId id="424" r:id="rId9"/>
    <p:sldId id="433" r:id="rId10"/>
    <p:sldId id="434" r:id="rId11"/>
    <p:sldId id="435" r:id="rId12"/>
    <p:sldId id="426" r:id="rId13"/>
    <p:sldId id="436" r:id="rId14"/>
    <p:sldId id="438" r:id="rId15"/>
    <p:sldId id="439" r:id="rId16"/>
    <p:sldId id="425" r:id="rId17"/>
    <p:sldId id="443" r:id="rId18"/>
    <p:sldId id="444" r:id="rId19"/>
    <p:sldId id="445" r:id="rId20"/>
    <p:sldId id="446" r:id="rId21"/>
    <p:sldId id="447" r:id="rId22"/>
    <p:sldId id="441" r:id="rId23"/>
    <p:sldId id="442" r:id="rId24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6600"/>
    <a:srgbClr val="3E6FD2"/>
    <a:srgbClr val="2D5EC1"/>
    <a:srgbClr val="3166CF"/>
    <a:srgbClr val="0066FF"/>
    <a:srgbClr val="996600"/>
    <a:srgbClr val="BD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88" autoAdjust="0"/>
    <p:restoredTop sz="76782" autoAdjust="0"/>
  </p:normalViewPr>
  <p:slideViewPr>
    <p:cSldViewPr>
      <p:cViewPr varScale="1">
        <p:scale>
          <a:sx n="57" d="100"/>
          <a:sy n="57" d="100"/>
        </p:scale>
        <p:origin x="162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48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E07CCE5-0E27-4502-AC31-A8B9E60E1E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84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0EA20E6-38DB-433F-A9F6-0491279B09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248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EA20E6-38DB-433F-A9F6-0491279B09F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145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EA20E6-38DB-433F-A9F6-0491279B09F9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446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de-DE" smtClean="0">
              <a:latin typeface="Arial" panose="020B0604020202020204" pitchFamily="34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76E68CA-0FF5-4476-B755-0723507BC733}" type="slidenum">
              <a:rPr lang="en-GB" altLang="de-DE" sz="1200" b="0">
                <a:solidFill>
                  <a:schemeClr val="tx1"/>
                </a:solidFill>
                <a:latin typeface="Arial" panose="020B0604020202020204" pitchFamily="34" charset="0"/>
              </a:rPr>
              <a:pPr eaLnBrk="1" hangingPunct="1"/>
              <a:t>5</a:t>
            </a:fld>
            <a:endParaRPr lang="en-GB" altLang="de-DE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304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20F011A-33EA-4BF5-907A-153A7438EBC2}" type="slidenum">
              <a:rPr lang="en-GB" altLang="de-DE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8</a:t>
            </a:fld>
            <a:endParaRPr lang="en-GB" altLang="de-DE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0938" cy="37211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16463"/>
            <a:ext cx="5440362" cy="44640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de-DE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55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de-DE" smtClean="0">
              <a:latin typeface="Arial" panose="020B0604020202020204" pitchFamily="34" charset="0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0013929-1E72-48EB-9644-4FFB588AAD67}" type="slidenum">
              <a:rPr lang="en-GB" altLang="de-DE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9</a:t>
            </a:fld>
            <a:endParaRPr lang="en-GB" altLang="de-DE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12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de-DE" smtClean="0">
              <a:latin typeface="Arial" panose="020B0604020202020204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0EF135-5785-4163-827B-AE44D0DCFEA0}" type="slidenum">
              <a:rPr lang="en-GB" altLang="de-DE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10</a:t>
            </a:fld>
            <a:endParaRPr lang="en-GB" altLang="de-DE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193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3B02758-0296-499F-853C-C591306816FC}" type="slidenum">
              <a:rPr lang="en-GB" altLang="en-US" sz="1200" smtClean="0"/>
              <a:pPr/>
              <a:t>17</a:t>
            </a:fld>
            <a:endParaRPr lang="en-GB" altLang="en-US" sz="120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>
                <a:latin typeface="Arial" panose="020B0604020202020204" pitchFamily="34" charset="0"/>
              </a:rPr>
              <a:t>Sub-programme ENV: 75% of total; Nature&amp;Biodiversity: 55% of the 81% of sub-pörogramme environment minus financial instruments, i.e. minus 30 mio.</a:t>
            </a:r>
          </a:p>
        </p:txBody>
      </p:sp>
      <p:sp>
        <p:nvSpPr>
          <p:cNvPr id="62469" name="Date Placeholder 1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498FDB17-789F-4A81-962A-066C64DB8984}" type="datetime1">
              <a:rPr lang="en-GB" altLang="en-US" sz="1200" smtClean="0"/>
              <a:pPr/>
              <a:t>01/07/2014</a:t>
            </a:fld>
            <a:endParaRPr lang="en-GB" altLang="en-US" sz="1200" smtClean="0"/>
          </a:p>
        </p:txBody>
      </p:sp>
      <p:sp>
        <p:nvSpPr>
          <p:cNvPr id="62470" name="Footer Placeholder 2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 sz="1200" smtClean="0"/>
          </a:p>
        </p:txBody>
      </p:sp>
    </p:spTree>
    <p:extLst>
      <p:ext uri="{BB962C8B-B14F-4D97-AF65-F5344CB8AC3E}">
        <p14:creationId xmlns:p14="http://schemas.microsoft.com/office/powerpoint/2010/main" val="1882425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de-DE" smtClean="0">
              <a:latin typeface="Arial" panose="020B0604020202020204" pitchFamily="34" charset="0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F01BB23-22C6-42BC-ADB9-F74B57F9FA15}" type="slidenum">
              <a:rPr lang="en-GB" altLang="de-DE" sz="1200" b="0">
                <a:solidFill>
                  <a:schemeClr val="tx1"/>
                </a:solidFill>
                <a:latin typeface="Arial" panose="020B0604020202020204" pitchFamily="34" charset="0"/>
              </a:rPr>
              <a:pPr eaLnBrk="1" hangingPunct="1"/>
              <a:t>21</a:t>
            </a:fld>
            <a:endParaRPr lang="en-GB" altLang="de-DE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679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9C94A9D5-FC1F-4E69-936D-0506D614E3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05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74BD2-05D3-4259-A77B-6E363E3132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636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8D78B-85B6-4941-B08B-996B1BC211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519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" descr="courb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" r="1158" b="21918"/>
          <a:stretch>
            <a:fillRect/>
          </a:stretch>
        </p:blipFill>
        <p:spPr bwMode="auto">
          <a:xfrm>
            <a:off x="0" y="5229225"/>
            <a:ext cx="9144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75" y="6165850"/>
            <a:ext cx="20161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161088"/>
            <a:ext cx="5683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7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963" y="6499225"/>
            <a:ext cx="140335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1950" y="2117725"/>
            <a:ext cx="8424863" cy="1470025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algn="ctr">
              <a:defRPr sz="4000">
                <a:solidFill>
                  <a:srgbClr val="FFFF6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3188" y="3763963"/>
            <a:ext cx="6400800" cy="17526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marL="0" indent="0" algn="ctr">
              <a:buFont typeface="Wingdings" pitchFamily="2" charset="2"/>
              <a:buNone/>
              <a:defRPr sz="1700">
                <a:solidFill>
                  <a:srgbClr val="FFFF66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1141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339850"/>
            <a:ext cx="8640960" cy="936625"/>
          </a:xfrm>
        </p:spPr>
        <p:txBody>
          <a:bodyPr/>
          <a:lstStyle>
            <a:lvl1pPr algn="ctr">
              <a:defRPr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492375"/>
            <a:ext cx="8568952" cy="3529013"/>
          </a:xfrm>
        </p:spPr>
        <p:txBody>
          <a:bodyPr/>
          <a:lstStyle>
            <a:lvl1pPr marL="342900" indent="-342900">
              <a:buClr>
                <a:srgbClr val="002060"/>
              </a:buClr>
              <a:buFont typeface="Wingdings" pitchFamily="2" charset="2"/>
              <a:buChar char="Ø"/>
              <a:defRPr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Wingdings" pitchFamily="2" charset="2"/>
              <a:buChar char="v"/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4B289-FB78-45F7-814C-67B0AF0C1C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858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0098B-705F-4494-800A-3E0E3D15AD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398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A0FFF-9424-40FF-8A22-4DB47239A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85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9DDDA-92BA-4202-A8A6-6B4F7BF806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644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CB0C4-39CA-4F1D-ABBD-8A8F16DBC0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281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2D02A-95F6-40A7-BEB9-B03D97ED23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83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5614B-6F12-4AD1-A6D6-573B7A70A0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42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B0551-9C3C-4949-9200-919AE1D493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867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2752217-E237-4993-B711-46F49DE17E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15888"/>
            <a:ext cx="79311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484313"/>
            <a:ext cx="78486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1C1C1C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1C1C1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1C1C1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1C1C1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1C1C1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1C1C1C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1C1C1C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1C1C1C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1C1C1C"/>
          </a:solidFill>
          <a:latin typeface="Tahoma" pitchFamily="34" charset="0"/>
        </a:defRPr>
      </a:lvl9pPr>
    </p:titleStyle>
    <p:bodyStyle>
      <a:lvl1pPr marL="358775" indent="-358775" algn="l" rtl="0" eaLnBrk="0" fontAlgn="base" hangingPunct="0">
        <a:spcBef>
          <a:spcPct val="20000"/>
        </a:spcBef>
        <a:spcAft>
          <a:spcPct val="20000"/>
        </a:spcAft>
        <a:buClr>
          <a:srgbClr val="003399"/>
        </a:buClr>
        <a:buFont typeface="Wingdings" pitchFamily="2" charset="2"/>
        <a:buBlip>
          <a:blip r:embed="rId3"/>
        </a:buBlip>
        <a:tabLst>
          <a:tab pos="358775" algn="l"/>
        </a:tabLst>
        <a:defRPr sz="2000" b="1">
          <a:solidFill>
            <a:srgbClr val="1C1C1C"/>
          </a:solidFill>
          <a:latin typeface="Arial" charset="0"/>
          <a:ea typeface="+mn-ea"/>
          <a:cs typeface="+mn-cs"/>
        </a:defRPr>
      </a:lvl1pPr>
      <a:lvl2pPr marL="998538" indent="-374650" algn="l" rtl="0" eaLnBrk="0" fontAlgn="base" hangingPunct="0">
        <a:spcBef>
          <a:spcPct val="20000"/>
        </a:spcBef>
        <a:spcAft>
          <a:spcPct val="20000"/>
        </a:spcAft>
        <a:buClr>
          <a:srgbClr val="003300"/>
        </a:buClr>
        <a:buSzPct val="80000"/>
        <a:buFont typeface="Wingdings" pitchFamily="2" charset="2"/>
        <a:buChar char="Ì"/>
        <a:tabLst>
          <a:tab pos="358775" algn="l"/>
        </a:tabLst>
        <a:defRPr>
          <a:solidFill>
            <a:srgbClr val="0F0F0F"/>
          </a:solidFill>
          <a:latin typeface="Arial" charset="0"/>
        </a:defRPr>
      </a:lvl2pPr>
      <a:lvl3pPr marL="1406525" indent="-228600" algn="l" rtl="0" eaLnBrk="0" fontAlgn="base" hangingPunct="0">
        <a:spcBef>
          <a:spcPct val="10000"/>
        </a:spcBef>
        <a:spcAft>
          <a:spcPct val="10000"/>
        </a:spcAft>
        <a:buClr>
          <a:srgbClr val="006C9A"/>
        </a:buClr>
        <a:buFont typeface="Wingdings" pitchFamily="2" charset="2"/>
        <a:buChar char=""/>
        <a:tabLst>
          <a:tab pos="358775" algn="l"/>
        </a:tabLst>
        <a:defRPr sz="1600">
          <a:solidFill>
            <a:srgbClr val="0F0F0F"/>
          </a:solidFill>
          <a:latin typeface="Arial" charset="0"/>
        </a:defRPr>
      </a:lvl3pPr>
      <a:lvl4pPr marL="1814513" indent="-228600" algn="l" rtl="0" eaLnBrk="0" fontAlgn="base" hangingPunct="0">
        <a:spcBef>
          <a:spcPct val="10000"/>
        </a:spcBef>
        <a:spcAft>
          <a:spcPct val="10000"/>
        </a:spcAft>
        <a:buClr>
          <a:srgbClr val="82CBEE"/>
        </a:buClr>
        <a:buFont typeface="Wingdings" pitchFamily="2" charset="2"/>
        <a:buChar char=""/>
        <a:tabLst>
          <a:tab pos="358775" algn="l"/>
        </a:tabLst>
        <a:defRPr sz="1600">
          <a:solidFill>
            <a:srgbClr val="0F0F0F"/>
          </a:solidFill>
          <a:latin typeface="Arial" charset="0"/>
        </a:defRPr>
      </a:lvl4pPr>
      <a:lvl5pPr marL="2222500" indent="-228600" algn="l" rtl="0" eaLnBrk="0" fontAlgn="base" hangingPunct="0">
        <a:spcBef>
          <a:spcPct val="10000"/>
        </a:spcBef>
        <a:spcAft>
          <a:spcPct val="10000"/>
        </a:spcAft>
        <a:buClr>
          <a:schemeClr val="bg2"/>
        </a:buClr>
        <a:buFont typeface="Wingdings" pitchFamily="2" charset="2"/>
        <a:buChar char=""/>
        <a:tabLst>
          <a:tab pos="358775" algn="l"/>
        </a:tabLst>
        <a:defRPr sz="1600">
          <a:solidFill>
            <a:srgbClr val="0F0F0F"/>
          </a:solidFill>
          <a:latin typeface="Arial" charset="0"/>
        </a:defRPr>
      </a:lvl5pPr>
      <a:lvl6pPr marL="2679700" indent="-228600" algn="l" rtl="0" fontAlgn="base">
        <a:spcBef>
          <a:spcPct val="10000"/>
        </a:spcBef>
        <a:spcAft>
          <a:spcPct val="10000"/>
        </a:spcAft>
        <a:buClr>
          <a:schemeClr val="bg2"/>
        </a:buClr>
        <a:buFont typeface="Wingdings" pitchFamily="2" charset="2"/>
        <a:buChar char=""/>
        <a:tabLst>
          <a:tab pos="358775" algn="l"/>
        </a:tabLst>
        <a:defRPr sz="1600">
          <a:solidFill>
            <a:srgbClr val="0F0F0F"/>
          </a:solidFill>
          <a:latin typeface="+mn-lt"/>
        </a:defRPr>
      </a:lvl6pPr>
      <a:lvl7pPr marL="3136900" indent="-228600" algn="l" rtl="0" fontAlgn="base">
        <a:spcBef>
          <a:spcPct val="10000"/>
        </a:spcBef>
        <a:spcAft>
          <a:spcPct val="10000"/>
        </a:spcAft>
        <a:buClr>
          <a:schemeClr val="bg2"/>
        </a:buClr>
        <a:buFont typeface="Wingdings" pitchFamily="2" charset="2"/>
        <a:buChar char=""/>
        <a:tabLst>
          <a:tab pos="358775" algn="l"/>
        </a:tabLst>
        <a:defRPr sz="1600">
          <a:solidFill>
            <a:srgbClr val="0F0F0F"/>
          </a:solidFill>
          <a:latin typeface="+mn-lt"/>
        </a:defRPr>
      </a:lvl7pPr>
      <a:lvl8pPr marL="3594100" indent="-228600" algn="l" rtl="0" fontAlgn="base">
        <a:spcBef>
          <a:spcPct val="10000"/>
        </a:spcBef>
        <a:spcAft>
          <a:spcPct val="10000"/>
        </a:spcAft>
        <a:buClr>
          <a:schemeClr val="bg2"/>
        </a:buClr>
        <a:buFont typeface="Wingdings" pitchFamily="2" charset="2"/>
        <a:buChar char=""/>
        <a:tabLst>
          <a:tab pos="358775" algn="l"/>
        </a:tabLst>
        <a:defRPr sz="1600">
          <a:solidFill>
            <a:srgbClr val="0F0F0F"/>
          </a:solidFill>
          <a:latin typeface="+mn-lt"/>
        </a:defRPr>
      </a:lvl8pPr>
      <a:lvl9pPr marL="4051300" indent="-228600" algn="l" rtl="0" fontAlgn="base">
        <a:spcBef>
          <a:spcPct val="10000"/>
        </a:spcBef>
        <a:spcAft>
          <a:spcPct val="10000"/>
        </a:spcAft>
        <a:buClr>
          <a:schemeClr val="bg2"/>
        </a:buClr>
        <a:buFont typeface="Wingdings" pitchFamily="2" charset="2"/>
        <a:buChar char=""/>
        <a:tabLst>
          <a:tab pos="358775" algn="l"/>
        </a:tabLst>
        <a:defRPr sz="1600">
          <a:solidFill>
            <a:srgbClr val="0F0F0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circabc.europa.eu/d/a/workspace/SpacesStore/5223df97-5434-4942-8bff-2418b9dc5da1/WFD%20&amp;%20CAP-%20greening%20and%20RDP%20opportunities%20210214.do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environment/life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wrm.e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1412875"/>
            <a:ext cx="8820150" cy="1655763"/>
          </a:xfrm>
        </p:spPr>
        <p:txBody>
          <a:bodyPr/>
          <a:lstStyle/>
          <a:p>
            <a:pPr indent="0" algn="ctr" eaLnBrk="1" hangingPunct="1"/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Financing of Natural water Retention Measures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724400"/>
            <a:ext cx="8532812" cy="1728788"/>
          </a:xfrm>
        </p:spPr>
        <p:txBody>
          <a:bodyPr/>
          <a:lstStyle/>
          <a:p>
            <a:pPr eaLnBrk="1" hangingPunct="1"/>
            <a:endParaRPr lang="en-GB" sz="2200" dirty="0" smtClean="0"/>
          </a:p>
          <a:p>
            <a:r>
              <a:rPr lang="en-GB" sz="2400" cap="small" dirty="0" smtClean="0"/>
              <a:t>Strasbourg1st </a:t>
            </a:r>
            <a:r>
              <a:rPr lang="en-GB" sz="2400" cap="small" dirty="0" err="1" smtClean="0"/>
              <a:t>july</a:t>
            </a:r>
            <a:endParaRPr lang="en-GB" sz="2400" cap="small" dirty="0" smtClean="0"/>
          </a:p>
        </p:txBody>
      </p:sp>
      <p:sp>
        <p:nvSpPr>
          <p:cNvPr id="17412" name="TextBox 2"/>
          <p:cNvSpPr txBox="1">
            <a:spLocks noChangeArrowheads="1"/>
          </p:cNvSpPr>
          <p:nvPr/>
        </p:nvSpPr>
        <p:spPr bwMode="auto">
          <a:xfrm>
            <a:off x="2101612" y="3500438"/>
            <a:ext cx="412003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sz="2800" dirty="0"/>
              <a:t>DG Environment</a:t>
            </a:r>
          </a:p>
          <a:p>
            <a:pPr algn="ctr" eaLnBrk="1" hangingPunct="1"/>
            <a:r>
              <a:rPr lang="en-GB" sz="2800" dirty="0" smtClean="0"/>
              <a:t>Claire </a:t>
            </a:r>
            <a:r>
              <a:rPr lang="en-GB" sz="2800" dirty="0" err="1" smtClean="0"/>
              <a:t>McCAMPHILL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>
          <a:xfrm>
            <a:off x="250825" y="1196975"/>
            <a:ext cx="8642350" cy="936625"/>
          </a:xfrm>
        </p:spPr>
        <p:txBody>
          <a:bodyPr/>
          <a:lstStyle/>
          <a:p>
            <a:r>
              <a:rPr lang="en-GB" altLang="de-DE" smtClean="0">
                <a:solidFill>
                  <a:srgbClr val="006600"/>
                </a:solidFill>
              </a:rPr>
              <a:t>Protecting the environment and promoting resource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338" y="1989138"/>
            <a:ext cx="8569325" cy="460851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altLang="de-DE" sz="2000" b="1" i="0" u="sng" smtClean="0"/>
              <a:t>Priorities include: </a:t>
            </a:r>
          </a:p>
          <a:p>
            <a:pPr marL="0" indent="0"/>
            <a:r>
              <a:rPr lang="en-GB" altLang="de-DE" sz="2000" smtClean="0"/>
              <a:t>investments in water sector to meet the EU environmental acquis;</a:t>
            </a:r>
          </a:p>
          <a:p>
            <a:pPr marL="0" indent="0"/>
            <a:r>
              <a:rPr lang="en-GB" altLang="de-DE" sz="2000" smtClean="0"/>
              <a:t>conserving, protecting, promoting, and developing natural heritage</a:t>
            </a:r>
          </a:p>
          <a:p>
            <a:pPr marL="0" indent="0"/>
            <a:r>
              <a:rPr lang="en-GB" altLang="de-DE" sz="2000" smtClean="0"/>
              <a:t>protecting biodiversity, soil protection and promoting ecosystem services including NATURA 2000 and green infrastructures;</a:t>
            </a:r>
          </a:p>
          <a:p>
            <a:pPr marL="0" indent="0"/>
            <a:r>
              <a:rPr lang="en-GB" altLang="de-DE" sz="2000" smtClean="0"/>
              <a:t>improving urban environment including regeneration of brownfield sites and reduction of air pollution. </a:t>
            </a:r>
          </a:p>
          <a:p>
            <a:pPr marL="0" indent="0">
              <a:buFont typeface="Wingdings" pitchFamily="2" charset="2"/>
              <a:buNone/>
            </a:pPr>
            <a:endParaRPr lang="en-GB" altLang="de-DE" sz="2000" b="1" u="sng" smtClean="0"/>
          </a:p>
          <a:p>
            <a:pPr marL="0" indent="0">
              <a:buFont typeface="Wingdings" pitchFamily="2" charset="2"/>
              <a:buNone/>
            </a:pPr>
            <a:r>
              <a:rPr lang="en-GB" altLang="de-DE" sz="2000" b="1" i="0" u="sng" smtClean="0"/>
              <a:t>Opportunities for NWRM:</a:t>
            </a:r>
          </a:p>
          <a:p>
            <a:pPr marL="0" indent="0"/>
            <a:r>
              <a:rPr lang="en-GB" altLang="de-DE" sz="2000" i="0" smtClean="0">
                <a:solidFill>
                  <a:srgbClr val="003300"/>
                </a:solidFill>
              </a:rPr>
              <a:t> Supporting Implementation of RBMPs /FRMPs including investments in green infrastructure: Preservation of ecosystem services e.g. Floodplains, river re-naturation, wetlands</a:t>
            </a:r>
            <a:r>
              <a:rPr lang="en-GB" altLang="de-DE" sz="2000" i="0" smtClean="0"/>
              <a:t>…</a:t>
            </a:r>
          </a:p>
          <a:p>
            <a:pPr marL="0" indent="0"/>
            <a:r>
              <a:rPr lang="en-GB" altLang="de-DE" sz="2000" i="0" smtClean="0">
                <a:solidFill>
                  <a:srgbClr val="003300"/>
                </a:solidFill>
              </a:rPr>
              <a:t> Synergies with other Environmental objectives</a:t>
            </a:r>
          </a:p>
          <a:p>
            <a:pPr marL="0" indent="0"/>
            <a:endParaRPr lang="en-GB" altLang="de-DE" smtClean="0"/>
          </a:p>
          <a:p>
            <a:pPr marL="0" indent="0"/>
            <a:endParaRPr lang="en-GB" altLang="de-DE" smtClean="0"/>
          </a:p>
        </p:txBody>
      </p:sp>
    </p:spTree>
    <p:extLst>
      <p:ext uri="{BB962C8B-B14F-4D97-AF65-F5344CB8AC3E}">
        <p14:creationId xmlns:p14="http://schemas.microsoft.com/office/powerpoint/2010/main" val="76275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EARDF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Pillar 1 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GAEC:  buffer </a:t>
            </a:r>
            <a:r>
              <a:rPr lang="en-GB" dirty="0"/>
              <a:t>strips , soil protection </a:t>
            </a:r>
          </a:p>
          <a:p>
            <a:pPr lvl="1"/>
            <a:r>
              <a:rPr lang="en-GB" dirty="0"/>
              <a:t>Significant ability to </a:t>
            </a:r>
            <a:r>
              <a:rPr lang="en-GB" i="1" u="sng" dirty="0"/>
              <a:t>improve</a:t>
            </a:r>
            <a:r>
              <a:rPr lang="en-GB" dirty="0"/>
              <a:t> on the implementation of these </a:t>
            </a:r>
            <a:endParaRPr lang="en-GB" dirty="0" smtClean="0"/>
          </a:p>
          <a:p>
            <a:pPr marL="457200" lvl="1" indent="0">
              <a:buNone/>
            </a:pPr>
            <a:r>
              <a:rPr lang="en-GB" b="0" i="1" dirty="0" smtClean="0"/>
              <a:t>Q: do you know what the rules are for these in your MS? </a:t>
            </a:r>
          </a:p>
          <a:p>
            <a:pPr marL="457200" lvl="1" indent="0">
              <a:buNone/>
            </a:pPr>
            <a:endParaRPr lang="en-GB" b="0" i="1" dirty="0" smtClean="0"/>
          </a:p>
          <a:p>
            <a:pPr lvl="1"/>
            <a:r>
              <a:rPr lang="en-GB" dirty="0" smtClean="0"/>
              <a:t>Greening *</a:t>
            </a:r>
            <a:r>
              <a:rPr lang="en-GB" dirty="0" smtClean="0"/>
              <a:t>new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Ecological focus areas  - should/could promote NWRM …..?</a:t>
            </a:r>
          </a:p>
          <a:p>
            <a:pPr marL="457200" lvl="1" indent="0">
              <a:buNone/>
            </a:pPr>
            <a:r>
              <a:rPr lang="en-GB" b="0" i="1" dirty="0"/>
              <a:t>Q: do you know what the rules </a:t>
            </a:r>
            <a:r>
              <a:rPr lang="en-GB" b="0" i="1" dirty="0" smtClean="0"/>
              <a:t>are </a:t>
            </a:r>
            <a:r>
              <a:rPr lang="en-GB" b="0" i="1" dirty="0"/>
              <a:t>in your MS? </a:t>
            </a:r>
            <a:r>
              <a:rPr lang="en-GB" b="0" i="1" dirty="0" smtClean="0"/>
              <a:t>They may not be decided yet …..</a:t>
            </a:r>
            <a:endParaRPr lang="en-GB" b="0" i="1" dirty="0"/>
          </a:p>
          <a:p>
            <a:pPr marL="457200" lvl="1" indent="0">
              <a:buNone/>
            </a:pPr>
            <a:r>
              <a:rPr lang="en-GB" dirty="0"/>
              <a:t>			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3015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1 Título"/>
          <p:cNvSpPr>
            <a:spLocks noGrp="1"/>
          </p:cNvSpPr>
          <p:nvPr>
            <p:ph type="title"/>
          </p:nvPr>
        </p:nvSpPr>
        <p:spPr>
          <a:xfrm>
            <a:off x="250825" y="1339850"/>
            <a:ext cx="8642350" cy="936625"/>
          </a:xfrm>
        </p:spPr>
        <p:txBody>
          <a:bodyPr/>
          <a:lstStyle/>
          <a:p>
            <a:r>
              <a:rPr lang="en-GB" altLang="de-DE" dirty="0" smtClean="0">
                <a:solidFill>
                  <a:srgbClr val="006600"/>
                </a:solidFill>
              </a:rPr>
              <a:t>EARDF </a:t>
            </a:r>
            <a:endParaRPr lang="es-ES" altLang="de-DE" dirty="0" smtClean="0"/>
          </a:p>
        </p:txBody>
      </p:sp>
      <p:sp>
        <p:nvSpPr>
          <p:cNvPr id="70659" name="2 Marcador de contenido"/>
          <p:cNvSpPr>
            <a:spLocks noGrp="1"/>
          </p:cNvSpPr>
          <p:nvPr>
            <p:ph idx="1"/>
          </p:nvPr>
        </p:nvSpPr>
        <p:spPr>
          <a:xfrm>
            <a:off x="323850" y="2492375"/>
            <a:ext cx="8569325" cy="3529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de-DE" i="0" u="sng" dirty="0" smtClean="0"/>
              <a:t>Pillar 2 -  Rural Development </a:t>
            </a:r>
            <a:r>
              <a:rPr lang="en-US" altLang="de-DE" i="0" u="sng" dirty="0" err="1" smtClean="0"/>
              <a:t>Programme</a:t>
            </a:r>
            <a:r>
              <a:rPr lang="en-US" altLang="de-DE" dirty="0" smtClean="0"/>
              <a:t>: </a:t>
            </a:r>
          </a:p>
          <a:p>
            <a:pPr>
              <a:buFont typeface="Wingdings" pitchFamily="2" charset="2"/>
              <a:buNone/>
            </a:pPr>
            <a:endParaRPr lang="en-US" altLang="de-DE" dirty="0"/>
          </a:p>
          <a:p>
            <a:pPr>
              <a:buFont typeface="Wingdings" pitchFamily="2" charset="2"/>
              <a:buNone/>
            </a:pPr>
            <a:r>
              <a:rPr lang="en-US" altLang="de-DE" dirty="0" smtClean="0"/>
              <a:t>priority</a:t>
            </a:r>
          </a:p>
          <a:p>
            <a:pPr>
              <a:buFont typeface="Wingdings" pitchFamily="2" charset="2"/>
              <a:buNone/>
            </a:pPr>
            <a:endParaRPr lang="en-US" altLang="de-DE" dirty="0" smtClean="0"/>
          </a:p>
          <a:p>
            <a:r>
              <a:rPr lang="en-US" altLang="de-DE" dirty="0" smtClean="0"/>
              <a:t> 4. Restoring, preserving and enhancing ecosystems related to agriculture and forestry</a:t>
            </a:r>
          </a:p>
          <a:p>
            <a:r>
              <a:rPr lang="en-US" altLang="de-DE" dirty="0" smtClean="0"/>
              <a:t>5. Promoting resource efficiency and supporting the </a:t>
            </a:r>
          </a:p>
          <a:p>
            <a:pPr>
              <a:buFont typeface="Wingdings" pitchFamily="2" charset="2"/>
              <a:buNone/>
            </a:pPr>
            <a:r>
              <a:rPr lang="en-US" altLang="de-DE" dirty="0" smtClean="0"/>
              <a:t>shift towards a low carbon and climate resilient economy in </a:t>
            </a:r>
          </a:p>
          <a:p>
            <a:pPr>
              <a:buFont typeface="Wingdings" pitchFamily="2" charset="2"/>
              <a:buNone/>
            </a:pPr>
            <a:r>
              <a:rPr lang="en-US" altLang="de-DE" dirty="0" smtClean="0"/>
              <a:t>agriculture, food and forestry sectors</a:t>
            </a:r>
          </a:p>
          <a:p>
            <a:pPr>
              <a:buFont typeface="Wingdings" pitchFamily="2" charset="2"/>
              <a:buNone/>
            </a:pPr>
            <a:endParaRPr lang="es-ES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26371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250825" y="1339850"/>
            <a:ext cx="8642350" cy="936625"/>
          </a:xfrm>
        </p:spPr>
        <p:txBody>
          <a:bodyPr/>
          <a:lstStyle/>
          <a:p>
            <a:r>
              <a:rPr lang="en-GB" altLang="de-DE" smtClean="0">
                <a:solidFill>
                  <a:srgbClr val="006600"/>
                </a:solidFill>
              </a:rPr>
              <a:t>Links with Agricultural policy CAP mainly EAFRD  (2/3)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338" y="2420938"/>
            <a:ext cx="8569325" cy="417671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altLang="de-DE" i="0" smtClean="0">
                <a:solidFill>
                  <a:srgbClr val="003300"/>
                </a:solidFill>
              </a:rPr>
              <a:t>30 %  budget of each RDP to environment investments</a:t>
            </a:r>
            <a:endParaRPr lang="en-GB" altLang="de-DE" i="0" smtClean="0"/>
          </a:p>
          <a:p>
            <a:pPr marL="0" indent="0"/>
            <a:r>
              <a:rPr lang="en-GB" altLang="de-DE" sz="2000" smtClean="0"/>
              <a:t>Investments in physical assets (article 17)</a:t>
            </a:r>
          </a:p>
          <a:p>
            <a:pPr marL="0" indent="0"/>
            <a:r>
              <a:rPr lang="en-GB" altLang="de-DE" sz="2000" smtClean="0"/>
              <a:t>Restoring agricultural production potential, preventing natural disasters ( floods)</a:t>
            </a:r>
          </a:p>
          <a:p>
            <a:pPr marL="0" indent="0"/>
            <a:r>
              <a:rPr lang="en-GB" altLang="de-DE" sz="2000" smtClean="0"/>
              <a:t>Investments in forest area (articles 21 - 25) :  </a:t>
            </a:r>
          </a:p>
          <a:p>
            <a:pPr lvl="1"/>
            <a:r>
              <a:rPr lang="en-GB" altLang="de-DE" sz="1400" smtClean="0"/>
              <a:t>development and improvement of the viability of forests, </a:t>
            </a:r>
          </a:p>
          <a:p>
            <a:pPr lvl="1"/>
            <a:r>
              <a:rPr lang="en-GB" altLang="de-DE" sz="1400" smtClean="0"/>
              <a:t>afforestation and creation of woodland, </a:t>
            </a:r>
          </a:p>
          <a:p>
            <a:pPr lvl="1"/>
            <a:r>
              <a:rPr lang="en-GB" altLang="de-DE" sz="1400" smtClean="0"/>
              <a:t>establishment of agroforestry systems , </a:t>
            </a:r>
          </a:p>
          <a:p>
            <a:pPr lvl="1"/>
            <a:r>
              <a:rPr lang="en-GB" altLang="de-DE" sz="1400" smtClean="0"/>
              <a:t>prevention and restoration of damage to forests from forest fires and natural disasters and catastrophic events,</a:t>
            </a:r>
          </a:p>
          <a:p>
            <a:pPr lvl="1"/>
            <a:r>
              <a:rPr lang="en-GB" altLang="de-DE" sz="1400" smtClean="0"/>
              <a:t> investments improving the resilience and environmental value of forest ecosystems.</a:t>
            </a:r>
          </a:p>
        </p:txBody>
      </p:sp>
    </p:spTree>
    <p:extLst>
      <p:ext uri="{BB962C8B-B14F-4D97-AF65-F5344CB8AC3E}">
        <p14:creationId xmlns:p14="http://schemas.microsoft.com/office/powerpoint/2010/main" val="54647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>
          <a:xfrm>
            <a:off x="250825" y="1339850"/>
            <a:ext cx="8642350" cy="936625"/>
          </a:xfrm>
        </p:spPr>
        <p:txBody>
          <a:bodyPr/>
          <a:lstStyle/>
          <a:p>
            <a:r>
              <a:rPr lang="en-GB" altLang="de-DE" smtClean="0">
                <a:solidFill>
                  <a:srgbClr val="006600"/>
                </a:solidFill>
              </a:rPr>
              <a:t>Links with Agricultural policy CAP mainly EAFRD  (3/3)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338" y="2565400"/>
            <a:ext cx="8569325" cy="3887788"/>
          </a:xfrm>
        </p:spPr>
        <p:txBody>
          <a:bodyPr/>
          <a:lstStyle/>
          <a:p>
            <a:r>
              <a:rPr lang="en-GB" altLang="de-DE" dirty="0" err="1" smtClean="0"/>
              <a:t>Agri</a:t>
            </a:r>
            <a:r>
              <a:rPr lang="en-GB" altLang="de-DE" dirty="0" smtClean="0"/>
              <a:t>-environment-climate payments (article 28) </a:t>
            </a:r>
          </a:p>
          <a:p>
            <a:r>
              <a:rPr lang="en-GB" altLang="de-DE" dirty="0" err="1" smtClean="0"/>
              <a:t>Natura</a:t>
            </a:r>
            <a:r>
              <a:rPr lang="en-GB" altLang="de-DE" dirty="0" smtClean="0"/>
              <a:t> 2000 and Water Framework Directive payments (article 30 )</a:t>
            </a:r>
          </a:p>
          <a:p>
            <a:r>
              <a:rPr lang="en-GB" altLang="de-DE" dirty="0" smtClean="0"/>
              <a:t>Forest-environmental and climate services and forest conservation (article 34)</a:t>
            </a:r>
          </a:p>
          <a:p>
            <a:pPr marL="0" indent="0">
              <a:buNone/>
            </a:pPr>
            <a:endParaRPr lang="en-GB" altLang="de-DE" dirty="0" smtClean="0"/>
          </a:p>
          <a:p>
            <a:r>
              <a:rPr lang="en-GB" altLang="de-DE" dirty="0" smtClean="0"/>
              <a:t>Guidance on how to use RDP to implement WFD </a:t>
            </a:r>
            <a:r>
              <a:rPr lang="en-GB" sz="1600" i="0" dirty="0" smtClean="0">
                <a:hlinkClick r:id="rId2"/>
              </a:rPr>
              <a:t>https</a:t>
            </a:r>
            <a:r>
              <a:rPr lang="en-GB" sz="1600" i="0" dirty="0">
                <a:hlinkClick r:id="rId2"/>
              </a:rPr>
              <a:t>://circabc.europa.eu/d/a/workspace/SpacesStore/5223df97-5434-4942-8bff-2418b9dc5da1/WFD%20%26%20CAP-%</a:t>
            </a:r>
            <a:r>
              <a:rPr lang="en-GB" sz="1600" i="0" dirty="0" smtClean="0">
                <a:hlinkClick r:id="rId2"/>
              </a:rPr>
              <a:t>20greening%20and%20RDP%20opportunities%20210214.doc</a:t>
            </a:r>
            <a:endParaRPr lang="en-GB" sz="1600" i="0" dirty="0" smtClean="0"/>
          </a:p>
          <a:p>
            <a:r>
              <a:rPr lang="en-GB" sz="1600" i="0" dirty="0" smtClean="0"/>
              <a:t>EC comments on draft RDPs …..opportunity to integrate more NWRM </a:t>
            </a:r>
          </a:p>
          <a:p>
            <a:endParaRPr lang="en-GB" altLang="de-DE" dirty="0" smtClean="0"/>
          </a:p>
          <a:p>
            <a:endParaRPr lang="en-GB" altLang="de-DE" dirty="0"/>
          </a:p>
          <a:p>
            <a:endParaRPr lang="en-GB" altLang="de-DE" dirty="0" smtClean="0"/>
          </a:p>
          <a:p>
            <a:endParaRPr lang="en-GB" altLang="de-DE" dirty="0"/>
          </a:p>
          <a:p>
            <a:endParaRPr lang="en-GB" altLang="de-DE" dirty="0" smtClean="0"/>
          </a:p>
          <a:p>
            <a:endParaRPr lang="en-GB" altLang="de-DE" dirty="0"/>
          </a:p>
          <a:p>
            <a:endParaRPr lang="en-GB" altLang="de-DE" dirty="0" smtClean="0"/>
          </a:p>
          <a:p>
            <a:endParaRPr lang="en-GB" altLang="de-DE" dirty="0"/>
          </a:p>
          <a:p>
            <a:endParaRPr lang="en-GB" altLang="de-DE" dirty="0" smtClean="0"/>
          </a:p>
          <a:p>
            <a:endParaRPr lang="en-GB" altLang="de-DE" dirty="0"/>
          </a:p>
          <a:p>
            <a:endParaRPr lang="en-GB" altLang="de-DE" dirty="0" smtClean="0"/>
          </a:p>
          <a:p>
            <a:endParaRPr lang="en-GB" altLang="de-DE" dirty="0"/>
          </a:p>
          <a:p>
            <a:endParaRPr lang="en-GB" altLang="de-DE" dirty="0" smtClean="0"/>
          </a:p>
          <a:p>
            <a:endParaRPr lang="en-GB" altLang="de-DE" dirty="0" smtClean="0"/>
          </a:p>
          <a:p>
            <a:pPr>
              <a:buFont typeface="Wingdings" pitchFamily="2" charset="2"/>
              <a:buNone/>
            </a:pPr>
            <a:endParaRPr lang="en-GB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89036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  - overview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0" dirty="0" smtClean="0"/>
              <a:t>first </a:t>
            </a:r>
            <a:r>
              <a:rPr lang="en-GB" i="0" dirty="0"/>
              <a:t>call </a:t>
            </a:r>
            <a:r>
              <a:rPr lang="en-GB" i="0" dirty="0" smtClean="0"/>
              <a:t>under </a:t>
            </a:r>
            <a:r>
              <a:rPr lang="en-GB" i="0" dirty="0"/>
              <a:t>new LIFE programme will be launched in June. </a:t>
            </a:r>
            <a:endParaRPr lang="en-GB" i="0" dirty="0" smtClean="0"/>
          </a:p>
          <a:p>
            <a:r>
              <a:rPr lang="en-GB" i="0" dirty="0" smtClean="0"/>
              <a:t>More information </a:t>
            </a:r>
            <a:r>
              <a:rPr lang="en-GB" i="0" dirty="0" smtClean="0">
                <a:hlinkClick r:id="rId2"/>
              </a:rPr>
              <a:t>http</a:t>
            </a:r>
            <a:r>
              <a:rPr lang="en-GB" i="0" dirty="0">
                <a:hlinkClick r:id="rId2"/>
              </a:rPr>
              <a:t>://ec.europa.eu/environment/life</a:t>
            </a:r>
            <a:r>
              <a:rPr lang="en-GB" i="0" dirty="0" smtClean="0">
                <a:hlinkClick r:id="rId2"/>
              </a:rPr>
              <a:t>/</a:t>
            </a:r>
            <a:endParaRPr lang="en-GB" i="0" dirty="0" smtClean="0"/>
          </a:p>
          <a:p>
            <a:endParaRPr lang="en-GB" i="0" dirty="0"/>
          </a:p>
          <a:p>
            <a:r>
              <a:rPr lang="en-GB" i="0" dirty="0" smtClean="0"/>
              <a:t>Integrated projects for water, air, nature, waste </a:t>
            </a:r>
          </a:p>
          <a:p>
            <a:r>
              <a:rPr lang="en-GB" i="0" dirty="0" smtClean="0"/>
              <a:t>Water IP prioritises NWRM in selection criteria </a:t>
            </a:r>
          </a:p>
          <a:p>
            <a:r>
              <a:rPr lang="en-GB" i="0" dirty="0" err="1" smtClean="0"/>
              <a:t>Approx</a:t>
            </a:r>
            <a:r>
              <a:rPr lang="en-GB" i="0" dirty="0" smtClean="0"/>
              <a:t> 12m in funding for large scale implementation of NWRM to address significant pressures in one RBD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52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8277225" cy="719138"/>
          </a:xfrm>
        </p:spPr>
        <p:txBody>
          <a:bodyPr/>
          <a:lstStyle/>
          <a:p>
            <a:pPr marL="85725" eaLnBrk="1" hangingPunct="1"/>
            <a:r>
              <a:rPr lang="es-ES" altLang="en-US" sz="3200" smtClean="0">
                <a:ea typeface="ＭＳ Ｐゴシック" panose="020B0600070205080204" pitchFamily="34" charset="-128"/>
              </a:rPr>
              <a:t>Tools: Integrated projects (IPs)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700213"/>
            <a:ext cx="8856662" cy="4824412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ts val="300"/>
              </a:spcAft>
              <a:buFontTx/>
              <a:buNone/>
              <a:defRPr/>
            </a:pPr>
            <a:r>
              <a:rPr lang="en-GB" sz="1800" b="1" dirty="0" smtClean="0">
                <a:ea typeface="ＭＳ Ｐゴシック" pitchFamily="34" charset="-128"/>
              </a:rPr>
              <a:t>For whom?</a:t>
            </a:r>
          </a:p>
          <a:p>
            <a:pPr eaLnBrk="1" hangingPunct="1">
              <a:spcBef>
                <a:spcPts val="600"/>
              </a:spcBef>
              <a:spcAft>
                <a:spcPts val="300"/>
              </a:spcAft>
              <a:defRPr/>
            </a:pPr>
            <a:r>
              <a:rPr lang="en-GB" sz="1800" dirty="0" smtClean="0">
                <a:ea typeface="ＭＳ Ｐゴシック" pitchFamily="34" charset="-128"/>
              </a:rPr>
              <a:t>Mainly public administrations or other entities active in the field of environment and climate protection</a:t>
            </a:r>
            <a:r>
              <a:rPr lang="en-GB" sz="1800" b="1" dirty="0" smtClean="0">
                <a:ea typeface="ＭＳ Ｐゴシック" pitchFamily="34" charset="-128"/>
              </a:rPr>
              <a:t>, capable of coordinating, besides the IP, complementary actions </a:t>
            </a:r>
            <a:r>
              <a:rPr lang="en-GB" sz="1800" dirty="0" smtClean="0">
                <a:ea typeface="ＭＳ Ｐゴシック" pitchFamily="34" charset="-128"/>
              </a:rPr>
              <a:t>co-funded by additional private, public (preferably EU) funds.</a:t>
            </a:r>
          </a:p>
          <a:p>
            <a:pPr marL="0" indent="0" eaLnBrk="1" hangingPunct="1">
              <a:spcBef>
                <a:spcPts val="600"/>
              </a:spcBef>
              <a:spcAft>
                <a:spcPts val="300"/>
              </a:spcAft>
              <a:buFontTx/>
              <a:buNone/>
              <a:defRPr/>
            </a:pPr>
            <a:r>
              <a:rPr lang="en-GB" sz="1800" b="1" dirty="0" smtClean="0">
                <a:ea typeface="ＭＳ Ｐゴシック" pitchFamily="34" charset="-128"/>
              </a:rPr>
              <a:t>What?</a:t>
            </a:r>
          </a:p>
          <a:p>
            <a:pPr eaLnBrk="1" hangingPunct="1">
              <a:spcBef>
                <a:spcPts val="600"/>
              </a:spcBef>
              <a:spcAft>
                <a:spcPts val="300"/>
              </a:spcAft>
              <a:defRPr/>
            </a:pPr>
            <a:r>
              <a:rPr lang="en-GB" sz="1800" dirty="0" smtClean="0">
                <a:ea typeface="ＭＳ Ｐゴシック" pitchFamily="34" charset="-128"/>
              </a:rPr>
              <a:t>Implementing Union environmental and climate plans and strategies (LIFE MAWP for 2014-2017); big scale; complementary actions with additional co-funding; involvement stakeholders</a:t>
            </a:r>
          </a:p>
          <a:p>
            <a:pPr marL="0" indent="0" eaLnBrk="1" hangingPunct="1">
              <a:spcBef>
                <a:spcPts val="600"/>
              </a:spcBef>
              <a:spcAft>
                <a:spcPts val="300"/>
              </a:spcAft>
              <a:buFontTx/>
              <a:buNone/>
              <a:defRPr/>
            </a:pPr>
            <a:r>
              <a:rPr lang="en-GB" sz="1800" b="1" dirty="0" smtClean="0">
                <a:ea typeface="ＭＳ Ｐゴシック" pitchFamily="34" charset="-128"/>
              </a:rPr>
              <a:t>Average size?</a:t>
            </a:r>
          </a:p>
          <a:p>
            <a:pPr eaLnBrk="1" hangingPunct="1">
              <a:spcBef>
                <a:spcPts val="600"/>
              </a:spcBef>
              <a:spcAft>
                <a:spcPts val="300"/>
              </a:spcAft>
              <a:defRPr/>
            </a:pPr>
            <a:r>
              <a:rPr lang="en-GB" sz="1800" dirty="0" smtClean="0">
                <a:ea typeface="ＭＳ Ｐゴシック" pitchFamily="34" charset="-128"/>
              </a:rPr>
              <a:t>2 to 10 beneficiaries; EU contribution: €10 </a:t>
            </a:r>
            <a:r>
              <a:rPr lang="en-GB" sz="1800" dirty="0" err="1" smtClean="0">
                <a:ea typeface="ＭＳ Ｐゴシック" pitchFamily="34" charset="-128"/>
              </a:rPr>
              <a:t>mio</a:t>
            </a:r>
            <a:r>
              <a:rPr lang="en-GB" sz="1800" dirty="0" smtClean="0">
                <a:ea typeface="ＭＳ Ｐゴシック" pitchFamily="34" charset="-128"/>
              </a:rPr>
              <a:t>. to €15 </a:t>
            </a:r>
            <a:r>
              <a:rPr lang="en-GB" sz="1800" dirty="0" err="1" smtClean="0">
                <a:ea typeface="ＭＳ Ｐゴシック" pitchFamily="34" charset="-128"/>
              </a:rPr>
              <a:t>mio</a:t>
            </a:r>
            <a:r>
              <a:rPr lang="en-GB" sz="1800" dirty="0" smtClean="0">
                <a:ea typeface="ＭＳ Ｐゴシック" pitchFamily="34" charset="-128"/>
              </a:rPr>
              <a:t>.; about 3 IPs per Member State. </a:t>
            </a:r>
          </a:p>
          <a:p>
            <a:pPr marL="0" indent="0" eaLnBrk="1" hangingPunct="1">
              <a:spcBef>
                <a:spcPts val="600"/>
              </a:spcBef>
              <a:spcAft>
                <a:spcPts val="300"/>
              </a:spcAft>
              <a:buFontTx/>
              <a:buNone/>
              <a:defRPr/>
            </a:pPr>
            <a:r>
              <a:rPr lang="en-GB" sz="1800" b="1" dirty="0" smtClean="0">
                <a:ea typeface="ＭＳ Ｐゴシック" pitchFamily="34" charset="-128"/>
              </a:rPr>
              <a:t>Co-funding rate?</a:t>
            </a:r>
          </a:p>
          <a:p>
            <a:pPr eaLnBrk="1" hangingPunct="1">
              <a:spcBef>
                <a:spcPts val="600"/>
              </a:spcBef>
              <a:spcAft>
                <a:spcPts val="300"/>
              </a:spcAft>
              <a:defRPr/>
            </a:pPr>
            <a:r>
              <a:rPr lang="en-GB" sz="1800" b="1" dirty="0" smtClean="0">
                <a:ea typeface="ＭＳ Ｐゴシック" pitchFamily="34" charset="-128"/>
              </a:rPr>
              <a:t>60%</a:t>
            </a:r>
          </a:p>
          <a:p>
            <a:pPr marL="457200" lvl="1" indent="0" eaLnBrk="1" hangingPunct="1">
              <a:lnSpc>
                <a:spcPct val="80000"/>
              </a:lnSpc>
              <a:spcAft>
                <a:spcPct val="50000"/>
              </a:spcAft>
              <a:buFontTx/>
              <a:buNone/>
              <a:defRPr/>
            </a:pPr>
            <a:endParaRPr lang="en-GB" sz="1800" dirty="0" smtClean="0">
              <a:ea typeface="ＭＳ Ｐゴシック" pitchFamily="34" charset="-128"/>
            </a:endParaRPr>
          </a:p>
          <a:p>
            <a:pPr marL="457200" lvl="1" indent="0" eaLnBrk="1" hangingPunct="1">
              <a:lnSpc>
                <a:spcPct val="80000"/>
              </a:lnSpc>
              <a:buFontTx/>
              <a:buNone/>
              <a:defRPr/>
            </a:pPr>
            <a:endParaRPr lang="en-GB" sz="1200" dirty="0" smtClean="0">
              <a:ea typeface="ＭＳ Ｐゴシック" pitchFamily="34" charset="-128"/>
            </a:endParaRPr>
          </a:p>
        </p:txBody>
      </p:sp>
      <p:pic>
        <p:nvPicPr>
          <p:cNvPr id="58372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-19050"/>
            <a:ext cx="1436687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68313" y="6584950"/>
            <a:ext cx="2133600" cy="273050"/>
          </a:xfrm>
          <a:noFill/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716F5F-898B-4C4B-A6D8-D911A6FAEAF5}" type="datetime1">
              <a:rPr lang="en-GB" altLang="en-US" sz="14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01/07/2014</a:t>
            </a:fld>
            <a:endParaRPr lang="fr-FR" altLang="en-US" sz="14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83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862979B-1BD9-4D62-B27C-3DEA1BF4D0DF}" type="slidenum">
              <a:rPr lang="fr-FR" altLang="en-US" sz="14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en-US" sz="14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99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1371600"/>
            <a:ext cx="9144000" cy="4953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BE" altLang="en-US" b="1">
              <a:solidFill>
                <a:srgbClr val="006600"/>
              </a:solidFill>
              <a:latin typeface="Verdana" panose="020B0604030504040204" pitchFamily="34" charset="0"/>
            </a:endParaRPr>
          </a:p>
          <a:p>
            <a:pPr eaLnBrk="1" hangingPunct="1"/>
            <a:endParaRPr lang="fr-BE" altLang="en-US">
              <a:solidFill>
                <a:srgbClr val="000066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n-GB" alt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>
          <a:xfrm>
            <a:off x="15875" y="1371600"/>
            <a:ext cx="9144000" cy="685800"/>
          </a:xfrm>
        </p:spPr>
        <p:txBody>
          <a:bodyPr/>
          <a:lstStyle/>
          <a:p>
            <a:pPr eaLnBrk="1" hangingPunct="1"/>
            <a:r>
              <a:rPr lang="fr-BE" altLang="en-US" sz="4000" smtClean="0">
                <a:solidFill>
                  <a:srgbClr val="000066"/>
                </a:solidFill>
                <a:latin typeface="Verdana" panose="020B0604030504040204" pitchFamily="34" charset="0"/>
              </a:rPr>
              <a:t>LIFE – IPs – the concept</a:t>
            </a:r>
            <a:endParaRPr lang="en-GB" altLang="en-US" sz="4000" smtClean="0">
              <a:solidFill>
                <a:srgbClr val="000066"/>
              </a:solidFill>
              <a:latin typeface="Verdana" panose="020B0604030504040204" pitchFamily="34" charset="0"/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15913" y="2060575"/>
            <a:ext cx="8828087" cy="4176713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FontTx/>
              <a:buNone/>
              <a:defRPr/>
            </a:pPr>
            <a:r>
              <a:rPr lang="en-GB" sz="2000" b="1" dirty="0" smtClean="0">
                <a:solidFill>
                  <a:schemeClr val="tx2"/>
                </a:solidFill>
                <a:latin typeface="Verdana" pitchFamily="34" charset="0"/>
              </a:rPr>
              <a:t>Plan/strategy  </a:t>
            </a:r>
            <a:r>
              <a:rPr lang="en-GB" sz="2000" dirty="0" smtClean="0">
                <a:solidFill>
                  <a:schemeClr val="tx2"/>
                </a:solidFill>
                <a:latin typeface="Verdana" pitchFamily="34" charset="0"/>
              </a:rPr>
              <a:t>implemented </a:t>
            </a:r>
            <a:r>
              <a:rPr lang="en-GB" sz="2000" dirty="0">
                <a:solidFill>
                  <a:schemeClr val="tx2"/>
                </a:solidFill>
                <a:latin typeface="Verdana" pitchFamily="34" charset="0"/>
              </a:rPr>
              <a:t>by the </a:t>
            </a:r>
            <a:r>
              <a:rPr lang="en-GB" sz="2000" dirty="0" smtClean="0">
                <a:solidFill>
                  <a:schemeClr val="tx2"/>
                </a:solidFill>
                <a:latin typeface="Verdana" pitchFamily="34" charset="0"/>
              </a:rPr>
              <a:t>IP and complementary 			actions:</a:t>
            </a:r>
            <a:endParaRPr lang="de-DE" sz="2000" dirty="0" smtClean="0">
              <a:solidFill>
                <a:schemeClr val="tx2"/>
              </a:solidFill>
              <a:latin typeface="Verdana" pitchFamily="34" charset="0"/>
            </a:endParaRPr>
          </a:p>
          <a:p>
            <a:pPr marL="630238" indent="-269875" eaLnBrk="1" hangingPunct="1">
              <a:spcAft>
                <a:spcPts val="600"/>
              </a:spcAft>
              <a:buFontTx/>
              <a:buBlip>
                <a:blip r:embed="rId4"/>
              </a:buBlip>
              <a:defRPr/>
            </a:pPr>
            <a:endParaRPr lang="en-GB" sz="2000" b="1" dirty="0" smtClean="0">
              <a:solidFill>
                <a:schemeClr val="tx2"/>
              </a:solidFill>
              <a:latin typeface="Verdana" pitchFamily="34" charset="0"/>
            </a:endParaRPr>
          </a:p>
          <a:p>
            <a:pPr marL="900113" indent="-269875" eaLnBrk="1" hangingPunct="1">
              <a:spcAft>
                <a:spcPts val="600"/>
              </a:spcAft>
              <a:buFontTx/>
              <a:buBlip>
                <a:blip r:embed="rId4"/>
              </a:buBlip>
              <a:defRPr/>
            </a:pPr>
            <a:endParaRPr lang="de-DE" sz="2000" dirty="0" smtClean="0">
              <a:solidFill>
                <a:schemeClr val="tx2"/>
              </a:solidFill>
              <a:latin typeface="Verdana" pitchFamily="34" charset="0"/>
            </a:endParaRPr>
          </a:p>
          <a:p>
            <a:pPr marL="0" indent="0" eaLnBrk="1" hangingPunct="1">
              <a:spcAft>
                <a:spcPts val="600"/>
              </a:spcAft>
              <a:buFontTx/>
              <a:buNone/>
              <a:defRPr/>
            </a:pPr>
            <a:endParaRPr lang="en-GB" sz="2000" dirty="0" smtClean="0">
              <a:solidFill>
                <a:schemeClr val="tx2"/>
              </a:solidFill>
              <a:latin typeface="Verdana" pitchFamily="34" charset="0"/>
            </a:endParaRPr>
          </a:p>
        </p:txBody>
      </p:sp>
      <p:pic>
        <p:nvPicPr>
          <p:cNvPr id="61445" name="Picture 5" descr="bandeau natu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1446" name="Object 8"/>
          <p:cNvGraphicFramePr>
            <a:graphicFrameLocks noChangeAspect="1"/>
          </p:cNvGraphicFramePr>
          <p:nvPr/>
        </p:nvGraphicFramePr>
        <p:xfrm>
          <a:off x="1484313" y="5876925"/>
          <a:ext cx="6173787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6" imgW="6172200" imgH="216408" progId="Word.Document.8">
                  <p:embed/>
                </p:oleObj>
              </mc:Choice>
              <mc:Fallback>
                <p:oleObj name="Document" r:id="rId6" imgW="6172200" imgH="21640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4313" y="5876925"/>
                        <a:ext cx="6173787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47" name="Picture 6" descr="LOGO CE-EN-quadri.eps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-19050"/>
            <a:ext cx="1436687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8" name="Rectangle 1"/>
          <p:cNvSpPr>
            <a:spLocks noChangeArrowheads="1"/>
          </p:cNvSpPr>
          <p:nvPr/>
        </p:nvSpPr>
        <p:spPr bwMode="auto">
          <a:xfrm>
            <a:off x="1403350" y="2852738"/>
            <a:ext cx="5616575" cy="3240087"/>
          </a:xfrm>
          <a:prstGeom prst="rect">
            <a:avLst/>
          </a:prstGeom>
          <a:solidFill>
            <a:schemeClr val="accent1"/>
          </a:solidFill>
          <a:ln w="222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/>
              <a:t>Action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/>
              <a:t>Action 2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/>
              <a:t>….</a:t>
            </a:r>
          </a:p>
        </p:txBody>
      </p:sp>
      <p:sp>
        <p:nvSpPr>
          <p:cNvPr id="61449" name="Rectangle 2"/>
          <p:cNvSpPr>
            <a:spLocks noChangeArrowheads="1"/>
          </p:cNvSpPr>
          <p:nvPr/>
        </p:nvSpPr>
        <p:spPr bwMode="auto">
          <a:xfrm>
            <a:off x="2987675" y="2830513"/>
            <a:ext cx="40322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600" b="1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>
                <a:solidFill>
                  <a:srgbClr val="C00000"/>
                </a:solidFill>
              </a:rPr>
              <a:t>Complementary actions/measures (co-) financed by non-LIFE funds </a:t>
            </a:r>
            <a:r>
              <a:rPr lang="en-GB" altLang="en-US" sz="1600"/>
              <a:t>(EU/national/private).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2400"/>
          </a:p>
        </p:txBody>
      </p:sp>
      <p:sp>
        <p:nvSpPr>
          <p:cNvPr id="61450" name="Right Brace 3"/>
          <p:cNvSpPr>
            <a:spLocks/>
          </p:cNvSpPr>
          <p:nvPr/>
        </p:nvSpPr>
        <p:spPr bwMode="auto">
          <a:xfrm>
            <a:off x="2771775" y="2867025"/>
            <a:ext cx="215900" cy="1152525"/>
          </a:xfrm>
          <a:prstGeom prst="rightBrace">
            <a:avLst>
              <a:gd name="adj1" fmla="val 8329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cxnSp>
        <p:nvCxnSpPr>
          <p:cNvPr id="61451" name="Straight Arrow Connector 14"/>
          <p:cNvCxnSpPr>
            <a:cxnSpLocks noChangeShapeType="1"/>
          </p:cNvCxnSpPr>
          <p:nvPr/>
        </p:nvCxnSpPr>
        <p:spPr bwMode="auto">
          <a:xfrm>
            <a:off x="900113" y="2492375"/>
            <a:ext cx="431800" cy="10810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164" name="Rounded Rectangle 17"/>
          <p:cNvSpPr>
            <a:spLocks noChangeArrowheads="1"/>
          </p:cNvSpPr>
          <p:nvPr/>
        </p:nvSpPr>
        <p:spPr bwMode="auto">
          <a:xfrm>
            <a:off x="1547813" y="4305300"/>
            <a:ext cx="4824412" cy="1727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5875" algn="ctr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GB" sz="2000" b="1" dirty="0">
                <a:latin typeface="+mn-lt"/>
              </a:rPr>
              <a:t>LIFE Integrated Project</a:t>
            </a:r>
          </a:p>
          <a:p>
            <a:pPr>
              <a:defRPr/>
            </a:pPr>
            <a:r>
              <a:rPr lang="fr-BE" sz="1600" dirty="0">
                <a:latin typeface="+mn-lt"/>
                <a:cs typeface="Times New Roman" pitchFamily="18" charset="0"/>
              </a:rPr>
              <a:t>LIFE </a:t>
            </a:r>
            <a:r>
              <a:rPr lang="fr-BE" sz="1600" dirty="0" err="1">
                <a:latin typeface="+mn-lt"/>
                <a:cs typeface="Times New Roman" pitchFamily="18" charset="0"/>
              </a:rPr>
              <a:t>co-financing</a:t>
            </a:r>
            <a:r>
              <a:rPr lang="fr-BE" sz="1600" dirty="0">
                <a:latin typeface="+mn-lt"/>
                <a:cs typeface="Times New Roman" pitchFamily="18" charset="0"/>
              </a:rPr>
              <a:t>:    </a:t>
            </a:r>
            <a:r>
              <a:rPr lang="fr-BE" sz="1600" dirty="0" err="1">
                <a:latin typeface="+mn-lt"/>
                <a:cs typeface="Times New Roman" pitchFamily="18" charset="0"/>
              </a:rPr>
              <a:t>Beneficiaries</a:t>
            </a:r>
            <a:r>
              <a:rPr lang="fr-BE" sz="1600" dirty="0">
                <a:latin typeface="+mn-lt"/>
                <a:cs typeface="Times New Roman" pitchFamily="18" charset="0"/>
              </a:rPr>
              <a:t> contribution:</a:t>
            </a:r>
            <a:br>
              <a:rPr lang="fr-BE" sz="1600" dirty="0">
                <a:latin typeface="+mn-lt"/>
                <a:cs typeface="Times New Roman" pitchFamily="18" charset="0"/>
              </a:rPr>
            </a:br>
            <a:r>
              <a:rPr lang="fr-BE" sz="1600" b="1" dirty="0">
                <a:latin typeface="+mn-lt"/>
                <a:cs typeface="Times New Roman" pitchFamily="18" charset="0"/>
              </a:rPr>
              <a:t>	</a:t>
            </a:r>
            <a:br>
              <a:rPr lang="fr-BE" sz="1600" b="1" dirty="0">
                <a:latin typeface="+mn-lt"/>
                <a:cs typeface="Times New Roman" pitchFamily="18" charset="0"/>
              </a:rPr>
            </a:br>
            <a:r>
              <a:rPr lang="fr-BE" sz="1600" b="1" dirty="0">
                <a:latin typeface="+mn-lt"/>
                <a:cs typeface="Times New Roman" pitchFamily="18" charset="0"/>
              </a:rPr>
              <a:t>60%</a:t>
            </a:r>
            <a:r>
              <a:rPr lang="fr-BE" sz="1600" dirty="0">
                <a:latin typeface="+mn-lt"/>
                <a:cs typeface="Times New Roman" pitchFamily="18" charset="0"/>
              </a:rPr>
              <a:t>			</a:t>
            </a:r>
            <a:r>
              <a:rPr lang="fr-BE" sz="1600" b="1" dirty="0">
                <a:latin typeface="+mn-lt"/>
                <a:cs typeface="Times New Roman" pitchFamily="18" charset="0"/>
              </a:rPr>
              <a:t>40%</a:t>
            </a:r>
          </a:p>
          <a:p>
            <a:pPr algn="ctr">
              <a:defRPr/>
            </a:pPr>
            <a:r>
              <a:rPr lang="fr-BE" sz="1600" dirty="0">
                <a:latin typeface="+mn-lt"/>
                <a:cs typeface="Times New Roman" pitchFamily="18" charset="0"/>
              </a:rPr>
              <a:t>	                  </a:t>
            </a:r>
            <a:r>
              <a:rPr lang="en-GB" sz="16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No other EU funds used!!</a:t>
            </a:r>
            <a:endParaRPr lang="fr-BE" sz="16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endParaRPr lang="fr-BE" sz="2000" b="1" dirty="0">
              <a:latin typeface="+mn-lt"/>
            </a:endParaRPr>
          </a:p>
        </p:txBody>
      </p:sp>
      <p:cxnSp>
        <p:nvCxnSpPr>
          <p:cNvPr id="61453" name="Straight Connector 20"/>
          <p:cNvCxnSpPr>
            <a:cxnSpLocks noChangeShapeType="1"/>
          </p:cNvCxnSpPr>
          <p:nvPr/>
        </p:nvCxnSpPr>
        <p:spPr bwMode="auto">
          <a:xfrm>
            <a:off x="3563938" y="4808538"/>
            <a:ext cx="0" cy="1223962"/>
          </a:xfrm>
          <a:prstGeom prst="lin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45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8B411A9-E2F3-472D-A464-1DE8E31BD4D7}" type="datetime1">
              <a:rPr lang="en-GB" altLang="en-US" sz="1400" smtClean="0"/>
              <a:pPr>
                <a:spcBef>
                  <a:spcPct val="0"/>
                </a:spcBef>
                <a:buFontTx/>
                <a:buNone/>
              </a:pPr>
              <a:t>01/07/2014</a:t>
            </a:fld>
            <a:endParaRPr lang="en-GB" altLang="en-US" sz="1400" smtClean="0"/>
          </a:p>
        </p:txBody>
      </p:sp>
      <p:sp>
        <p:nvSpPr>
          <p:cNvPr id="6145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A9F564E-0FC4-4488-BF2C-A19113326A92}" type="slidenum">
              <a:rPr lang="en-GB" altLang="en-US" sz="1400" smtClean="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210094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 idx="4294967295"/>
          </p:nvPr>
        </p:nvSpPr>
        <p:spPr>
          <a:xfrm>
            <a:off x="395288" y="1339850"/>
            <a:ext cx="8748712" cy="649288"/>
          </a:xfrm>
        </p:spPr>
        <p:txBody>
          <a:bodyPr/>
          <a:lstStyle/>
          <a:p>
            <a:r>
              <a:rPr lang="fr-BE" altLang="en-US" sz="3600" smtClean="0">
                <a:solidFill>
                  <a:srgbClr val="002060"/>
                </a:solidFill>
              </a:rPr>
              <a:t>LIFE –Water IPs should…</a:t>
            </a:r>
            <a:endParaRPr lang="en-GB" altLang="en-US" sz="3600" smtClean="0">
              <a:solidFill>
                <a:srgbClr val="002060"/>
              </a:solidFill>
            </a:endParaRPr>
          </a:p>
        </p:txBody>
      </p:sp>
      <p:pic>
        <p:nvPicPr>
          <p:cNvPr id="67587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-19050"/>
            <a:ext cx="1436687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8" name="Rectangle 2"/>
          <p:cNvSpPr>
            <a:spLocks noChangeArrowheads="1"/>
          </p:cNvSpPr>
          <p:nvPr/>
        </p:nvSpPr>
        <p:spPr bwMode="auto">
          <a:xfrm>
            <a:off x="179388" y="1989138"/>
            <a:ext cx="8785225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400" b="1">
                <a:solidFill>
                  <a:srgbClr val="002060"/>
                </a:solidFill>
                <a:latin typeface="Arial" panose="020B0604020202020204" pitchFamily="34" charset="0"/>
              </a:rPr>
              <a:t>implement a/parts of a River Basin Management Plan (RMBP) </a:t>
            </a: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in line with the Water Framework Directive,</a:t>
            </a:r>
          </a:p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draw in and target </a:t>
            </a:r>
            <a:r>
              <a:rPr lang="en-GB" altLang="en-US" sz="2400" b="1">
                <a:solidFill>
                  <a:srgbClr val="002060"/>
                </a:solidFill>
                <a:latin typeface="Arial" panose="020B0604020202020204" pitchFamily="34" charset="0"/>
              </a:rPr>
              <a:t>supplementary </a:t>
            </a: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funding </a:t>
            </a:r>
            <a:r>
              <a:rPr lang="en-GB" altLang="en-US" sz="2400" b="1">
                <a:solidFill>
                  <a:srgbClr val="002060"/>
                </a:solidFill>
                <a:latin typeface="Arial" panose="020B0604020202020204" pitchFamily="34" charset="0"/>
              </a:rPr>
              <a:t>from EU sources </a:t>
            </a: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(e.g. EARDF), </a:t>
            </a:r>
            <a:r>
              <a:rPr lang="en-GB" altLang="en-US" sz="2400" b="1">
                <a:solidFill>
                  <a:srgbClr val="002060"/>
                </a:solidFill>
                <a:latin typeface="Arial" panose="020B0604020202020204" pitchFamily="34" charset="0"/>
              </a:rPr>
              <a:t>public funding sources </a:t>
            </a: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(e.g. flood funds), </a:t>
            </a:r>
            <a:r>
              <a:rPr lang="en-GB" altLang="en-US" sz="2400" b="1">
                <a:solidFill>
                  <a:srgbClr val="002060"/>
                </a:solidFill>
                <a:latin typeface="Arial" panose="020B0604020202020204" pitchFamily="34" charset="0"/>
              </a:rPr>
              <a:t>private finance</a:t>
            </a: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 (e.g. water companies, local business) and commitments to implement the whole plan in a significant part of the catchment area,  </a:t>
            </a:r>
          </a:p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involve</a:t>
            </a:r>
            <a:r>
              <a:rPr lang="en-GB" altLang="en-US" sz="2400" b="1">
                <a:solidFill>
                  <a:srgbClr val="002060"/>
                </a:solidFill>
                <a:latin typeface="Arial" panose="020B0604020202020204" pitchFamily="34" charset="0"/>
              </a:rPr>
              <a:t> local stakeholders</a:t>
            </a: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 and </a:t>
            </a:r>
            <a:r>
              <a:rPr lang="en-GB" altLang="en-US" sz="2400" b="1">
                <a:solidFill>
                  <a:srgbClr val="002060"/>
                </a:solidFill>
                <a:latin typeface="Arial" panose="020B0604020202020204" pitchFamily="34" charset="0"/>
              </a:rPr>
              <a:t>NGOs</a:t>
            </a: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 in decision making</a:t>
            </a:r>
          </a:p>
          <a:p>
            <a:pPr eaLnBrk="1" hangingPunct="1">
              <a:spcAft>
                <a:spcPts val="600"/>
              </a:spcAft>
              <a:buFontTx/>
              <a:buBlip>
                <a:blip r:embed="rId4"/>
              </a:buBlip>
            </a:pP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offer a blueprint for how to </a:t>
            </a:r>
            <a:r>
              <a:rPr lang="en-GB" altLang="en-US" sz="2400" b="1">
                <a:solidFill>
                  <a:srgbClr val="002060"/>
                </a:solidFill>
                <a:latin typeface="Arial" panose="020B0604020202020204" pitchFamily="34" charset="0"/>
              </a:rPr>
              <a:t>integrate EU, national and local priorities </a:t>
            </a:r>
            <a:r>
              <a:rPr lang="en-GB" altLang="en-US" sz="2400">
                <a:solidFill>
                  <a:srgbClr val="002060"/>
                </a:solidFill>
                <a:latin typeface="Arial" panose="020B0604020202020204" pitchFamily="34" charset="0"/>
              </a:rPr>
              <a:t>on the ground</a:t>
            </a:r>
          </a:p>
        </p:txBody>
      </p:sp>
      <p:sp>
        <p:nvSpPr>
          <p:cNvPr id="67589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2714E47-7994-4D15-A7E9-D8D63AE0F2CA}" type="datetime1">
              <a:rPr lang="en-GB" altLang="en-US" sz="14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01/07/2014</a:t>
            </a:fld>
            <a:endParaRPr lang="fr-FR" altLang="en-US" sz="14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75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5CBD41-34EA-4E0B-B4DF-6B6B13F7ADE4}" type="slidenum">
              <a:rPr lang="fr-FR" altLang="en-US" sz="14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fr-FR" altLang="en-US" sz="14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68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 idx="4294967295"/>
          </p:nvPr>
        </p:nvSpPr>
        <p:spPr>
          <a:xfrm>
            <a:off x="0" y="1052513"/>
            <a:ext cx="8229600" cy="936625"/>
          </a:xfrm>
        </p:spPr>
        <p:txBody>
          <a:bodyPr/>
          <a:lstStyle/>
          <a:p>
            <a:r>
              <a:rPr lang="fr-BE" altLang="en-US" smtClean="0"/>
              <a:t>Water IP – RBMP example:</a:t>
            </a:r>
            <a:endParaRPr lang="en-GB" altLang="en-US" smtClean="0"/>
          </a:p>
        </p:txBody>
      </p:sp>
      <p:pic>
        <p:nvPicPr>
          <p:cNvPr id="70659" name="Picture 5" descr="Untitled1c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73238"/>
            <a:ext cx="4406900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0" name="TextBox 3"/>
          <p:cNvSpPr txBox="1">
            <a:spLocks noChangeArrowheads="1"/>
          </p:cNvSpPr>
          <p:nvPr/>
        </p:nvSpPr>
        <p:spPr bwMode="auto">
          <a:xfrm>
            <a:off x="323850" y="2092325"/>
            <a:ext cx="4679950" cy="418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altLang="en-US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GB" alt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 river basin district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altLang="en-US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Seek out </a:t>
            </a:r>
            <a:r>
              <a:rPr lang="en-GB" alt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synergies</a:t>
            </a:r>
            <a:r>
              <a:rPr lang="en-GB" altLang="en-US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the outset and plan for multiple benefits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altLang="en-US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Plan and implement </a:t>
            </a:r>
            <a:r>
              <a:rPr lang="en-GB" alt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measures to restore to good status </a:t>
            </a:r>
            <a:r>
              <a:rPr lang="en-GB" altLang="en-US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alt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 protected area objectives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altLang="en-US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Focus on </a:t>
            </a:r>
            <a:r>
              <a:rPr lang="en-GB" alt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improving compliance with basic measures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altLang="en-US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Targeted</a:t>
            </a:r>
            <a:r>
              <a:rPr lang="en-GB" alt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land use change </a:t>
            </a:r>
            <a:r>
              <a:rPr lang="en-GB" altLang="en-US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protect sensitive areas and achieve good status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altLang="en-US" sz="18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Remove hydromorphological barriers </a:t>
            </a:r>
            <a:r>
              <a:rPr lang="en-GB" altLang="en-US"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source to sea </a:t>
            </a:r>
          </a:p>
        </p:txBody>
      </p:sp>
      <p:pic>
        <p:nvPicPr>
          <p:cNvPr id="70661" name="Picture 6" descr="LOGO CE-EN-quadri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-19050"/>
            <a:ext cx="1436687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2BD59EE-B069-4F78-B645-BA60C21F8D22}" type="datetime1">
              <a:rPr lang="en-GB" altLang="en-US" sz="14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01/07/2014</a:t>
            </a:fld>
            <a:endParaRPr lang="fr-FR" altLang="en-US" sz="14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06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76ACBDE-BB98-48E2-BE34-9134A7283F6A}" type="slidenum">
              <a:rPr lang="fr-FR" altLang="en-US" sz="14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fr-FR" altLang="en-US" sz="14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53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96752"/>
            <a:ext cx="8640960" cy="936625"/>
          </a:xfrm>
        </p:spPr>
        <p:txBody>
          <a:bodyPr/>
          <a:lstStyle/>
          <a:p>
            <a:r>
              <a:rPr lang="en-GB" dirty="0" smtClean="0"/>
              <a:t>NWRM- Background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568952" cy="4392487"/>
          </a:xfrm>
        </p:spPr>
        <p:txBody>
          <a:bodyPr/>
          <a:lstStyle/>
          <a:p>
            <a:pPr marL="0" eaLnBrk="1" hangingPunct="1">
              <a:spcBef>
                <a:spcPts val="0"/>
              </a:spcBef>
              <a:spcAft>
                <a:spcPts val="0"/>
              </a:spcAft>
            </a:pPr>
            <a:r>
              <a:rPr lang="en-GB" sz="2800" b="1" kern="1200" dirty="0" smtClean="0">
                <a:solidFill>
                  <a:srgbClr val="002060"/>
                </a:solidFill>
                <a:latin typeface="Calibri"/>
              </a:rPr>
              <a:t>Water Blueprint</a:t>
            </a:r>
            <a:r>
              <a:rPr lang="en-GB" sz="2800" kern="1200" dirty="0" smtClean="0">
                <a:solidFill>
                  <a:srgbClr val="002060"/>
                </a:solidFill>
                <a:latin typeface="Calibri"/>
              </a:rPr>
              <a:t>: Maximization of the use of Natural Water Retention Measures  (Green Infrastructure)  - CIS Guidance by 2014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800" dirty="0" smtClean="0">
              <a:solidFill>
                <a:srgbClr val="002060"/>
              </a:solidFill>
            </a:endParaRPr>
          </a:p>
          <a:p>
            <a:pPr marL="0" eaLnBrk="1" hangingPunct="1">
              <a:spcBef>
                <a:spcPts val="0"/>
              </a:spcBef>
              <a:spcAft>
                <a:spcPts val="0"/>
              </a:spcAft>
            </a:pPr>
            <a:r>
              <a:rPr lang="en-GB" sz="2800" b="1" kern="1200" dirty="0" smtClean="0">
                <a:solidFill>
                  <a:srgbClr val="002060"/>
                </a:solidFill>
                <a:latin typeface="Calibri"/>
              </a:rPr>
              <a:t>CIS MANDATE for WG POM</a:t>
            </a:r>
            <a:r>
              <a:rPr lang="en-GB" sz="2800" kern="1200" dirty="0" smtClean="0">
                <a:solidFill>
                  <a:srgbClr val="002060"/>
                </a:solidFill>
                <a:latin typeface="Calibri"/>
              </a:rPr>
              <a:t>: CIS Guidance or other tool on NWRM by 2014 </a:t>
            </a:r>
            <a:r>
              <a:rPr lang="en-GB" sz="2800" b="1" kern="1200" dirty="0" smtClean="0">
                <a:solidFill>
                  <a:srgbClr val="002060"/>
                </a:solidFill>
                <a:latin typeface="Calibri"/>
              </a:rPr>
              <a:t>(drafting team : DG </a:t>
            </a:r>
            <a:r>
              <a:rPr lang="en-GB" sz="2800" b="1" kern="1200" dirty="0">
                <a:solidFill>
                  <a:srgbClr val="002060"/>
                </a:solidFill>
                <a:latin typeface="Calibri"/>
              </a:rPr>
              <a:t>ENV, DE, FR, IT, NL, UK, EEB, WWF, WI, NWRM PP and WFD CIS support consultants)  </a:t>
            </a:r>
            <a:endParaRPr lang="en-GB" sz="2800" b="1" dirty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endParaRPr lang="en-GB" sz="2800" dirty="0" smtClean="0">
              <a:solidFill>
                <a:srgbClr val="002060"/>
              </a:solidFill>
            </a:endParaRPr>
          </a:p>
          <a:p>
            <a:pPr marL="0" eaLnBrk="1" hangingPunct="1">
              <a:spcBef>
                <a:spcPts val="0"/>
              </a:spcBef>
              <a:spcAft>
                <a:spcPts val="0"/>
              </a:spcAft>
            </a:pPr>
            <a:r>
              <a:rPr lang="en-GB" sz="2800" kern="1200" dirty="0" smtClean="0">
                <a:solidFill>
                  <a:srgbClr val="002060"/>
                </a:solidFill>
                <a:latin typeface="Calibri"/>
              </a:rPr>
              <a:t>COM Launched </a:t>
            </a:r>
            <a:r>
              <a:rPr lang="en-GB" sz="2800" b="1" kern="1200" dirty="0" smtClean="0">
                <a:solidFill>
                  <a:srgbClr val="002060"/>
                </a:solidFill>
                <a:latin typeface="Calibri"/>
              </a:rPr>
              <a:t>NWRM Pilot project </a:t>
            </a:r>
            <a:r>
              <a:rPr lang="en-GB" sz="2800" kern="1200" dirty="0" smtClean="0">
                <a:solidFill>
                  <a:srgbClr val="002060"/>
                </a:solidFill>
                <a:latin typeface="Calibri"/>
              </a:rPr>
              <a:t>for technical tools &amp; documents (</a:t>
            </a:r>
            <a:r>
              <a:rPr lang="en-GB" sz="2800" kern="1200" dirty="0" smtClean="0">
                <a:solidFill>
                  <a:srgbClr val="002060"/>
                </a:solidFill>
                <a:latin typeface="Calibri"/>
                <a:hlinkClick r:id="rId2"/>
              </a:rPr>
              <a:t>www.nwrm.eu</a:t>
            </a:r>
            <a:r>
              <a:rPr lang="en-GB" sz="2800" kern="1200" dirty="0" smtClean="0">
                <a:solidFill>
                  <a:srgbClr val="002060"/>
                </a:solidFill>
                <a:latin typeface="Calibri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4023353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838" y="1541463"/>
            <a:ext cx="4264025" cy="411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611" name="Title 1"/>
          <p:cNvSpPr>
            <a:spLocks noGrp="1"/>
          </p:cNvSpPr>
          <p:nvPr>
            <p:ph type="title" idx="4294967295"/>
          </p:nvPr>
        </p:nvSpPr>
        <p:spPr>
          <a:xfrm>
            <a:off x="5399088" y="1052513"/>
            <a:ext cx="3665537" cy="1223962"/>
          </a:xfrm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t"/>
          <a:lstStyle/>
          <a:p>
            <a:pPr algn="l">
              <a:defRPr/>
            </a:pPr>
            <a:r>
              <a:rPr lang="en-GB" altLang="en-US" sz="14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Drinking water protected areas</a:t>
            </a:r>
            <a:r>
              <a:rPr lang="en-GB" altLang="en-US" sz="1400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: Target </a:t>
            </a:r>
            <a:r>
              <a:rPr lang="en-GB" altLang="en-US" sz="1400" kern="12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Times New Roman" pitchFamily="18" charset="0"/>
              </a:rPr>
              <a:t>uptake of measures that reduce pesticides and nutrients in binding agreements (</a:t>
            </a:r>
            <a:r>
              <a:rPr lang="en-GB" altLang="en-US" sz="1400" kern="12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Times New Roman" pitchFamily="18" charset="0"/>
              </a:rPr>
              <a:t>e.g. </a:t>
            </a:r>
            <a:r>
              <a:rPr lang="en-GB" altLang="en-US" sz="1400" kern="1200" dirty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Times New Roman" pitchFamily="18" charset="0"/>
              </a:rPr>
              <a:t>arable </a:t>
            </a:r>
            <a:r>
              <a:rPr lang="en-GB" altLang="en-US" sz="1400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reversion, forestry) </a:t>
            </a:r>
            <a:r>
              <a:rPr lang="en-GB" altLang="en-US" sz="1400" kern="12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Times New Roman" pitchFamily="18" charset="0"/>
              </a:rPr>
              <a:t/>
            </a:r>
            <a:br>
              <a:rPr lang="en-GB" altLang="en-US" sz="1400" kern="1200" dirty="0" smtClean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Times New Roman" pitchFamily="18" charset="0"/>
              </a:rPr>
            </a:br>
            <a:r>
              <a:rPr lang="en-GB" altLang="en-US" sz="1400" b="1" kern="1200" dirty="0" smtClean="0">
                <a:solidFill>
                  <a:srgbClr val="0070C0"/>
                </a:solidFill>
                <a:latin typeface="Arial" charset="0"/>
                <a:ea typeface="ＭＳ Ｐゴシック" pitchFamily="34" charset="-128"/>
                <a:cs typeface="Times New Roman" pitchFamily="18" charset="0"/>
              </a:rPr>
              <a:t>NGO, competent authorities</a:t>
            </a:r>
            <a:r>
              <a:rPr lang="en-GB" altLang="en-US" sz="1400" b="1" dirty="0" smtClean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GB" altLang="en-US" sz="1400" b="1" dirty="0" smtClean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</a:br>
            <a:r>
              <a:rPr lang="en-GB" altLang="en-US" sz="1400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en-GB" altLang="en-US" sz="1400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</a:br>
            <a:endParaRPr lang="en-GB" altLang="en-US" sz="1400" dirty="0" smtClean="0">
              <a:solidFill>
                <a:schemeClr val="tx1"/>
              </a:solidFill>
            </a:endParaRPr>
          </a:p>
        </p:txBody>
      </p:sp>
      <p:sp>
        <p:nvSpPr>
          <p:cNvPr id="71684" name="TextBox 2"/>
          <p:cNvSpPr txBox="1">
            <a:spLocks noChangeArrowheads="1"/>
          </p:cNvSpPr>
          <p:nvPr/>
        </p:nvSpPr>
        <p:spPr bwMode="auto">
          <a:xfrm>
            <a:off x="52388" y="1709738"/>
            <a:ext cx="3421062" cy="1384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Continuous 5 m buffer strips</a:t>
            </a:r>
            <a:r>
              <a:rPr lang="en-GB" altLang="en-US" sz="14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on all watercourses  - protecting water and offering terrestrial  biodiversity benefits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Competent authority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Regular management &amp; control: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Local public authority </a:t>
            </a:r>
            <a:endParaRPr lang="en-GB" altLang="en-US" sz="2000" b="1">
              <a:solidFill>
                <a:srgbClr val="C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685" name="TextBox 3"/>
          <p:cNvSpPr txBox="1">
            <a:spLocks noChangeArrowheads="1"/>
          </p:cNvSpPr>
          <p:nvPr/>
        </p:nvSpPr>
        <p:spPr bwMode="auto">
          <a:xfrm>
            <a:off x="3330575" y="5661025"/>
            <a:ext cx="3306763" cy="11699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Wetland creation/restoration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To reduce nutrients, recreate pre- existing wetlands, store flood waters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 b="1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Pilot: NGO, competent authorities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 b="1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Large scale: ESIF</a:t>
            </a:r>
            <a:endParaRPr lang="en-GB" altLang="en-US" sz="1400" b="1">
              <a:solidFill>
                <a:srgbClr val="C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686" name="TextBox 4"/>
          <p:cNvSpPr txBox="1">
            <a:spLocks noChangeArrowheads="1"/>
          </p:cNvSpPr>
          <p:nvPr/>
        </p:nvSpPr>
        <p:spPr bwMode="auto">
          <a:xfrm>
            <a:off x="6688138" y="4970463"/>
            <a:ext cx="2324100" cy="1168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Remove  all hydromorphological barriers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European Structural and Investment Funds (ESIF)</a:t>
            </a:r>
            <a:endParaRPr lang="de-DE" altLang="en-US" sz="1400" b="1">
              <a:solidFill>
                <a:srgbClr val="C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1687" name="TextBox 5"/>
          <p:cNvSpPr txBox="1">
            <a:spLocks noChangeArrowheads="1"/>
          </p:cNvSpPr>
          <p:nvPr/>
        </p:nvSpPr>
        <p:spPr bwMode="auto">
          <a:xfrm>
            <a:off x="6583363" y="2454275"/>
            <a:ext cx="2481262" cy="22463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Reduce pollutant loss </a:t>
            </a:r>
            <a:r>
              <a:rPr lang="en-GB" altLang="en-US" sz="14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from all agricultural land through targeted advice and inspections EU directive and WFD basic measures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Competent authorities, staeholders</a:t>
            </a:r>
            <a:endParaRPr lang="en-GB" altLang="en-US" sz="140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European Agricultural Fund for Rural Development (EAFRD</a:t>
            </a:r>
            <a:r>
              <a:rPr lang="en-GB" altLang="en-US" sz="1400" b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)</a:t>
            </a:r>
            <a:endParaRPr lang="en-GB" altLang="en-US" sz="1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1688" name="TextBox 6"/>
          <p:cNvSpPr txBox="1">
            <a:spLocks noChangeArrowheads="1"/>
          </p:cNvSpPr>
          <p:nvPr/>
        </p:nvSpPr>
        <p:spPr bwMode="auto">
          <a:xfrm>
            <a:off x="33338" y="4662488"/>
            <a:ext cx="3095625" cy="1692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Bathing waters  </a:t>
            </a:r>
            <a:r>
              <a:rPr lang="en-GB" altLang="en-US" sz="14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(land hydrologically  connected to bathing water):</a:t>
            </a:r>
            <a:endParaRPr lang="en-GB" altLang="en-US" sz="200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Target uptake of measures that reduce likelihood of  faecal pathogens entering waters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400" b="1">
                <a:solidFill>
                  <a:srgbClr val="C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Local authorities</a:t>
            </a:r>
            <a:endParaRPr lang="en-GB" altLang="en-US" sz="1400" b="1">
              <a:solidFill>
                <a:srgbClr val="C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689" name="Rectangle 7"/>
          <p:cNvSpPr>
            <a:spLocks noChangeArrowheads="1"/>
          </p:cNvSpPr>
          <p:nvPr/>
        </p:nvSpPr>
        <p:spPr bwMode="auto">
          <a:xfrm>
            <a:off x="611188" y="37893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7600" b="1">
              <a:solidFill>
                <a:srgbClr val="FFD624"/>
              </a:solidFill>
            </a:endParaRPr>
          </a:p>
        </p:txBody>
      </p:sp>
      <p:sp>
        <p:nvSpPr>
          <p:cNvPr id="71690" name="TextBox 8"/>
          <p:cNvSpPr txBox="1">
            <a:spLocks noChangeArrowheads="1"/>
          </p:cNvSpPr>
          <p:nvPr/>
        </p:nvSpPr>
        <p:spPr bwMode="auto">
          <a:xfrm>
            <a:off x="179388" y="1152525"/>
            <a:ext cx="4899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BE" altLang="en-US" sz="2000" b="1">
                <a:solidFill>
                  <a:srgbClr val="002060"/>
                </a:solidFill>
              </a:rPr>
              <a:t>Water IP - example</a:t>
            </a:r>
            <a:endParaRPr lang="en-GB" altLang="en-US" sz="2000" b="1">
              <a:solidFill>
                <a:srgbClr val="002060"/>
              </a:solidFill>
            </a:endParaRPr>
          </a:p>
        </p:txBody>
      </p:sp>
      <p:cxnSp>
        <p:nvCxnSpPr>
          <p:cNvPr id="71691" name="Elbow Connector 10"/>
          <p:cNvCxnSpPr>
            <a:cxnSpLocks noChangeShapeType="1"/>
          </p:cNvCxnSpPr>
          <p:nvPr/>
        </p:nvCxnSpPr>
        <p:spPr bwMode="auto">
          <a:xfrm>
            <a:off x="1331913" y="2636838"/>
            <a:ext cx="1944687" cy="914400"/>
          </a:xfrm>
          <a:prstGeom prst="bentConnector3">
            <a:avLst>
              <a:gd name="adj1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71692" name="Straight Arrow Connector 14"/>
          <p:cNvCxnSpPr>
            <a:cxnSpLocks noChangeShapeType="1"/>
          </p:cNvCxnSpPr>
          <p:nvPr/>
        </p:nvCxnSpPr>
        <p:spPr bwMode="auto">
          <a:xfrm>
            <a:off x="1727200" y="2924175"/>
            <a:ext cx="914400" cy="9144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71693" name="Straight Arrow Connector 16"/>
          <p:cNvCxnSpPr>
            <a:cxnSpLocks noChangeShapeType="1"/>
          </p:cNvCxnSpPr>
          <p:nvPr/>
        </p:nvCxnSpPr>
        <p:spPr bwMode="auto">
          <a:xfrm>
            <a:off x="2211388" y="3089275"/>
            <a:ext cx="1257300" cy="6270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4" name="Straight Arrow Connector 18"/>
          <p:cNvCxnSpPr>
            <a:cxnSpLocks noChangeShapeType="1"/>
          </p:cNvCxnSpPr>
          <p:nvPr/>
        </p:nvCxnSpPr>
        <p:spPr bwMode="auto">
          <a:xfrm flipV="1">
            <a:off x="1581150" y="4246563"/>
            <a:ext cx="1709738" cy="4159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5" name="Straight Arrow Connector 25"/>
          <p:cNvCxnSpPr>
            <a:cxnSpLocks noChangeShapeType="1"/>
          </p:cNvCxnSpPr>
          <p:nvPr/>
        </p:nvCxnSpPr>
        <p:spPr bwMode="auto">
          <a:xfrm flipH="1" flipV="1">
            <a:off x="5011738" y="5334000"/>
            <a:ext cx="95250" cy="3270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6" name="Straight Arrow Connector 28"/>
          <p:cNvCxnSpPr>
            <a:cxnSpLocks noChangeShapeType="1"/>
            <a:stCxn id="71686" idx="1"/>
          </p:cNvCxnSpPr>
          <p:nvPr/>
        </p:nvCxnSpPr>
        <p:spPr bwMode="auto">
          <a:xfrm flipH="1" flipV="1">
            <a:off x="4556125" y="4329113"/>
            <a:ext cx="2132013" cy="1225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7" name="Straight Arrow Connector 19459"/>
          <p:cNvCxnSpPr>
            <a:cxnSpLocks noChangeShapeType="1"/>
            <a:stCxn id="71686" idx="1"/>
          </p:cNvCxnSpPr>
          <p:nvPr/>
        </p:nvCxnSpPr>
        <p:spPr bwMode="auto">
          <a:xfrm flipH="1" flipV="1">
            <a:off x="5078413" y="3089275"/>
            <a:ext cx="1609725" cy="24653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8" name="Straight Arrow Connector 19464"/>
          <p:cNvCxnSpPr>
            <a:cxnSpLocks noChangeShapeType="1"/>
          </p:cNvCxnSpPr>
          <p:nvPr/>
        </p:nvCxnSpPr>
        <p:spPr bwMode="auto">
          <a:xfrm flipH="1">
            <a:off x="4673600" y="1406525"/>
            <a:ext cx="719138" cy="3603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9" name="Straight Arrow Connector 19468"/>
          <p:cNvCxnSpPr>
            <a:cxnSpLocks noChangeShapeType="1"/>
          </p:cNvCxnSpPr>
          <p:nvPr/>
        </p:nvCxnSpPr>
        <p:spPr bwMode="auto">
          <a:xfrm flipH="1">
            <a:off x="5992813" y="3232150"/>
            <a:ext cx="669925" cy="1936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1700" name="Picture 6" descr="LOGO CE-EN-quadri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0"/>
            <a:ext cx="1436687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1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8B9DE2E-F622-4597-ACC6-08DF9EADBE40}" type="datetime1">
              <a:rPr lang="en-GB" altLang="en-US" sz="14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01/07/2014</a:t>
            </a:fld>
            <a:endParaRPr lang="fr-FR" altLang="en-US" sz="14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17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Blip>
                <a:blip r:embed="rId3"/>
              </a:buBlip>
              <a:defRPr sz="3200">
                <a:solidFill>
                  <a:srgbClr val="000066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2800">
                <a:solidFill>
                  <a:srgbClr val="000066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2400">
                <a:solidFill>
                  <a:srgbClr val="000066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000066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A0D7AAE-2A67-42BF-939F-633751C2FB6C}" type="slidenum">
              <a:rPr lang="fr-FR" altLang="en-US" sz="140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fr-FR" altLang="en-US" sz="140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1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Oval 8"/>
          <p:cNvSpPr>
            <a:spLocks noChangeArrowheads="1"/>
          </p:cNvSpPr>
          <p:nvPr/>
        </p:nvSpPr>
        <p:spPr bwMode="auto">
          <a:xfrm>
            <a:off x="1657350" y="3429000"/>
            <a:ext cx="1008063" cy="863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de-DE"/>
          </a:p>
        </p:txBody>
      </p:sp>
      <p:sp>
        <p:nvSpPr>
          <p:cNvPr id="74755" name="Oval 9"/>
          <p:cNvSpPr>
            <a:spLocks noChangeArrowheads="1"/>
          </p:cNvSpPr>
          <p:nvPr/>
        </p:nvSpPr>
        <p:spPr bwMode="auto">
          <a:xfrm>
            <a:off x="314325" y="2590800"/>
            <a:ext cx="1152525" cy="865188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1800"/>
              <a:t>POM</a:t>
            </a:r>
          </a:p>
        </p:txBody>
      </p:sp>
      <p:sp>
        <p:nvSpPr>
          <p:cNvPr id="74756" name="Oval 10"/>
          <p:cNvSpPr>
            <a:spLocks noChangeArrowheads="1"/>
          </p:cNvSpPr>
          <p:nvPr/>
        </p:nvSpPr>
        <p:spPr bwMode="auto">
          <a:xfrm>
            <a:off x="793750" y="2708275"/>
            <a:ext cx="1152525" cy="108108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de-DE"/>
          </a:p>
        </p:txBody>
      </p:sp>
      <p:sp>
        <p:nvSpPr>
          <p:cNvPr id="74757" name="Oval 11"/>
          <p:cNvSpPr>
            <a:spLocks noChangeArrowheads="1"/>
          </p:cNvSpPr>
          <p:nvPr/>
        </p:nvSpPr>
        <p:spPr bwMode="auto">
          <a:xfrm>
            <a:off x="1730375" y="2565400"/>
            <a:ext cx="1584325" cy="86360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1800"/>
              <a:t>Other Groups</a:t>
            </a:r>
          </a:p>
        </p:txBody>
      </p:sp>
      <p:sp>
        <p:nvSpPr>
          <p:cNvPr id="74758" name="Rectangle 13"/>
          <p:cNvSpPr>
            <a:spLocks noChangeArrowheads="1"/>
          </p:cNvSpPr>
          <p:nvPr/>
        </p:nvSpPr>
        <p:spPr bwMode="auto">
          <a:xfrm>
            <a:off x="4592638" y="5010150"/>
            <a:ext cx="1858962" cy="15113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2000">
                <a:solidFill>
                  <a:schemeClr val="bg1"/>
                </a:solidFill>
              </a:rPr>
              <a:t>NWRM in RBMPs and FRMPs</a:t>
            </a:r>
          </a:p>
        </p:txBody>
      </p:sp>
      <p:sp>
        <p:nvSpPr>
          <p:cNvPr id="74759" name="Oval 14"/>
          <p:cNvSpPr>
            <a:spLocks noChangeArrowheads="1"/>
          </p:cNvSpPr>
          <p:nvPr/>
        </p:nvSpPr>
        <p:spPr bwMode="auto">
          <a:xfrm>
            <a:off x="323850" y="4149725"/>
            <a:ext cx="1589088" cy="863600"/>
          </a:xfrm>
          <a:prstGeom prst="ellipse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1800"/>
              <a:t>Pilot Project</a:t>
            </a:r>
          </a:p>
        </p:txBody>
      </p:sp>
      <p:sp>
        <p:nvSpPr>
          <p:cNvPr id="74760" name="Rectangle 15"/>
          <p:cNvSpPr>
            <a:spLocks noChangeArrowheads="1"/>
          </p:cNvSpPr>
          <p:nvPr/>
        </p:nvSpPr>
        <p:spPr bwMode="auto">
          <a:xfrm>
            <a:off x="501650" y="2565400"/>
            <a:ext cx="1804988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de-DE"/>
          </a:p>
        </p:txBody>
      </p:sp>
      <p:sp>
        <p:nvSpPr>
          <p:cNvPr id="74761" name="Rectangle 16"/>
          <p:cNvSpPr>
            <a:spLocks noChangeArrowheads="1"/>
          </p:cNvSpPr>
          <p:nvPr/>
        </p:nvSpPr>
        <p:spPr bwMode="auto">
          <a:xfrm>
            <a:off x="107950" y="2411413"/>
            <a:ext cx="3676650" cy="1223962"/>
          </a:xfrm>
          <a:prstGeom prst="rect">
            <a:avLst/>
          </a:prstGeom>
          <a:noFill/>
          <a:ln w="2540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2400">
                <a:solidFill>
                  <a:schemeClr val="bg1"/>
                </a:solidFill>
              </a:rPr>
              <a:t>	</a:t>
            </a:r>
            <a:r>
              <a:rPr lang="en-GB" altLang="de-DE" sz="2400">
                <a:solidFill>
                  <a:srgbClr val="2D5EC1"/>
                </a:solidFill>
              </a:rPr>
              <a:t>	</a:t>
            </a:r>
          </a:p>
        </p:txBody>
      </p:sp>
      <p:cxnSp>
        <p:nvCxnSpPr>
          <p:cNvPr id="74762" name="Straight Arrow Connector 18"/>
          <p:cNvCxnSpPr>
            <a:cxnSpLocks noChangeShapeType="1"/>
          </p:cNvCxnSpPr>
          <p:nvPr/>
        </p:nvCxnSpPr>
        <p:spPr bwMode="auto">
          <a:xfrm flipH="1" flipV="1">
            <a:off x="935038" y="3484563"/>
            <a:ext cx="274637" cy="631825"/>
          </a:xfrm>
          <a:prstGeom prst="straightConnector1">
            <a:avLst/>
          </a:prstGeom>
          <a:noFill/>
          <a:ln w="25400" algn="ctr">
            <a:solidFill>
              <a:srgbClr val="3E6FD2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63" name="Straight Arrow Connector 21"/>
          <p:cNvCxnSpPr>
            <a:cxnSpLocks noChangeShapeType="1"/>
          </p:cNvCxnSpPr>
          <p:nvPr/>
        </p:nvCxnSpPr>
        <p:spPr bwMode="auto">
          <a:xfrm flipV="1">
            <a:off x="1657350" y="3455988"/>
            <a:ext cx="541338" cy="688975"/>
          </a:xfrm>
          <a:prstGeom prst="straightConnector1">
            <a:avLst/>
          </a:prstGeom>
          <a:noFill/>
          <a:ln w="25400" algn="ctr">
            <a:solidFill>
              <a:srgbClr val="3E6FD2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4764" name="Oval 23"/>
          <p:cNvSpPr>
            <a:spLocks noChangeArrowheads="1"/>
          </p:cNvSpPr>
          <p:nvPr/>
        </p:nvSpPr>
        <p:spPr bwMode="auto">
          <a:xfrm>
            <a:off x="7442200" y="2325688"/>
            <a:ext cx="1589088" cy="100965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1800"/>
              <a:t>Other Policy actors</a:t>
            </a:r>
          </a:p>
        </p:txBody>
      </p:sp>
      <p:sp>
        <p:nvSpPr>
          <p:cNvPr id="74765" name="Oval 24"/>
          <p:cNvSpPr>
            <a:spLocks noChangeArrowheads="1"/>
          </p:cNvSpPr>
          <p:nvPr/>
        </p:nvSpPr>
        <p:spPr bwMode="auto">
          <a:xfrm>
            <a:off x="4211638" y="1196975"/>
            <a:ext cx="2655887" cy="13366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de-DE" sz="1800"/>
              <a:t>Funding Priorities </a:t>
            </a:r>
          </a:p>
          <a:p>
            <a:pPr algn="ctr" eaLnBrk="1" hangingPunct="1"/>
            <a:r>
              <a:rPr lang="en-GB" altLang="de-DE" sz="1800"/>
              <a:t>(PAs)</a:t>
            </a:r>
          </a:p>
          <a:p>
            <a:pPr algn="ctr" eaLnBrk="1" hangingPunct="1"/>
            <a:r>
              <a:rPr lang="en-GB" altLang="de-DE" sz="1800"/>
              <a:t>(EU- MS)</a:t>
            </a:r>
          </a:p>
        </p:txBody>
      </p:sp>
      <p:sp>
        <p:nvSpPr>
          <p:cNvPr id="74766" name="Oval 33"/>
          <p:cNvSpPr>
            <a:spLocks noChangeArrowheads="1"/>
          </p:cNvSpPr>
          <p:nvPr/>
        </p:nvSpPr>
        <p:spPr bwMode="auto">
          <a:xfrm>
            <a:off x="1009650" y="2420938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s-ES" altLang="de-DE"/>
          </a:p>
        </p:txBody>
      </p:sp>
      <p:sp>
        <p:nvSpPr>
          <p:cNvPr id="74767" name="TextBox 7"/>
          <p:cNvSpPr txBox="1">
            <a:spLocks noChangeArrowheads="1"/>
          </p:cNvSpPr>
          <p:nvPr/>
        </p:nvSpPr>
        <p:spPr bwMode="auto">
          <a:xfrm>
            <a:off x="752475" y="1836738"/>
            <a:ext cx="22113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3200">
                <a:solidFill>
                  <a:srgbClr val="002060"/>
                </a:solidFill>
              </a:rPr>
              <a:t>WFD CIS</a:t>
            </a:r>
          </a:p>
        </p:txBody>
      </p:sp>
      <p:cxnSp>
        <p:nvCxnSpPr>
          <p:cNvPr id="74768" name="Straight Arrow Connector 27"/>
          <p:cNvCxnSpPr>
            <a:cxnSpLocks noChangeShapeType="1"/>
          </p:cNvCxnSpPr>
          <p:nvPr/>
        </p:nvCxnSpPr>
        <p:spPr bwMode="auto">
          <a:xfrm>
            <a:off x="3851275" y="3068638"/>
            <a:ext cx="1020763" cy="531812"/>
          </a:xfrm>
          <a:prstGeom prst="straightConnector1">
            <a:avLst/>
          </a:prstGeom>
          <a:noFill/>
          <a:ln w="76200" algn="ctr">
            <a:solidFill>
              <a:srgbClr val="3E6FD2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69" name="Straight Arrow Connector 30"/>
          <p:cNvCxnSpPr>
            <a:cxnSpLocks noChangeShapeType="1"/>
          </p:cNvCxnSpPr>
          <p:nvPr/>
        </p:nvCxnSpPr>
        <p:spPr bwMode="auto">
          <a:xfrm>
            <a:off x="6886575" y="1704975"/>
            <a:ext cx="863600" cy="614363"/>
          </a:xfrm>
          <a:prstGeom prst="straightConnector1">
            <a:avLst/>
          </a:prstGeom>
          <a:noFill/>
          <a:ln w="76200" algn="ctr">
            <a:solidFill>
              <a:srgbClr val="3E6FD2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70" name="Straight Arrow Connector 35"/>
          <p:cNvCxnSpPr>
            <a:cxnSpLocks noChangeShapeType="1"/>
          </p:cNvCxnSpPr>
          <p:nvPr/>
        </p:nvCxnSpPr>
        <p:spPr bwMode="auto">
          <a:xfrm flipV="1">
            <a:off x="5508625" y="2532063"/>
            <a:ext cx="0" cy="877887"/>
          </a:xfrm>
          <a:prstGeom prst="straightConnector1">
            <a:avLst/>
          </a:prstGeom>
          <a:noFill/>
          <a:ln w="76200" algn="ctr">
            <a:solidFill>
              <a:srgbClr val="3E6FD2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4771" name="Oval 38"/>
          <p:cNvSpPr>
            <a:spLocks noChangeArrowheads="1"/>
          </p:cNvSpPr>
          <p:nvPr/>
        </p:nvSpPr>
        <p:spPr bwMode="auto">
          <a:xfrm>
            <a:off x="4625975" y="3419475"/>
            <a:ext cx="2447925" cy="1009650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1800"/>
              <a:t>National / River Basin Authorities</a:t>
            </a:r>
          </a:p>
        </p:txBody>
      </p:sp>
      <p:cxnSp>
        <p:nvCxnSpPr>
          <p:cNvPr id="74772" name="Straight Arrow Connector 40"/>
          <p:cNvCxnSpPr>
            <a:cxnSpLocks noChangeShapeType="1"/>
          </p:cNvCxnSpPr>
          <p:nvPr/>
        </p:nvCxnSpPr>
        <p:spPr bwMode="auto">
          <a:xfrm flipV="1">
            <a:off x="7002463" y="3284538"/>
            <a:ext cx="882650" cy="576262"/>
          </a:xfrm>
          <a:prstGeom prst="straightConnector1">
            <a:avLst/>
          </a:prstGeom>
          <a:noFill/>
          <a:ln w="76200" algn="ctr">
            <a:solidFill>
              <a:srgbClr val="3E6FD2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73" name="Straight Arrow Connector 45"/>
          <p:cNvCxnSpPr>
            <a:cxnSpLocks noChangeShapeType="1"/>
          </p:cNvCxnSpPr>
          <p:nvPr/>
        </p:nvCxnSpPr>
        <p:spPr bwMode="auto">
          <a:xfrm flipV="1">
            <a:off x="5545138" y="4479925"/>
            <a:ext cx="0" cy="592138"/>
          </a:xfrm>
          <a:prstGeom prst="straightConnector1">
            <a:avLst/>
          </a:prstGeom>
          <a:noFill/>
          <a:ln w="76200" algn="ctr">
            <a:solidFill>
              <a:srgbClr val="3E6FD2"/>
            </a:solidFill>
            <a:round/>
            <a:headEnd type="triangle" w="lg" len="med"/>
            <a:tailEnd type="non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4774" name="Oval 22"/>
          <p:cNvSpPr>
            <a:spLocks noChangeArrowheads="1"/>
          </p:cNvSpPr>
          <p:nvPr/>
        </p:nvSpPr>
        <p:spPr bwMode="auto">
          <a:xfrm>
            <a:off x="2379663" y="3997325"/>
            <a:ext cx="2384425" cy="1074738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de-DE" sz="1800"/>
              <a:t>Experts,</a:t>
            </a:r>
          </a:p>
          <a:p>
            <a:pPr eaLnBrk="1" hangingPunct="1"/>
            <a:r>
              <a:rPr lang="en-GB" altLang="de-DE" sz="1600"/>
              <a:t>practitoners</a:t>
            </a:r>
            <a:endParaRPr lang="en-GB" altLang="de-DE" sz="2400"/>
          </a:p>
        </p:txBody>
      </p:sp>
      <p:cxnSp>
        <p:nvCxnSpPr>
          <p:cNvPr id="74775" name="Straight Arrow Connector 25"/>
          <p:cNvCxnSpPr>
            <a:cxnSpLocks noChangeShapeType="1"/>
          </p:cNvCxnSpPr>
          <p:nvPr/>
        </p:nvCxnSpPr>
        <p:spPr bwMode="auto">
          <a:xfrm flipV="1">
            <a:off x="1908175" y="4724400"/>
            <a:ext cx="511175" cy="47625"/>
          </a:xfrm>
          <a:prstGeom prst="straightConnector1">
            <a:avLst/>
          </a:prstGeom>
          <a:noFill/>
          <a:ln w="25400" algn="ctr">
            <a:solidFill>
              <a:srgbClr val="3E6FD2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76" name="Straight Arrow Connector 26"/>
          <p:cNvCxnSpPr>
            <a:cxnSpLocks noChangeShapeType="1"/>
          </p:cNvCxnSpPr>
          <p:nvPr/>
        </p:nvCxnSpPr>
        <p:spPr bwMode="auto">
          <a:xfrm flipV="1">
            <a:off x="4383088" y="3989388"/>
            <a:ext cx="301625" cy="149225"/>
          </a:xfrm>
          <a:prstGeom prst="straightConnector1">
            <a:avLst/>
          </a:prstGeom>
          <a:noFill/>
          <a:ln w="25400" algn="ctr">
            <a:solidFill>
              <a:srgbClr val="3E6FD2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3722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opportunities</a:t>
            </a:r>
          </a:p>
          <a:p>
            <a:r>
              <a:rPr lang="en-GB" dirty="0" smtClean="0"/>
              <a:t>Complicated structures to understand and influence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......timing is critical </a:t>
            </a:r>
          </a:p>
          <a:p>
            <a:pPr marL="0" indent="0">
              <a:buNone/>
            </a:pPr>
            <a:r>
              <a:rPr lang="en-GB" dirty="0" smtClean="0"/>
              <a:t>…..act now to secure funds needed for 2</a:t>
            </a:r>
            <a:r>
              <a:rPr lang="en-GB" baseline="30000" dirty="0" smtClean="0"/>
              <a:t>nd</a:t>
            </a:r>
            <a:r>
              <a:rPr lang="en-GB" dirty="0" smtClean="0"/>
              <a:t> RBMP </a:t>
            </a:r>
          </a:p>
          <a:p>
            <a:pPr marL="0" indent="0">
              <a:buNone/>
            </a:pPr>
            <a:r>
              <a:rPr lang="en-GB" dirty="0" smtClean="0"/>
              <a:t>….while building towards more coherent integration of NWRM in other policies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305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640960" cy="936625"/>
          </a:xfrm>
        </p:spPr>
        <p:txBody>
          <a:bodyPr/>
          <a:lstStyle/>
          <a:p>
            <a:r>
              <a:rPr lang="en-GB" dirty="0" smtClean="0"/>
              <a:t>Definition of NWRM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24" y="1844824"/>
            <a:ext cx="8568952" cy="468052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rgbClr val="002060"/>
                </a:solidFill>
              </a:rPr>
              <a:t>Natural Water Retention Measures are </a:t>
            </a:r>
            <a:r>
              <a:rPr lang="en-US" sz="2000" b="1" dirty="0">
                <a:solidFill>
                  <a:srgbClr val="003300"/>
                </a:solidFill>
              </a:rPr>
              <a:t>multi-functional measures </a:t>
            </a:r>
            <a:r>
              <a:rPr lang="en-US" sz="2000" b="1" dirty="0">
                <a:solidFill>
                  <a:srgbClr val="002060"/>
                </a:solidFill>
              </a:rPr>
              <a:t>that aim to protect water resources and address water-related challenges by restoring or maintaining </a:t>
            </a:r>
            <a:r>
              <a:rPr lang="en-US" sz="2000" b="1" dirty="0">
                <a:solidFill>
                  <a:srgbClr val="003300"/>
                </a:solidFill>
              </a:rPr>
              <a:t>ecosystems</a:t>
            </a:r>
            <a:r>
              <a:rPr lang="en-US" sz="2000" b="1" dirty="0">
                <a:solidFill>
                  <a:srgbClr val="002060"/>
                </a:solidFill>
              </a:rPr>
              <a:t> as well as </a:t>
            </a:r>
            <a:r>
              <a:rPr lang="en-US" sz="2000" b="1" dirty="0">
                <a:solidFill>
                  <a:srgbClr val="003300"/>
                </a:solidFill>
              </a:rPr>
              <a:t>natural features and characteristics</a:t>
            </a:r>
            <a:r>
              <a:rPr lang="en-US" sz="2000" b="1" dirty="0">
                <a:solidFill>
                  <a:srgbClr val="002060"/>
                </a:solidFill>
              </a:rPr>
              <a:t> of water bodies using </a:t>
            </a:r>
            <a:r>
              <a:rPr lang="en-US" sz="2000" b="1" dirty="0">
                <a:solidFill>
                  <a:srgbClr val="003300"/>
                </a:solidFill>
              </a:rPr>
              <a:t>natural means and processes</a:t>
            </a:r>
            <a:r>
              <a:rPr lang="en-US" sz="2000" b="1" dirty="0">
                <a:solidFill>
                  <a:srgbClr val="002060"/>
                </a:solidFill>
              </a:rPr>
              <a:t>.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The </a:t>
            </a:r>
            <a:r>
              <a:rPr lang="en-US" sz="2000" b="1" dirty="0">
                <a:solidFill>
                  <a:srgbClr val="002060"/>
                </a:solidFill>
              </a:rPr>
              <a:t>main focus of applying NWRM is to enhance the </a:t>
            </a:r>
            <a:r>
              <a:rPr lang="en-US" sz="2000" b="1" dirty="0">
                <a:solidFill>
                  <a:srgbClr val="003300"/>
                </a:solidFill>
              </a:rPr>
              <a:t>retention capacity </a:t>
            </a:r>
            <a:r>
              <a:rPr lang="en-US" sz="2000" b="1" dirty="0">
                <a:solidFill>
                  <a:srgbClr val="002060"/>
                </a:solidFill>
              </a:rPr>
              <a:t>of aquifers, soil, and aquatic and water dependent </a:t>
            </a:r>
            <a:r>
              <a:rPr lang="en-US" sz="2000" b="1" dirty="0">
                <a:solidFill>
                  <a:srgbClr val="003300"/>
                </a:solidFill>
              </a:rPr>
              <a:t>ecosystems</a:t>
            </a:r>
            <a:r>
              <a:rPr lang="en-US" sz="2000" b="1" dirty="0">
                <a:solidFill>
                  <a:srgbClr val="002060"/>
                </a:solidFill>
              </a:rPr>
              <a:t> with a view to improve their</a:t>
            </a:r>
            <a:r>
              <a:rPr lang="en-US" sz="2000" b="1" dirty="0">
                <a:solidFill>
                  <a:srgbClr val="003300"/>
                </a:solidFill>
              </a:rPr>
              <a:t> status</a:t>
            </a:r>
            <a:r>
              <a:rPr lang="en-US" sz="2000" b="1" dirty="0">
                <a:solidFill>
                  <a:srgbClr val="002060"/>
                </a:solidFill>
              </a:rPr>
              <a:t>. Appropriate application of NWRM supports green infrastructure, improves the </a:t>
            </a:r>
            <a:r>
              <a:rPr lang="en-US" sz="2000" b="1" dirty="0">
                <a:solidFill>
                  <a:srgbClr val="003300"/>
                </a:solidFill>
              </a:rPr>
              <a:t>quantitative status </a:t>
            </a:r>
            <a:r>
              <a:rPr lang="en-US" sz="2000" b="1" dirty="0">
                <a:solidFill>
                  <a:srgbClr val="002060"/>
                </a:solidFill>
              </a:rPr>
              <a:t>of water bodies as such, and </a:t>
            </a:r>
            <a:r>
              <a:rPr lang="en-US" sz="2000" b="1" dirty="0">
                <a:solidFill>
                  <a:srgbClr val="003300"/>
                </a:solidFill>
              </a:rPr>
              <a:t>reduces the vulnerability</a:t>
            </a:r>
            <a:r>
              <a:rPr lang="en-US" sz="2000" b="1" dirty="0">
                <a:solidFill>
                  <a:srgbClr val="002060"/>
                </a:solidFill>
              </a:rPr>
              <a:t> to floods and droughts. It positively affects the </a:t>
            </a:r>
            <a:r>
              <a:rPr lang="en-US" sz="2000" b="1" dirty="0">
                <a:solidFill>
                  <a:srgbClr val="003300"/>
                </a:solidFill>
              </a:rPr>
              <a:t>chemical and ecological status</a:t>
            </a:r>
            <a:r>
              <a:rPr lang="en-US" sz="2000" b="1" dirty="0">
                <a:solidFill>
                  <a:srgbClr val="002060"/>
                </a:solidFill>
              </a:rPr>
              <a:t> of water bodies by restoring </a:t>
            </a:r>
            <a:r>
              <a:rPr lang="en-US" sz="2000" b="1" dirty="0">
                <a:solidFill>
                  <a:srgbClr val="003300"/>
                </a:solidFill>
              </a:rPr>
              <a:t>natural functioning </a:t>
            </a:r>
            <a:r>
              <a:rPr lang="en-US" sz="2000" b="1" dirty="0">
                <a:solidFill>
                  <a:srgbClr val="002060"/>
                </a:solidFill>
              </a:rPr>
              <a:t>of ecosystems and the services they provide. The restored ecosystems contribute both to </a:t>
            </a:r>
            <a:r>
              <a:rPr lang="en-US" sz="2000" b="1" dirty="0">
                <a:solidFill>
                  <a:srgbClr val="003300"/>
                </a:solidFill>
              </a:rPr>
              <a:t>climate change adaptation and mitigation. </a:t>
            </a:r>
            <a:endParaRPr lang="en-GB" sz="20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30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250825" y="1339850"/>
            <a:ext cx="8642350" cy="936625"/>
          </a:xfrm>
        </p:spPr>
        <p:txBody>
          <a:bodyPr/>
          <a:lstStyle/>
          <a:p>
            <a:r>
              <a:rPr lang="en-GB" altLang="de-DE" smtClean="0">
                <a:solidFill>
                  <a:srgbClr val="003300"/>
                </a:solidFill>
              </a:rPr>
              <a:t>Why Natural Water Retention Measures?</a:t>
            </a:r>
            <a:endParaRPr lang="en-GB" altLang="de-DE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2492375"/>
            <a:ext cx="8569325" cy="3529013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altLang="de-DE" sz="2200" i="0" smtClean="0"/>
              <a:t>NWMR as one of the responses can:</a:t>
            </a:r>
          </a:p>
          <a:p>
            <a:pPr marL="0" indent="0"/>
            <a:r>
              <a:rPr lang="en-GB" altLang="de-DE" sz="2200" smtClean="0"/>
              <a:t> reduce impact of diffuse pollution,</a:t>
            </a:r>
          </a:p>
          <a:p>
            <a:pPr marL="0" indent="0"/>
            <a:r>
              <a:rPr lang="en-GB" altLang="de-DE" sz="2200" smtClean="0"/>
              <a:t> regulate the flow regime in natural pattern and reduce vulnerability to Climate Change,</a:t>
            </a:r>
          </a:p>
          <a:p>
            <a:pPr marL="0" indent="0"/>
            <a:r>
              <a:rPr lang="en-GB" altLang="de-DE" sz="2200" smtClean="0"/>
              <a:t>restoring the deteriorated morphological element on the riparian area and the floodplain,</a:t>
            </a:r>
          </a:p>
          <a:p>
            <a:pPr marL="0" indent="0"/>
            <a:r>
              <a:rPr lang="en-GB" altLang="de-DE" sz="2200" smtClean="0"/>
              <a:t>improve water status (surface and groundwater) (incl. DW, BW),</a:t>
            </a:r>
          </a:p>
          <a:p>
            <a:pPr marL="0" indent="0"/>
            <a:r>
              <a:rPr lang="en-GB" altLang="de-DE" sz="2200" smtClean="0"/>
              <a:t>be a Better Environmental Option for Flood, risk management supporting Natural Flood Risk Management,</a:t>
            </a:r>
          </a:p>
          <a:p>
            <a:pPr marL="0" indent="0">
              <a:buFont typeface="Wingdings" pitchFamily="2" charset="2"/>
              <a:buNone/>
            </a:pPr>
            <a:endParaRPr lang="en-GB" altLang="de-DE" sz="2200" smtClean="0"/>
          </a:p>
          <a:p>
            <a:pPr marL="0" indent="0"/>
            <a:endParaRPr lang="en-GB" altLang="de-DE" smtClean="0"/>
          </a:p>
        </p:txBody>
      </p:sp>
    </p:spTree>
    <p:extLst>
      <p:ext uri="{BB962C8B-B14F-4D97-AF65-F5344CB8AC3E}">
        <p14:creationId xmlns:p14="http://schemas.microsoft.com/office/powerpoint/2010/main" val="89741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250825" y="1363663"/>
            <a:ext cx="8642350" cy="936625"/>
          </a:xfrm>
        </p:spPr>
        <p:txBody>
          <a:bodyPr/>
          <a:lstStyle/>
          <a:p>
            <a:r>
              <a:rPr lang="en-GB" altLang="de-DE" smtClean="0">
                <a:solidFill>
                  <a:srgbClr val="003300"/>
                </a:solidFill>
              </a:rPr>
              <a:t>NWRM have links with other Policies</a:t>
            </a:r>
            <a:r>
              <a:rPr lang="en-GB" altLang="de-DE" smtClean="0"/>
              <a:t/>
            </a:r>
            <a:br>
              <a:rPr lang="en-GB" altLang="de-DE" smtClean="0"/>
            </a:br>
            <a:endParaRPr lang="en-GB" altLang="de-DE" smtClean="0"/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395288" y="2238375"/>
            <a:ext cx="8569325" cy="3529013"/>
          </a:xfrm>
        </p:spPr>
        <p:txBody>
          <a:bodyPr/>
          <a:lstStyle/>
          <a:p>
            <a:r>
              <a:rPr lang="en-GB" altLang="de-DE" smtClean="0"/>
              <a:t>Env. Policy: Biodiversity Strategy (including GI strategy), Nature 2000, Habitats Directive, LIFE, Soil Strategy</a:t>
            </a:r>
          </a:p>
          <a:p>
            <a:r>
              <a:rPr lang="en-GB" altLang="de-DE" smtClean="0"/>
              <a:t>Climate Change Adaptation Strategy</a:t>
            </a:r>
          </a:p>
          <a:p>
            <a:r>
              <a:rPr lang="en-GB" altLang="de-DE" smtClean="0"/>
              <a:t>New Forest Strategy </a:t>
            </a:r>
          </a:p>
          <a:p>
            <a:r>
              <a:rPr lang="en-GB" altLang="de-DE" smtClean="0"/>
              <a:t>Regional Policy: Cohesion Funds, ERDF </a:t>
            </a:r>
          </a:p>
          <a:p>
            <a:r>
              <a:rPr lang="en-GB" altLang="de-DE" smtClean="0"/>
              <a:t>Agricultural Policy: CAP, EAFRD</a:t>
            </a:r>
          </a:p>
          <a:p>
            <a:r>
              <a:rPr lang="en-GB" altLang="de-DE" smtClean="0"/>
              <a:t>Research and Innovation funds </a:t>
            </a:r>
          </a:p>
          <a:p>
            <a:endParaRPr lang="en-GB" altLang="de-DE" smtClean="0"/>
          </a:p>
          <a:p>
            <a:endParaRPr lang="en-GB" altLang="de-DE" smtClean="0"/>
          </a:p>
          <a:p>
            <a:endParaRPr lang="en-GB" altLang="de-DE" smtClean="0"/>
          </a:p>
        </p:txBody>
      </p:sp>
    </p:spTree>
    <p:extLst>
      <p:ext uri="{BB962C8B-B14F-4D97-AF65-F5344CB8AC3E}">
        <p14:creationId xmlns:p14="http://schemas.microsoft.com/office/powerpoint/2010/main" val="129169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328" y="1555750"/>
            <a:ext cx="8640960" cy="936625"/>
          </a:xfrm>
        </p:spPr>
        <p:txBody>
          <a:bodyPr/>
          <a:lstStyle/>
          <a:p>
            <a:r>
              <a:rPr lang="en-GB" dirty="0" smtClean="0"/>
              <a:t>Financing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EU funds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ESIF</a:t>
            </a:r>
          </a:p>
          <a:p>
            <a:r>
              <a:rPr lang="en-GB" dirty="0" smtClean="0"/>
              <a:t>LIFE</a:t>
            </a:r>
          </a:p>
          <a:p>
            <a:endParaRPr lang="en-GB" dirty="0"/>
          </a:p>
          <a:p>
            <a:pPr lvl="1"/>
            <a:r>
              <a:rPr lang="en-GB" dirty="0" smtClean="0"/>
              <a:t>Funding being decided now </a:t>
            </a:r>
            <a:r>
              <a:rPr lang="en-GB" dirty="0" smtClean="0"/>
              <a:t>….</a:t>
            </a:r>
            <a:r>
              <a:rPr lang="en-GB" dirty="0" smtClean="0"/>
              <a:t>opportunity  to influence the inclusion of NWRM now 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17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EUROPEAN STRUCTURAL AND INVESTMENT FUNDS 2014-2020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0" dirty="0" smtClean="0"/>
              <a:t> (</a:t>
            </a:r>
            <a:r>
              <a:rPr lang="en-GB" i="0" dirty="0"/>
              <a:t>ESIF) comprise the following EU funding mechanisms: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European </a:t>
            </a:r>
            <a:r>
              <a:rPr lang="en-GB" i="0" dirty="0"/>
              <a:t>Regional Development Fund (ERDF</a:t>
            </a:r>
            <a:r>
              <a:rPr lang="en-GB" i="0" dirty="0" smtClean="0"/>
              <a:t>)  </a:t>
            </a:r>
          </a:p>
          <a:p>
            <a:pPr marL="0" indent="0">
              <a:buNone/>
            </a:pPr>
            <a:r>
              <a:rPr lang="en-GB" i="0" dirty="0" smtClean="0"/>
              <a:t>* </a:t>
            </a:r>
            <a:r>
              <a:rPr lang="en-GB" i="0" dirty="0"/>
              <a:t>European Social Fund (ESF)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Cohesion </a:t>
            </a:r>
            <a:r>
              <a:rPr lang="en-GB" i="0" dirty="0"/>
              <a:t>Fund (CF</a:t>
            </a:r>
            <a:r>
              <a:rPr lang="en-GB" i="0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NWRM fit within both TO5 and 6  (climate, environment) 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5 % ring-fenced for urban issues – </a:t>
            </a:r>
            <a:r>
              <a:rPr lang="en-GB" dirty="0" err="1"/>
              <a:t>eg</a:t>
            </a:r>
            <a:r>
              <a:rPr lang="en-GB" dirty="0"/>
              <a:t> SUDs </a:t>
            </a:r>
            <a:endParaRPr lang="en-GB" dirty="0" smtClean="0"/>
          </a:p>
          <a:p>
            <a:pPr marL="457200" lvl="1" indent="0">
              <a:buNone/>
            </a:pPr>
            <a:endParaRPr lang="en-GB" i="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i="0" dirty="0" smtClean="0"/>
              <a:t>European </a:t>
            </a:r>
            <a:r>
              <a:rPr lang="en-GB" i="0" dirty="0"/>
              <a:t>Maritime and Fisheries Fund (EMFF</a:t>
            </a:r>
            <a:r>
              <a:rPr lang="en-GB" i="0" dirty="0" smtClean="0"/>
              <a:t>)</a:t>
            </a:r>
          </a:p>
          <a:p>
            <a:pPr marL="400050" lvl="1" indent="0">
              <a:buNone/>
            </a:pPr>
            <a:r>
              <a:rPr lang="en-GB" i="0" dirty="0" smtClean="0"/>
              <a:t>Used in DK to remove fish barriers – other uses ?</a:t>
            </a:r>
            <a:endParaRPr lang="en-GB" i="0" dirty="0"/>
          </a:p>
          <a:p>
            <a:pPr marL="0" indent="0">
              <a:buNone/>
            </a:pPr>
            <a:r>
              <a:rPr lang="en-GB" i="0" dirty="0"/>
              <a:t>* European Agricultural Fund for Rural Development (EAFRD)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04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109663"/>
            <a:ext cx="7700963" cy="1225550"/>
          </a:xfrm>
        </p:spPr>
        <p:txBody>
          <a:bodyPr/>
          <a:lstStyle/>
          <a:p>
            <a:pPr algn="ctr" eaLnBrk="1" hangingPunct="1"/>
            <a:r>
              <a:rPr lang="en-GB" altLang="de-DE" smtClean="0">
                <a:solidFill>
                  <a:schemeClr val="tx1"/>
                </a:solidFill>
                <a:latin typeface="Arial" panose="020B0604020202020204" pitchFamily="34" charset="0"/>
              </a:rPr>
              <a:t/>
            </a:r>
            <a:br>
              <a:rPr lang="en-GB" altLang="de-DE" smtClean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GB" altLang="de-DE" smtClean="0">
                <a:solidFill>
                  <a:srgbClr val="006600"/>
                </a:solidFill>
                <a:latin typeface="Arial" panose="020B0604020202020204" pitchFamily="34" charset="0"/>
              </a:rPr>
              <a:t>ESIF - Thematic objectives</a:t>
            </a:r>
            <a:br>
              <a:rPr lang="en-GB" altLang="de-DE" smtClean="0">
                <a:solidFill>
                  <a:srgbClr val="006600"/>
                </a:solidFill>
                <a:latin typeface="Arial" panose="020B0604020202020204" pitchFamily="34" charset="0"/>
              </a:rPr>
            </a:br>
            <a:r>
              <a:rPr lang="en-GB" altLang="de-DE" smtClean="0">
                <a:solidFill>
                  <a:srgbClr val="006600"/>
                </a:solidFill>
                <a:latin typeface="Arial" panose="020B0604020202020204" pitchFamily="34" charset="0"/>
              </a:rPr>
              <a:t>Linked to Multifunctional Measures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584450"/>
            <a:ext cx="8497888" cy="4535488"/>
          </a:xfrm>
        </p:spPr>
        <p:txBody>
          <a:bodyPr/>
          <a:lstStyle/>
          <a:p>
            <a:pPr eaLnBrk="1" hangingPunct="1">
              <a:spcBef>
                <a:spcPts val="400"/>
              </a:spcBef>
              <a:spcAft>
                <a:spcPts val="400"/>
              </a:spcAft>
            </a:pPr>
            <a:r>
              <a:rPr lang="en-GB" altLang="de-DE" dirty="0" smtClean="0">
                <a:solidFill>
                  <a:srgbClr val="2D5EC1"/>
                </a:solidFill>
                <a:latin typeface="Arial" panose="020B0604020202020204" pitchFamily="34" charset="0"/>
              </a:rPr>
              <a:t>Among the 11 thematic objectives, 3 on sustainable growth:</a:t>
            </a:r>
          </a:p>
          <a:p>
            <a:pPr marL="457200" lvl="1" indent="0" eaLnBrk="1" hangingPunct="1">
              <a:spcBef>
                <a:spcPts val="400"/>
              </a:spcBef>
              <a:spcAft>
                <a:spcPts val="400"/>
              </a:spcAft>
              <a:buFontTx/>
              <a:buNone/>
            </a:pPr>
            <a:r>
              <a:rPr lang="en-GB" altLang="de-DE" sz="2200" dirty="0" smtClean="0">
                <a:solidFill>
                  <a:srgbClr val="003300"/>
                </a:solidFill>
                <a:latin typeface="Arial" panose="020B0604020202020204" pitchFamily="34" charset="0"/>
              </a:rPr>
              <a:t>( TO 2)Supporting the shift towards a low-carbon economy in all sectors</a:t>
            </a:r>
          </a:p>
          <a:p>
            <a:pPr marL="457200" lvl="1" indent="0" eaLnBrk="1" hangingPunct="1">
              <a:spcBef>
                <a:spcPts val="400"/>
              </a:spcBef>
              <a:spcAft>
                <a:spcPts val="400"/>
              </a:spcAft>
              <a:buFontTx/>
              <a:buNone/>
            </a:pPr>
            <a:r>
              <a:rPr lang="en-GB" altLang="de-DE" sz="2200" dirty="0" smtClean="0">
                <a:solidFill>
                  <a:srgbClr val="003300"/>
                </a:solidFill>
                <a:latin typeface="Arial" panose="020B0604020202020204" pitchFamily="34" charset="0"/>
              </a:rPr>
              <a:t>(TO 5) Promoting climate change adaptation, risk prevention and management </a:t>
            </a:r>
          </a:p>
          <a:p>
            <a:pPr marL="457200" lvl="1" indent="0" eaLnBrk="1" hangingPunct="1">
              <a:spcBef>
                <a:spcPts val="400"/>
              </a:spcBef>
              <a:spcAft>
                <a:spcPts val="400"/>
              </a:spcAft>
              <a:buFontTx/>
              <a:buNone/>
            </a:pPr>
            <a:r>
              <a:rPr lang="en-GB" altLang="de-DE" sz="2200" dirty="0" smtClean="0">
                <a:solidFill>
                  <a:srgbClr val="003300"/>
                </a:solidFill>
                <a:latin typeface="Arial" panose="020B0604020202020204" pitchFamily="34" charset="0"/>
              </a:rPr>
              <a:t>(TO 6)Protecting the environment and promoting resource efficiency</a:t>
            </a:r>
          </a:p>
        </p:txBody>
      </p:sp>
      <p:sp>
        <p:nvSpPr>
          <p:cNvPr id="67588" name="Oval 1"/>
          <p:cNvSpPr>
            <a:spLocks noChangeArrowheads="1"/>
          </p:cNvSpPr>
          <p:nvPr/>
        </p:nvSpPr>
        <p:spPr bwMode="auto">
          <a:xfrm>
            <a:off x="2268538" y="3346450"/>
            <a:ext cx="3743325" cy="122396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67589" name="Oval 2"/>
          <p:cNvSpPr>
            <a:spLocks noChangeArrowheads="1"/>
          </p:cNvSpPr>
          <p:nvPr/>
        </p:nvSpPr>
        <p:spPr bwMode="auto">
          <a:xfrm>
            <a:off x="4643438" y="3500438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4383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250825" y="1306513"/>
            <a:ext cx="8642350" cy="936625"/>
          </a:xfrm>
        </p:spPr>
        <p:txBody>
          <a:bodyPr/>
          <a:lstStyle/>
          <a:p>
            <a:r>
              <a:rPr lang="en-GB" altLang="de-DE" smtClean="0">
                <a:solidFill>
                  <a:srgbClr val="006600"/>
                </a:solidFill>
              </a:rPr>
              <a:t>Climate change adaptation, risk prevention and management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287338" y="2297113"/>
            <a:ext cx="8569325" cy="3959225"/>
          </a:xfrm>
        </p:spPr>
        <p:txBody>
          <a:bodyPr/>
          <a:lstStyle/>
          <a:p>
            <a:pPr marL="0" lvl="1" indent="0">
              <a:buFont typeface="Wingdings" pitchFamily="2" charset="2"/>
              <a:buNone/>
            </a:pPr>
            <a:r>
              <a:rPr lang="en-GB" altLang="de-DE" u="sng" smtClean="0"/>
              <a:t>Priorities:</a:t>
            </a:r>
          </a:p>
          <a:p>
            <a:pPr marL="0" lvl="1" indent="0">
              <a:buFont typeface="Wingdings" pitchFamily="2" charset="2"/>
              <a:buChar char="Ø"/>
            </a:pPr>
            <a:r>
              <a:rPr lang="en-GB" altLang="de-DE" b="0" i="1" smtClean="0"/>
              <a:t>supporting dedicated investment for adaptation to climate change, </a:t>
            </a:r>
            <a:r>
              <a:rPr lang="en-GB" altLang="de-DE" b="0" i="1" u="sng" smtClean="0"/>
              <a:t>including ecosystem based approaches</a:t>
            </a:r>
          </a:p>
          <a:p>
            <a:pPr marL="0" lvl="1" indent="0">
              <a:buFont typeface="Wingdings" pitchFamily="2" charset="2"/>
              <a:buChar char="Ø"/>
            </a:pPr>
            <a:r>
              <a:rPr lang="en-GB" altLang="de-DE" b="0" i="1" smtClean="0"/>
              <a:t>promoting investment to address specific risks, </a:t>
            </a:r>
            <a:r>
              <a:rPr lang="en-GB" altLang="de-DE" b="0" i="1" u="sng" smtClean="0"/>
              <a:t>ensuring disaster resilience </a:t>
            </a:r>
            <a:r>
              <a:rPr lang="en-GB" altLang="de-DE" b="0" i="1" smtClean="0"/>
              <a:t>and developing disaster management systems;</a:t>
            </a:r>
          </a:p>
          <a:p>
            <a:pPr marL="0" lvl="1" indent="0">
              <a:buFont typeface="Wingdings" pitchFamily="2" charset="2"/>
              <a:buNone/>
            </a:pPr>
            <a:r>
              <a:rPr lang="en-GB" altLang="de-DE" u="sng" smtClean="0"/>
              <a:t>Opportunities:</a:t>
            </a:r>
          </a:p>
          <a:p>
            <a:pPr marL="0" indent="0">
              <a:buFont typeface="Wingdings" pitchFamily="2" charset="2"/>
              <a:buNone/>
            </a:pPr>
            <a:r>
              <a:rPr lang="en-GB" altLang="de-DE" sz="2000" b="1" u="sng" smtClean="0"/>
              <a:t>Ecosystem-based adaptation:</a:t>
            </a:r>
          </a:p>
          <a:p>
            <a:pPr marL="0" lvl="1" indent="0">
              <a:buFont typeface="Wingdings" pitchFamily="2" charset="2"/>
              <a:buChar char="Ø"/>
            </a:pPr>
            <a:r>
              <a:rPr lang="en-GB" altLang="de-DE" b="0" smtClean="0">
                <a:solidFill>
                  <a:srgbClr val="003300"/>
                </a:solidFill>
              </a:rPr>
              <a:t>Preserving natural areas, biodiversity, water quality &amp; quantity, ecosystem services</a:t>
            </a:r>
          </a:p>
          <a:p>
            <a:pPr marL="0" lvl="1" indent="0">
              <a:buFont typeface="Wingdings" pitchFamily="2" charset="2"/>
              <a:buChar char="Ø"/>
            </a:pPr>
            <a:r>
              <a:rPr lang="en-GB" altLang="de-DE" b="0" smtClean="0">
                <a:solidFill>
                  <a:srgbClr val="003300"/>
                </a:solidFill>
              </a:rPr>
              <a:t>New/Improved recreational areas = positive health effects</a:t>
            </a:r>
          </a:p>
          <a:p>
            <a:pPr marL="0" lvl="1" indent="0">
              <a:buFont typeface="Wingdings" pitchFamily="2" charset="2"/>
              <a:buChar char="Ø"/>
            </a:pPr>
            <a:r>
              <a:rPr lang="en-GB" altLang="de-DE" b="0" smtClean="0">
                <a:solidFill>
                  <a:srgbClr val="003300"/>
                </a:solidFill>
              </a:rPr>
              <a:t>New jobs &amp; activities </a:t>
            </a:r>
          </a:p>
          <a:p>
            <a:pPr lvl="2"/>
            <a:endParaRPr lang="en-GB" altLang="de-DE" smtClean="0"/>
          </a:p>
          <a:p>
            <a:pPr lvl="2"/>
            <a:endParaRPr lang="en-GB" altLang="de-DE" smtClean="0"/>
          </a:p>
          <a:p>
            <a:pPr lvl="2"/>
            <a:endParaRPr lang="en-GB" altLang="de-DE" smtClean="0"/>
          </a:p>
          <a:p>
            <a:pPr lvl="2"/>
            <a:endParaRPr lang="en-GB" altLang="de-DE" smtClean="0"/>
          </a:p>
          <a:p>
            <a:pPr marL="0" indent="0"/>
            <a:endParaRPr lang="en-GB" altLang="de-DE" smtClean="0"/>
          </a:p>
          <a:p>
            <a:pPr marL="0" indent="0"/>
            <a:endParaRPr lang="en-GB" altLang="de-DE" smtClean="0"/>
          </a:p>
          <a:p>
            <a:pPr marL="0" indent="0"/>
            <a:endParaRPr lang="en-GB" altLang="de-DE" smtClean="0"/>
          </a:p>
        </p:txBody>
      </p:sp>
    </p:spTree>
    <p:extLst>
      <p:ext uri="{BB962C8B-B14F-4D97-AF65-F5344CB8AC3E}">
        <p14:creationId xmlns:p14="http://schemas.microsoft.com/office/powerpoint/2010/main" val="365312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Custom Design 13">
      <a:dk1>
        <a:srgbClr val="000000"/>
      </a:dk1>
      <a:lt1>
        <a:srgbClr val="FFFFFF"/>
      </a:lt1>
      <a:dk2>
        <a:srgbClr val="1C1C1C"/>
      </a:dk2>
      <a:lt2>
        <a:srgbClr val="808080"/>
      </a:lt2>
      <a:accent1>
        <a:srgbClr val="FF9900"/>
      </a:accent1>
      <a:accent2>
        <a:srgbClr val="006C9A"/>
      </a:accent2>
      <a:accent3>
        <a:srgbClr val="FFFFFF"/>
      </a:accent3>
      <a:accent4>
        <a:srgbClr val="000000"/>
      </a:accent4>
      <a:accent5>
        <a:srgbClr val="FFCAAA"/>
      </a:accent5>
      <a:accent6>
        <a:srgbClr val="00618B"/>
      </a:accent6>
      <a:hlink>
        <a:srgbClr val="4E8750"/>
      </a:hlink>
      <a:folHlink>
        <a:srgbClr val="333333"/>
      </a:folHlink>
    </a:clrScheme>
    <a:fontScheme name="2_Custom Desig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FF9900"/>
        </a:accent1>
        <a:accent2>
          <a:srgbClr val="006C9A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00618B"/>
        </a:accent6>
        <a:hlink>
          <a:srgbClr val="4E8750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4322</TotalTime>
  <Words>1570</Words>
  <Application>Microsoft Office PowerPoint</Application>
  <PresentationFormat>On-screen Show (4:3)</PresentationFormat>
  <Paragraphs>228</Paragraphs>
  <Slides>22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ＭＳ Ｐゴシック</vt:lpstr>
      <vt:lpstr>Arial</vt:lpstr>
      <vt:lpstr>Calibri</vt:lpstr>
      <vt:lpstr>Tahoma</vt:lpstr>
      <vt:lpstr>Times New Roman</vt:lpstr>
      <vt:lpstr>Verdana</vt:lpstr>
      <vt:lpstr>Wingdings</vt:lpstr>
      <vt:lpstr>Slide_Master</vt:lpstr>
      <vt:lpstr>2_Custom Design</vt:lpstr>
      <vt:lpstr>Document</vt:lpstr>
      <vt:lpstr> Financing of Natural water Retention Measures</vt:lpstr>
      <vt:lpstr>NWRM- Background </vt:lpstr>
      <vt:lpstr>Definition of NWRM</vt:lpstr>
      <vt:lpstr>Why Natural Water Retention Measures?</vt:lpstr>
      <vt:lpstr>NWRM have links with other Policies </vt:lpstr>
      <vt:lpstr>Financing </vt:lpstr>
      <vt:lpstr>THE EUROPEAN STRUCTURAL AND INVESTMENT FUNDS 2014-2020 </vt:lpstr>
      <vt:lpstr> ESIF - Thematic objectives Linked to Multifunctional Measures</vt:lpstr>
      <vt:lpstr>Climate change adaptation, risk prevention and management</vt:lpstr>
      <vt:lpstr>Protecting the environment and promoting resource efficiency</vt:lpstr>
      <vt:lpstr>EARDF</vt:lpstr>
      <vt:lpstr>EARDF </vt:lpstr>
      <vt:lpstr>Links with Agricultural policy CAP mainly EAFRD  (2/3)</vt:lpstr>
      <vt:lpstr>Links with Agricultural policy CAP mainly EAFRD  (3/3)</vt:lpstr>
      <vt:lpstr>LIFE  - overview </vt:lpstr>
      <vt:lpstr>Tools: Integrated projects (IPs)</vt:lpstr>
      <vt:lpstr>LIFE – IPs – the concept</vt:lpstr>
      <vt:lpstr>LIFE –Water IPs should…</vt:lpstr>
      <vt:lpstr>Water IP – RBMP example:</vt:lpstr>
      <vt:lpstr>Drinking water protected areas: Target uptake of measures that reduce pesticides and nutrients in binding agreements (e.g. arable reversion, forestry)  NGO, competent authorities  </vt:lpstr>
      <vt:lpstr>PowerPoint Presentation</vt:lpstr>
      <vt:lpstr>CONCLUSION 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Blueprint</dc:title>
  <dc:creator>Jacques Delsalle</dc:creator>
  <cp:lastModifiedBy>clairemccamphill@hotmail.com</cp:lastModifiedBy>
  <cp:revision>534</cp:revision>
  <cp:lastPrinted>2013-04-08T14:32:13Z</cp:lastPrinted>
  <dcterms:created xsi:type="dcterms:W3CDTF">2011-10-28T10:25:18Z</dcterms:created>
  <dcterms:modified xsi:type="dcterms:W3CDTF">2014-07-01T12:11:13Z</dcterms:modified>
</cp:coreProperties>
</file>