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39.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slideLayouts/slideLayout86.xml" ContentType="application/vnd.openxmlformats-officedocument.presentationml.slideLayout+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93.xml" ContentType="application/vnd.openxmlformats-officedocument.presentationml.slideLayout+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Override PartName="/ppt/slideLayouts/slideLayout82.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Masters/slideMaster8.xml" ContentType="application/vnd.openxmlformats-officedocument.presentationml.slideMaster+xml"/>
  <Override PartName="/ppt/notesSlides/notesSlide12.xml" ContentType="application/vnd.openxmlformats-officedocument.presentationml.notesSlide+xml"/>
  <Override PartName="/ppt/notesSlides/notesSlide7.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slideLayouts/slideLayout69.xml" ContentType="application/vnd.openxmlformats-officedocument.presentationml.slideLayout+xml"/>
  <Override PartName="/ppt/theme/theme6.xml" ContentType="application/vnd.openxmlformats-officedocument.theme+xml"/>
  <Override PartName="/ppt/slideLayouts/slideLayout87.xml" ContentType="application/vnd.openxmlformats-officedocument.presentationml.slideLayout+xml"/>
  <Override PartName="/ppt/theme/theme10.xml" ContentType="application/vnd.openxmlformats-officedocument.theme+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Layouts/slideLayout58.xml" ContentType="application/vnd.openxmlformats-officedocument.presentationml.slideLayout+xml"/>
  <Override PartName="/ppt/slideLayouts/slideLayout76.xml" ContentType="application/vnd.openxmlformats-officedocument.presentationml.slideLayout+xml"/>
  <Override PartName="/ppt/notesSlides/notesSlide3.xml" ContentType="application/vnd.openxmlformats-officedocument.presentationml.notesSlide+xml"/>
  <Default Extension="bin" ContentType="application/vnd.openxmlformats-officedocument.oleObject"/>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Override PartName="/ppt/slideLayouts/slideLayout90.xml" ContentType="application/vnd.openxmlformats-officedocument.presentationml.slideLayout+xml"/>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Default Extension="wdp" ContentType="image/vnd.ms-photo"/>
  <Override PartName="/ppt/slideMasters/slideMaster9.xml" ContentType="application/vnd.openxmlformats-officedocument.presentationml.slideMaster+xml"/>
  <Override PartName="/ppt/slideLayouts/slideLayout10.xml" ContentType="application/vnd.openxmlformats-officedocument.presentationml.slideLayout+xml"/>
  <Override PartName="/ppt/notesSlides/notesSlide8.xml" ContentType="application/vnd.openxmlformats-officedocument.presentationml.notesSlide+xml"/>
  <Default Extension="tiff" ContentType="image/tiff"/>
  <Override PartName="/ppt/notesSlides/notesSlide11.xml" ContentType="application/vnd.openxmlformats-officedocument.presentationml.notesSlide+xml"/>
  <Default Extension="vml" ContentType="application/vnd.openxmlformats-officedocument.vmlDrawing"/>
  <Override PartName="/ppt/slideMasters/slideMaster7.xml" ContentType="application/vnd.openxmlformats-officedocument.presentationml.slideMaster+xml"/>
  <Override PartName="/ppt/theme/theme9.xml" ContentType="application/vnd.openxmlformats-officedocument.theme+xml"/>
  <Override PartName="/ppt/notesSlides/notesSlide6.xml" ContentType="application/vnd.openxmlformats-officedocument.presentationml.notesSlide+xml"/>
  <Override PartName="/ppt/slideMasters/slideMaster5.xml" ContentType="application/vnd.openxmlformats-officedocument.presentationml.slideMaster+xml"/>
  <Override PartName="/ppt/slides/slide8.xml" ContentType="application/vnd.openxmlformats-officedocument.presentationml.slide+xml"/>
  <Override PartName="/ppt/slideLayouts/slideLayout59.xml" ContentType="application/vnd.openxmlformats-officedocument.presentationml.slideLayout+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theme/theme7.xml" ContentType="application/vnd.openxmlformats-officedocument.theme+xml"/>
  <Override PartName="/ppt/slideLayouts/slideLayout88.xml" ContentType="application/vnd.openxmlformats-officedocument.presentationml.slideLayout+xml"/>
  <Override PartName="/ppt/slideLayouts/slideLayout97.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95.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slideMasters/slideMaster6.xml" ContentType="application/vnd.openxmlformats-officedocument.presentationml.slideMaster+xml"/>
  <Override PartName="/ppt/slideLayouts/slideLayout89.xml" ContentType="application/vnd.openxmlformats-officedocument.presentationml.slideLayout+xml"/>
  <Override PartName="/ppt/theme/theme8.xml" ContentType="application/vnd.openxmlformats-officedocument.them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notesSlides/notesSlide15.xml" ContentType="application/vnd.openxmlformats-officedocument.presentationml.notesSlide+xml"/>
  <Override PartName="/ppt/slideLayouts/slideLayout12.xml" ContentType="application/vnd.openxmlformats-officedocument.presentationml.slideLayout+xml"/>
  <Override PartName="/ppt/slideLayouts/slideLayout3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 id="2147483673" r:id="rId2"/>
    <p:sldMasterId id="2147483685" r:id="rId3"/>
    <p:sldMasterId id="2147483697" r:id="rId4"/>
    <p:sldMasterId id="2147483709" r:id="rId5"/>
    <p:sldMasterId id="2147483721" r:id="rId6"/>
    <p:sldMasterId id="2147483734" r:id="rId7"/>
    <p:sldMasterId id="2147483746" r:id="rId8"/>
    <p:sldMasterId id="2147483761" r:id="rId9"/>
  </p:sldMasterIdLst>
  <p:notesMasterIdLst>
    <p:notesMasterId r:id="rId28"/>
  </p:notesMasterIdLst>
  <p:sldIdLst>
    <p:sldId id="322" r:id="rId10"/>
    <p:sldId id="310" r:id="rId11"/>
    <p:sldId id="317" r:id="rId12"/>
    <p:sldId id="258" r:id="rId13"/>
    <p:sldId id="261" r:id="rId14"/>
    <p:sldId id="259" r:id="rId15"/>
    <p:sldId id="302" r:id="rId16"/>
    <p:sldId id="303" r:id="rId17"/>
    <p:sldId id="311" r:id="rId18"/>
    <p:sldId id="272" r:id="rId19"/>
    <p:sldId id="298" r:id="rId20"/>
    <p:sldId id="323" r:id="rId21"/>
    <p:sldId id="315" r:id="rId22"/>
    <p:sldId id="320" r:id="rId23"/>
    <p:sldId id="288" r:id="rId24"/>
    <p:sldId id="325" r:id="rId25"/>
    <p:sldId id="324" r:id="rId26"/>
    <p:sldId id="316" r:id="rId27"/>
  </p:sldIdLst>
  <p:sldSz cx="9144000" cy="6858000" type="screen4x3"/>
  <p:notesSz cx="6797675" cy="9928225"/>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tephanie Natho" initials="SN" lastIdx="3"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7FFF8"/>
    <a:srgbClr val="DDD7BB"/>
    <a:srgbClr val="CC99FF"/>
    <a:srgbClr val="3399FF"/>
    <a:srgbClr val="FF5050"/>
    <a:srgbClr val="FFFF66"/>
    <a:srgbClr val="339933"/>
    <a:srgbClr val="0066CC"/>
    <a:srgbClr val="003399"/>
    <a:srgbClr val="A50021"/>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1006" autoAdjust="0"/>
  </p:normalViewPr>
  <p:slideViewPr>
    <p:cSldViewPr>
      <p:cViewPr>
        <p:scale>
          <a:sx n="80" d="100"/>
          <a:sy n="80" d="100"/>
        </p:scale>
        <p:origin x="-1086" y="49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 Type="http://schemas.openxmlformats.org/officeDocument/2006/relationships/slideMaster" Target="slideMasters/slideMaster3.xml"/><Relationship Id="rId21" Type="http://schemas.openxmlformats.org/officeDocument/2006/relationships/slide" Target="slides/slide12.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notesMaster" Target="notesMasters/notesMaster1.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50443" y="0"/>
            <a:ext cx="2945659" cy="496411"/>
          </a:xfrm>
          <a:prstGeom prst="rect">
            <a:avLst/>
          </a:prstGeom>
        </p:spPr>
        <p:txBody>
          <a:bodyPr vert="horz" lIns="91440" tIns="45720" rIns="91440" bIns="45720" rtlCol="0"/>
          <a:lstStyle>
            <a:lvl1pPr algn="r">
              <a:defRPr sz="1200"/>
            </a:lvl1pPr>
          </a:lstStyle>
          <a:p>
            <a:fld id="{F7D19053-A90A-4E84-9DE7-7FCBD2936F5C}" type="datetimeFigureOut">
              <a:rPr lang="de-DE" smtClean="0"/>
              <a:pPr/>
              <a:t>01.07.2014</a:t>
            </a:fld>
            <a:endParaRPr lang="de-DE"/>
          </a:p>
        </p:txBody>
      </p:sp>
      <p:sp>
        <p:nvSpPr>
          <p:cNvPr id="4" name="Folienbildplatzhalt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79768" y="4715907"/>
            <a:ext cx="5438140" cy="4467701"/>
          </a:xfrm>
          <a:prstGeom prst="rect">
            <a:avLst/>
          </a:prstGeom>
        </p:spPr>
        <p:txBody>
          <a:bodyPr vert="horz" lIns="91440" tIns="45720" rIns="91440" bIns="45720" rtlCol="0"/>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a:defRPr sz="1200"/>
            </a:lvl1pPr>
          </a:lstStyle>
          <a:p>
            <a:fld id="{F50A42A5-FEE8-4189-A393-78BC0FFBEE1D}" type="slidenum">
              <a:rPr lang="de-DE" smtClean="0"/>
              <a:pPr/>
              <a:t>‹Nr.›</a:t>
            </a:fld>
            <a:endParaRPr lang="de-DE"/>
          </a:p>
        </p:txBody>
      </p:sp>
    </p:spTree>
    <p:extLst>
      <p:ext uri="{BB962C8B-B14F-4D97-AF65-F5344CB8AC3E}">
        <p14:creationId xmlns="" xmlns:p14="http://schemas.microsoft.com/office/powerpoint/2010/main" val="19223632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sz="1200" b="1" i="0" kern="1200" dirty="0" smtClean="0">
                <a:solidFill>
                  <a:schemeClr val="tx1"/>
                </a:solidFill>
                <a:effectLst/>
                <a:latin typeface="+mn-lt"/>
                <a:ea typeface="+mn-ea"/>
                <a:cs typeface="+mn-cs"/>
              </a:rPr>
              <a:t>Session 2: the linkages between NWRMs and the EU policy framework</a:t>
            </a:r>
            <a:endParaRPr lang="en-US" sz="1200" b="0" i="0" kern="1200" dirty="0" smtClean="0">
              <a:solidFill>
                <a:schemeClr val="tx1"/>
              </a:solidFill>
              <a:effectLst/>
              <a:latin typeface="+mn-lt"/>
              <a:ea typeface="+mn-ea"/>
              <a:cs typeface="+mn-cs"/>
            </a:endParaRPr>
          </a:p>
          <a:p>
            <a:r>
              <a:rPr lang="en-US" sz="1200" b="0" i="1" kern="1200" dirty="0" smtClean="0">
                <a:solidFill>
                  <a:schemeClr val="tx1"/>
                </a:solidFill>
                <a:effectLst/>
                <a:latin typeface="+mn-lt"/>
                <a:ea typeface="+mn-ea"/>
                <a:cs typeface="+mn-cs"/>
              </a:rPr>
              <a:t>Chair: Pierre </a:t>
            </a:r>
            <a:r>
              <a:rPr lang="en-US" sz="1200" b="0" i="1" kern="1200" dirty="0" err="1" smtClean="0">
                <a:solidFill>
                  <a:schemeClr val="tx1"/>
                </a:solidFill>
                <a:effectLst/>
                <a:latin typeface="+mn-lt"/>
                <a:ea typeface="+mn-ea"/>
                <a:cs typeface="+mn-cs"/>
              </a:rPr>
              <a:t>Strosser</a:t>
            </a:r>
            <a:r>
              <a:rPr lang="en-US" sz="1200" b="0" i="1" kern="1200" dirty="0" smtClean="0">
                <a:solidFill>
                  <a:schemeClr val="tx1"/>
                </a:solidFill>
                <a:effectLst/>
                <a:latin typeface="+mn-lt"/>
                <a:ea typeface="+mn-ea"/>
                <a:cs typeface="+mn-cs"/>
              </a:rPr>
              <a:t>, </a:t>
            </a:r>
            <a:r>
              <a:rPr lang="en-US" sz="1200" b="0" i="1" kern="1200" dirty="0" err="1" smtClean="0">
                <a:solidFill>
                  <a:schemeClr val="tx1"/>
                </a:solidFill>
                <a:effectLst/>
                <a:latin typeface="+mn-lt"/>
                <a:ea typeface="+mn-ea"/>
                <a:cs typeface="+mn-cs"/>
              </a:rPr>
              <a:t>ACTeon</a:t>
            </a:r>
            <a:endParaRPr lang="en-US" sz="1200" b="0" i="0" kern="1200" dirty="0" smtClean="0">
              <a:solidFill>
                <a:schemeClr val="tx1"/>
              </a:solidFill>
              <a:effectLst/>
              <a:latin typeface="+mn-lt"/>
              <a:ea typeface="+mn-ea"/>
              <a:cs typeface="+mn-cs"/>
            </a:endParaRPr>
          </a:p>
          <a:p>
            <a:endParaRPr lang="en-US" sz="1200" b="1" i="0" kern="1200" dirty="0" smtClean="0">
              <a:solidFill>
                <a:schemeClr val="tx1"/>
              </a:solidFill>
              <a:effectLst/>
              <a:latin typeface="+mn-lt"/>
              <a:ea typeface="+mn-ea"/>
              <a:cs typeface="+mn-cs"/>
            </a:endParaRPr>
          </a:p>
          <a:p>
            <a:endParaRPr lang="en-US" sz="1200" b="1" i="0" kern="1200" dirty="0" smtClean="0">
              <a:solidFill>
                <a:schemeClr val="tx1"/>
              </a:solidFill>
              <a:effectLst/>
              <a:latin typeface="+mn-lt"/>
              <a:ea typeface="+mn-ea"/>
              <a:cs typeface="+mn-cs"/>
            </a:endParaRPr>
          </a:p>
          <a:p>
            <a:r>
              <a:rPr lang="en-US" sz="1200" b="1" i="0" kern="1200" dirty="0" smtClean="0">
                <a:solidFill>
                  <a:schemeClr val="tx1"/>
                </a:solidFill>
                <a:effectLst/>
                <a:latin typeface="+mn-lt"/>
                <a:ea typeface="+mn-ea"/>
                <a:cs typeface="+mn-cs"/>
              </a:rPr>
              <a:t>NWRM implementation in the existing policy frameworks</a:t>
            </a:r>
            <a:endParaRPr lang="en-US" sz="1200" b="0" i="0" kern="1200" dirty="0" smtClean="0">
              <a:solidFill>
                <a:schemeClr val="tx1"/>
              </a:solidFill>
              <a:effectLst/>
              <a:latin typeface="+mn-lt"/>
              <a:ea typeface="+mn-ea"/>
              <a:cs typeface="+mn-cs"/>
            </a:endParaRPr>
          </a:p>
          <a:p>
            <a:r>
              <a:rPr lang="en-US" sz="1200" b="1" i="0" kern="1200" dirty="0" smtClean="0">
                <a:solidFill>
                  <a:schemeClr val="tx1"/>
                </a:solidFill>
                <a:effectLst/>
                <a:latin typeface="+mn-lt"/>
                <a:ea typeface="+mn-ea"/>
                <a:cs typeface="+mn-cs"/>
              </a:rPr>
              <a:t>“Real life” experiences from water managers and other planners</a:t>
            </a:r>
          </a:p>
          <a:p>
            <a:endParaRPr lang="en-US" sz="1200" b="1"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Floodplain restoration and dyke relocation in Germany: synergies with WFD implementation and assessment of multiple benefits; </a:t>
            </a:r>
            <a:r>
              <a:rPr lang="en-US" dirty="0" err="1" smtClean="0"/>
              <a:t>Vorschlag</a:t>
            </a:r>
            <a:r>
              <a:rPr lang="en-US" dirty="0" smtClean="0"/>
              <a:t> des Workshops</a:t>
            </a:r>
            <a:endParaRPr lang="de-DE" dirty="0" smtClean="0"/>
          </a:p>
          <a:p>
            <a:endParaRPr lang="en-US" sz="1200" b="0" i="0" kern="1200" dirty="0">
              <a:solidFill>
                <a:schemeClr val="tx1"/>
              </a:solidFill>
              <a:effectLst/>
              <a:latin typeface="+mn-lt"/>
              <a:ea typeface="+mn-ea"/>
              <a:cs typeface="+mn-cs"/>
            </a:endParaRPr>
          </a:p>
        </p:txBody>
      </p:sp>
      <p:sp>
        <p:nvSpPr>
          <p:cNvPr id="4" name="Foliennummernplatzhalter 3"/>
          <p:cNvSpPr>
            <a:spLocks noGrp="1"/>
          </p:cNvSpPr>
          <p:nvPr>
            <p:ph type="sldNum" sz="quarter" idx="10"/>
          </p:nvPr>
        </p:nvSpPr>
        <p:spPr/>
        <p:txBody>
          <a:bodyPr/>
          <a:lstStyle/>
          <a:p>
            <a:fld id="{F50A42A5-FEE8-4189-A393-78BC0FFBEE1D}" type="slidenum">
              <a:rPr lang="de-DE" smtClean="0"/>
              <a:pPr/>
              <a:t>1</a:t>
            </a:fld>
            <a:endParaRPr lang="de-DE"/>
          </a:p>
        </p:txBody>
      </p:sp>
    </p:spTree>
    <p:extLst>
      <p:ext uri="{BB962C8B-B14F-4D97-AF65-F5344CB8AC3E}">
        <p14:creationId xmlns="" xmlns:p14="http://schemas.microsoft.com/office/powerpoint/2010/main" val="2725870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lvl1pPr defTabSz="922338" eaLnBrk="0" hangingPunct="0">
              <a:defRPr sz="2000">
                <a:solidFill>
                  <a:schemeClr val="tx1"/>
                </a:solidFill>
                <a:latin typeface="Arial" charset="0"/>
              </a:defRPr>
            </a:lvl1pPr>
            <a:lvl2pPr marL="742950" indent="-285750" defTabSz="922338" eaLnBrk="0" hangingPunct="0">
              <a:defRPr sz="2000">
                <a:solidFill>
                  <a:schemeClr val="tx1"/>
                </a:solidFill>
                <a:latin typeface="Arial" charset="0"/>
              </a:defRPr>
            </a:lvl2pPr>
            <a:lvl3pPr marL="1143000" indent="-228600" defTabSz="922338" eaLnBrk="0" hangingPunct="0">
              <a:defRPr sz="2000">
                <a:solidFill>
                  <a:schemeClr val="tx1"/>
                </a:solidFill>
                <a:latin typeface="Arial" charset="0"/>
              </a:defRPr>
            </a:lvl3pPr>
            <a:lvl4pPr marL="1600200" indent="-228600" defTabSz="922338" eaLnBrk="0" hangingPunct="0">
              <a:defRPr sz="2000">
                <a:solidFill>
                  <a:schemeClr val="tx1"/>
                </a:solidFill>
                <a:latin typeface="Arial" charset="0"/>
              </a:defRPr>
            </a:lvl4pPr>
            <a:lvl5pPr marL="2057400" indent="-228600" defTabSz="922338" eaLnBrk="0" hangingPunct="0">
              <a:defRPr sz="2000">
                <a:solidFill>
                  <a:schemeClr val="tx1"/>
                </a:solidFill>
                <a:latin typeface="Arial" charset="0"/>
              </a:defRPr>
            </a:lvl5pPr>
            <a:lvl6pPr marL="2514600" indent="-228600" algn="ctr" defTabSz="922338" eaLnBrk="0" fontAlgn="base" hangingPunct="0">
              <a:spcBef>
                <a:spcPct val="20000"/>
              </a:spcBef>
              <a:spcAft>
                <a:spcPct val="0"/>
              </a:spcAft>
              <a:buFont typeface="Wingdings" pitchFamily="2" charset="2"/>
              <a:buChar char="Ø"/>
              <a:defRPr sz="2000">
                <a:solidFill>
                  <a:schemeClr val="tx1"/>
                </a:solidFill>
                <a:latin typeface="Arial" charset="0"/>
              </a:defRPr>
            </a:lvl6pPr>
            <a:lvl7pPr marL="2971800" indent="-228600" algn="ctr" defTabSz="922338" eaLnBrk="0" fontAlgn="base" hangingPunct="0">
              <a:spcBef>
                <a:spcPct val="20000"/>
              </a:spcBef>
              <a:spcAft>
                <a:spcPct val="0"/>
              </a:spcAft>
              <a:buFont typeface="Wingdings" pitchFamily="2" charset="2"/>
              <a:buChar char="Ø"/>
              <a:defRPr sz="2000">
                <a:solidFill>
                  <a:schemeClr val="tx1"/>
                </a:solidFill>
                <a:latin typeface="Arial" charset="0"/>
              </a:defRPr>
            </a:lvl7pPr>
            <a:lvl8pPr marL="3429000" indent="-228600" algn="ctr" defTabSz="922338" eaLnBrk="0" fontAlgn="base" hangingPunct="0">
              <a:spcBef>
                <a:spcPct val="20000"/>
              </a:spcBef>
              <a:spcAft>
                <a:spcPct val="0"/>
              </a:spcAft>
              <a:buFont typeface="Wingdings" pitchFamily="2" charset="2"/>
              <a:buChar char="Ø"/>
              <a:defRPr sz="2000">
                <a:solidFill>
                  <a:schemeClr val="tx1"/>
                </a:solidFill>
                <a:latin typeface="Arial" charset="0"/>
              </a:defRPr>
            </a:lvl8pPr>
            <a:lvl9pPr marL="3886200" indent="-228600" algn="ctr" defTabSz="922338" eaLnBrk="0" fontAlgn="base" hangingPunct="0">
              <a:spcBef>
                <a:spcPct val="20000"/>
              </a:spcBef>
              <a:spcAft>
                <a:spcPct val="0"/>
              </a:spcAft>
              <a:buFont typeface="Wingdings" pitchFamily="2" charset="2"/>
              <a:buChar char="Ø"/>
              <a:defRPr sz="2000">
                <a:solidFill>
                  <a:schemeClr val="tx1"/>
                </a:solidFill>
                <a:latin typeface="Arial" charset="0"/>
              </a:defRPr>
            </a:lvl9pPr>
          </a:lstStyle>
          <a:p>
            <a:pPr eaLnBrk="1" hangingPunct="1"/>
            <a:fld id="{EBCE24A7-92ED-4979-9BF8-8729D7A12FB0}" type="slidenum">
              <a:rPr lang="de-DE" sz="1300" smtClean="0"/>
              <a:pPr eaLnBrk="1" hangingPunct="1"/>
              <a:t>10</a:t>
            </a:fld>
            <a:endParaRPr lang="de-DE" sz="1300" smtClean="0"/>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p:spPr>
        <p:txBody>
          <a:bodyPr/>
          <a:lstStyle/>
          <a:p>
            <a:pPr marL="0" marR="0" indent="0" algn="l" defTabSz="449263" rtl="0" eaLnBrk="0" fontAlgn="base" latinLnBrk="0" hangingPunct="0">
              <a:lnSpc>
                <a:spcPct val="100000"/>
              </a:lnSpc>
              <a:spcBef>
                <a:spcPts val="500"/>
              </a:spcBef>
              <a:spcAft>
                <a:spcPct val="0"/>
              </a:spcAft>
              <a:buClr>
                <a:srgbClr val="FFFF00"/>
              </a:buClr>
              <a:buSzPct val="100000"/>
              <a:buFont typeface="Wingdings" pitchFamily="2" charset="2"/>
              <a:buNone/>
              <a:tabLst>
                <a:tab pos="265113" algn="l"/>
                <a:tab pos="712788" algn="l"/>
                <a:tab pos="1162050" algn="l"/>
                <a:tab pos="1611313" algn="l"/>
                <a:tab pos="2060575" algn="l"/>
                <a:tab pos="2509838" algn="l"/>
                <a:tab pos="2959100" algn="l"/>
                <a:tab pos="3408363" algn="l"/>
                <a:tab pos="3857625" algn="l"/>
                <a:tab pos="4306888" algn="l"/>
                <a:tab pos="4756150" algn="l"/>
                <a:tab pos="5205413" algn="l"/>
                <a:tab pos="5654675" algn="l"/>
                <a:tab pos="6103938" algn="l"/>
                <a:tab pos="6553200" algn="l"/>
                <a:tab pos="7002463" algn="l"/>
                <a:tab pos="7451725" algn="l"/>
                <a:tab pos="7900988" algn="l"/>
                <a:tab pos="8350250" algn="l"/>
                <a:tab pos="8799513" algn="l"/>
                <a:tab pos="9248775" algn="l"/>
              </a:tabLst>
              <a:defRPr/>
            </a:pPr>
            <a:r>
              <a:rPr lang="de-DE" b="0" dirty="0" smtClean="0"/>
              <a:t>So </a:t>
            </a:r>
            <a:r>
              <a:rPr lang="de-DE" b="0" dirty="0" err="1" smtClean="0"/>
              <a:t>we‘ll</a:t>
            </a:r>
            <a:r>
              <a:rPr lang="de-DE" b="0" dirty="0" smtClean="0"/>
              <a:t> </a:t>
            </a:r>
            <a:r>
              <a:rPr lang="de-DE" b="0" dirty="0" err="1" smtClean="0"/>
              <a:t>start</a:t>
            </a:r>
            <a:r>
              <a:rPr lang="de-DE" b="0" dirty="0" smtClean="0"/>
              <a:t> </a:t>
            </a:r>
            <a:r>
              <a:rPr lang="de-DE" b="0" dirty="0" err="1" smtClean="0"/>
              <a:t>with</a:t>
            </a:r>
            <a:r>
              <a:rPr lang="de-DE" b="0" dirty="0" smtClean="0"/>
              <a:t> </a:t>
            </a:r>
            <a:r>
              <a:rPr lang="de-DE" b="0" dirty="0" err="1" smtClean="0"/>
              <a:t>the</a:t>
            </a:r>
            <a:r>
              <a:rPr lang="de-DE" b="0" dirty="0" smtClean="0"/>
              <a:t> </a:t>
            </a:r>
            <a:r>
              <a:rPr lang="de-DE" b="0" dirty="0" err="1" smtClean="0"/>
              <a:t>dyke</a:t>
            </a:r>
            <a:r>
              <a:rPr lang="de-DE" b="0" dirty="0" smtClean="0"/>
              <a:t> </a:t>
            </a:r>
            <a:r>
              <a:rPr lang="de-DE" b="0" dirty="0" err="1" smtClean="0"/>
              <a:t>reolcation</a:t>
            </a:r>
            <a:r>
              <a:rPr lang="de-DE" b="0" baseline="0" dirty="0" smtClean="0"/>
              <a:t> in </a:t>
            </a:r>
            <a:r>
              <a:rPr lang="de-DE" b="0" baseline="0" dirty="0" err="1" smtClean="0"/>
              <a:t>the</a:t>
            </a:r>
            <a:r>
              <a:rPr lang="de-DE" b="0" baseline="0" dirty="0" smtClean="0"/>
              <a:t> </a:t>
            </a:r>
            <a:r>
              <a:rPr lang="de-DE" b="0" baseline="0" dirty="0" err="1" smtClean="0"/>
              <a:t>Lenzen</a:t>
            </a:r>
            <a:r>
              <a:rPr lang="de-DE" b="0" dirty="0" err="1" smtClean="0"/>
              <a:t>er</a:t>
            </a:r>
            <a:r>
              <a:rPr lang="de-DE" b="0" baseline="0" dirty="0" smtClean="0"/>
              <a:t> Elbtalaue (Elbe </a:t>
            </a:r>
            <a:r>
              <a:rPr lang="de-DE" b="0" baseline="0" dirty="0" err="1" smtClean="0"/>
              <a:t>floodplain</a:t>
            </a:r>
            <a:r>
              <a:rPr lang="de-DE" b="0" baseline="0" dirty="0" smtClean="0"/>
              <a:t>).  </a:t>
            </a:r>
            <a:r>
              <a:rPr lang="de-DE" b="0" baseline="0" dirty="0" err="1" smtClean="0"/>
              <a:t>project</a:t>
            </a:r>
            <a:r>
              <a:rPr lang="de-DE" b="0" baseline="0" dirty="0" smtClean="0"/>
              <a:t> </a:t>
            </a:r>
            <a:r>
              <a:rPr lang="de-DE" b="0" baseline="0" dirty="0" err="1" smtClean="0"/>
              <a:t>management</a:t>
            </a:r>
            <a:r>
              <a:rPr lang="de-DE" b="0" baseline="0" dirty="0" smtClean="0"/>
              <a:t> BUND, </a:t>
            </a:r>
            <a:r>
              <a:rPr lang="de-DE" b="0" baseline="0" dirty="0" err="1" smtClean="0"/>
              <a:t>financed</a:t>
            </a:r>
            <a:r>
              <a:rPr lang="de-DE" b="0" baseline="0" dirty="0" smtClean="0"/>
              <a:t> </a:t>
            </a:r>
            <a:r>
              <a:rPr lang="de-DE" b="0" baseline="0" dirty="0" err="1" smtClean="0"/>
              <a:t>by</a:t>
            </a:r>
            <a:r>
              <a:rPr lang="de-DE" b="0" baseline="0" dirty="0" smtClean="0"/>
              <a:t> BMU, </a:t>
            </a:r>
            <a:r>
              <a:rPr lang="de-DE" b="0" baseline="0" dirty="0" err="1" smtClean="0"/>
              <a:t>the</a:t>
            </a:r>
            <a:r>
              <a:rPr lang="de-DE" b="0" baseline="0" dirty="0" smtClean="0"/>
              <a:t> </a:t>
            </a:r>
            <a:r>
              <a:rPr lang="de-DE" b="0" baseline="0" dirty="0" err="1" smtClean="0"/>
              <a:t>federal</a:t>
            </a:r>
            <a:r>
              <a:rPr lang="de-DE" b="0" baseline="0" dirty="0" smtClean="0"/>
              <a:t> </a:t>
            </a:r>
            <a:r>
              <a:rPr lang="de-DE" b="0" baseline="0" dirty="0" err="1" smtClean="0"/>
              <a:t>state</a:t>
            </a:r>
            <a:r>
              <a:rPr lang="de-DE" b="0" baseline="0" dirty="0" smtClean="0"/>
              <a:t> BB </a:t>
            </a:r>
            <a:r>
              <a:rPr lang="de-DE" b="0" baseline="0" dirty="0" err="1" smtClean="0"/>
              <a:t>and</a:t>
            </a:r>
            <a:r>
              <a:rPr lang="de-DE" b="0" baseline="0" dirty="0" smtClean="0"/>
              <a:t> </a:t>
            </a:r>
            <a:r>
              <a:rPr lang="de-DE" b="0" baseline="0" dirty="0" err="1" smtClean="0"/>
              <a:t>other</a:t>
            </a:r>
            <a:r>
              <a:rPr lang="de-DE" b="0" baseline="0" dirty="0" smtClean="0"/>
              <a:t> </a:t>
            </a:r>
            <a:r>
              <a:rPr lang="de-DE" b="0" baseline="0" dirty="0" err="1" smtClean="0"/>
              <a:t>funds</a:t>
            </a:r>
            <a:r>
              <a:rPr lang="de-DE" b="0" baseline="0" dirty="0" smtClean="0"/>
              <a:t> </a:t>
            </a:r>
            <a:r>
              <a:rPr lang="de-DE" b="0" baseline="0" dirty="0" err="1" smtClean="0"/>
              <a:t>provided</a:t>
            </a:r>
            <a:r>
              <a:rPr lang="de-DE" b="0" baseline="0" dirty="0" smtClean="0"/>
              <a:t> </a:t>
            </a:r>
            <a:r>
              <a:rPr lang="de-DE" b="0" baseline="0" dirty="0" err="1" smtClean="0"/>
              <a:t>by</a:t>
            </a:r>
            <a:r>
              <a:rPr lang="de-DE" b="0" baseline="0" dirty="0" smtClean="0"/>
              <a:t> </a:t>
            </a:r>
            <a:r>
              <a:rPr lang="de-DE" b="0" baseline="0" dirty="0" err="1" smtClean="0"/>
              <a:t>the</a:t>
            </a:r>
            <a:r>
              <a:rPr lang="de-DE" b="0" baseline="0" dirty="0" smtClean="0"/>
              <a:t> </a:t>
            </a:r>
            <a:r>
              <a:rPr lang="de-DE" b="0" baseline="0" dirty="0" err="1" smtClean="0"/>
              <a:t>projectteam</a:t>
            </a:r>
            <a:r>
              <a:rPr lang="de-DE" b="0" baseline="0" dirty="0" smtClean="0"/>
              <a:t>) </a:t>
            </a:r>
          </a:p>
          <a:p>
            <a:pPr marL="0" marR="0" indent="0" algn="l" defTabSz="449263" rtl="0" eaLnBrk="0" fontAlgn="base" latinLnBrk="0" hangingPunct="0">
              <a:lnSpc>
                <a:spcPct val="100000"/>
              </a:lnSpc>
              <a:spcBef>
                <a:spcPts val="500"/>
              </a:spcBef>
              <a:spcAft>
                <a:spcPct val="0"/>
              </a:spcAft>
              <a:buClr>
                <a:srgbClr val="FFFF00"/>
              </a:buClr>
              <a:buSzPct val="100000"/>
              <a:buFont typeface="Wingdings" pitchFamily="2" charset="2"/>
              <a:buNone/>
              <a:tabLst>
                <a:tab pos="265113" algn="l"/>
                <a:tab pos="712788" algn="l"/>
                <a:tab pos="1162050" algn="l"/>
                <a:tab pos="1611313" algn="l"/>
                <a:tab pos="2060575" algn="l"/>
                <a:tab pos="2509838" algn="l"/>
                <a:tab pos="2959100" algn="l"/>
                <a:tab pos="3408363" algn="l"/>
                <a:tab pos="3857625" algn="l"/>
                <a:tab pos="4306888" algn="l"/>
                <a:tab pos="4756150" algn="l"/>
                <a:tab pos="5205413" algn="l"/>
                <a:tab pos="5654675" algn="l"/>
                <a:tab pos="6103938" algn="l"/>
                <a:tab pos="6553200" algn="l"/>
                <a:tab pos="7002463" algn="l"/>
                <a:tab pos="7451725" algn="l"/>
                <a:tab pos="7900988" algn="l"/>
                <a:tab pos="8350250" algn="l"/>
                <a:tab pos="8799513" algn="l"/>
                <a:tab pos="9248775" algn="l"/>
              </a:tabLst>
              <a:defRPr/>
            </a:pPr>
            <a:r>
              <a:rPr lang="de-DE" b="0" dirty="0" err="1" smtClean="0"/>
              <a:t>It</a:t>
            </a:r>
            <a:r>
              <a:rPr lang="de-DE" b="0" dirty="0" smtClean="0"/>
              <a:t> </a:t>
            </a:r>
            <a:r>
              <a:rPr lang="de-DE" b="0" dirty="0" err="1" smtClean="0"/>
              <a:t>is</a:t>
            </a:r>
            <a:r>
              <a:rPr lang="de-DE" b="0" baseline="0" dirty="0" smtClean="0"/>
              <a:t> </a:t>
            </a:r>
            <a:r>
              <a:rPr lang="de-DE" b="0" baseline="0" dirty="0" err="1" smtClean="0"/>
              <a:t>obvious</a:t>
            </a:r>
            <a:r>
              <a:rPr lang="de-DE" b="0" baseline="0" dirty="0" smtClean="0"/>
              <a:t>, </a:t>
            </a:r>
            <a:r>
              <a:rPr lang="de-DE" b="0" baseline="0" dirty="0" err="1" smtClean="0"/>
              <a:t>that</a:t>
            </a:r>
            <a:r>
              <a:rPr lang="de-DE" b="0" baseline="0" dirty="0" smtClean="0"/>
              <a:t> </a:t>
            </a:r>
            <a:r>
              <a:rPr lang="de-DE" b="0" baseline="0" dirty="0" err="1" smtClean="0"/>
              <a:t>the</a:t>
            </a:r>
            <a:r>
              <a:rPr lang="de-DE" b="0" baseline="0" dirty="0" smtClean="0"/>
              <a:t> </a:t>
            </a:r>
            <a:r>
              <a:rPr lang="de-DE" b="0" baseline="0" dirty="0" err="1" smtClean="0"/>
              <a:t>homogenous</a:t>
            </a:r>
            <a:r>
              <a:rPr lang="de-DE" b="0" baseline="0" dirty="0" smtClean="0"/>
              <a:t> </a:t>
            </a:r>
            <a:r>
              <a:rPr lang="de-DE" b="0" baseline="0" dirty="0" err="1" smtClean="0"/>
              <a:t>grassland</a:t>
            </a:r>
            <a:r>
              <a:rPr lang="de-DE" b="0" baseline="0" dirty="0" smtClean="0"/>
              <a:t> </a:t>
            </a:r>
            <a:r>
              <a:rPr lang="de-DE" b="0" baseline="0" dirty="0" err="1" smtClean="0"/>
              <a:t>disappeared</a:t>
            </a:r>
            <a:r>
              <a:rPr lang="de-DE" b="0" baseline="0" dirty="0" smtClean="0"/>
              <a:t> after </a:t>
            </a:r>
            <a:r>
              <a:rPr lang="de-DE" b="0" baseline="0" dirty="0" err="1" smtClean="0"/>
              <a:t>the</a:t>
            </a:r>
            <a:r>
              <a:rPr lang="de-DE" b="0" baseline="0" dirty="0" smtClean="0"/>
              <a:t> </a:t>
            </a:r>
            <a:r>
              <a:rPr lang="de-DE" b="0" baseline="0" dirty="0" err="1" smtClean="0"/>
              <a:t>implementation</a:t>
            </a:r>
            <a:r>
              <a:rPr lang="de-DE" b="0" baseline="0" dirty="0" smtClean="0"/>
              <a:t> </a:t>
            </a:r>
            <a:r>
              <a:rPr lang="de-DE" b="0" baseline="0" dirty="0" err="1" smtClean="0"/>
              <a:t>of</a:t>
            </a:r>
            <a:r>
              <a:rPr lang="de-DE" b="0" baseline="0" dirty="0" smtClean="0"/>
              <a:t> </a:t>
            </a:r>
            <a:r>
              <a:rPr lang="de-DE" b="0" baseline="0" dirty="0" err="1" smtClean="0"/>
              <a:t>measures</a:t>
            </a:r>
            <a:r>
              <a:rPr lang="de-DE" b="0" baseline="0" dirty="0" smtClean="0"/>
              <a:t> </a:t>
            </a:r>
            <a:r>
              <a:rPr lang="de-DE" b="0" dirty="0" err="1" smtClean="0"/>
              <a:t>and</a:t>
            </a:r>
            <a:r>
              <a:rPr lang="de-DE" b="0" dirty="0" smtClean="0"/>
              <a:t> </a:t>
            </a:r>
            <a:r>
              <a:rPr lang="de-DE" b="0" dirty="0" err="1" smtClean="0"/>
              <a:t>instead</a:t>
            </a:r>
            <a:r>
              <a:rPr lang="de-DE" b="0" baseline="0" dirty="0" smtClean="0"/>
              <a:t> </a:t>
            </a:r>
            <a:r>
              <a:rPr lang="de-DE" b="0" baseline="0" dirty="0" err="1" smtClean="0"/>
              <a:t>floodplain</a:t>
            </a:r>
            <a:r>
              <a:rPr lang="de-DE" b="0" baseline="0" dirty="0" smtClean="0"/>
              <a:t> </a:t>
            </a:r>
            <a:r>
              <a:rPr lang="de-DE" b="0" baseline="0" dirty="0" err="1" smtClean="0"/>
              <a:t>typical</a:t>
            </a:r>
            <a:r>
              <a:rPr lang="de-DE" b="0" baseline="0" dirty="0" smtClean="0"/>
              <a:t> </a:t>
            </a:r>
            <a:r>
              <a:rPr lang="de-DE" b="0" baseline="0" dirty="0" err="1" smtClean="0"/>
              <a:t>biotope</a:t>
            </a:r>
            <a:r>
              <a:rPr lang="de-DE" b="0" baseline="0" dirty="0" smtClean="0"/>
              <a:t> </a:t>
            </a:r>
            <a:r>
              <a:rPr lang="de-DE" b="0" baseline="0" dirty="0" err="1" smtClean="0"/>
              <a:t>types</a:t>
            </a:r>
            <a:r>
              <a:rPr lang="de-DE" b="0" baseline="0" dirty="0" smtClean="0"/>
              <a:t> </a:t>
            </a:r>
            <a:r>
              <a:rPr lang="de-DE" b="0" baseline="0" dirty="0" err="1" smtClean="0"/>
              <a:t>as</a:t>
            </a:r>
            <a:r>
              <a:rPr lang="de-DE" b="0" baseline="0" dirty="0" smtClean="0"/>
              <a:t> </a:t>
            </a:r>
            <a:r>
              <a:rPr lang="de-DE" b="0" baseline="0" dirty="0" err="1" smtClean="0"/>
              <a:t>for</a:t>
            </a:r>
            <a:r>
              <a:rPr lang="de-DE" b="0" baseline="0" dirty="0" smtClean="0"/>
              <a:t> </a:t>
            </a:r>
            <a:r>
              <a:rPr lang="de-DE" b="0" baseline="0" dirty="0" err="1" smtClean="0"/>
              <a:t>example</a:t>
            </a:r>
            <a:r>
              <a:rPr lang="de-DE" b="0" baseline="0" dirty="0" smtClean="0"/>
              <a:t> </a:t>
            </a:r>
            <a:r>
              <a:rPr lang="de-DE" b="0" baseline="0" dirty="0" err="1" smtClean="0"/>
              <a:t>oxbows</a:t>
            </a:r>
            <a:r>
              <a:rPr lang="de-DE" b="0" baseline="0" dirty="0" smtClean="0"/>
              <a:t>, </a:t>
            </a:r>
            <a:r>
              <a:rPr lang="de-DE" b="0" baseline="0" dirty="0" err="1" smtClean="0"/>
              <a:t>periodically</a:t>
            </a:r>
            <a:r>
              <a:rPr lang="de-DE" b="0" baseline="0" dirty="0" smtClean="0"/>
              <a:t> </a:t>
            </a:r>
            <a:r>
              <a:rPr lang="de-DE" b="0" baseline="0" dirty="0" err="1" smtClean="0"/>
              <a:t>wet</a:t>
            </a:r>
            <a:r>
              <a:rPr lang="de-DE" b="0" baseline="0" dirty="0" smtClean="0"/>
              <a:t> </a:t>
            </a:r>
            <a:r>
              <a:rPr lang="de-DE" b="0" baseline="0" dirty="0" err="1" smtClean="0"/>
              <a:t>grassland</a:t>
            </a:r>
            <a:r>
              <a:rPr lang="de-DE" b="0" baseline="0" dirty="0" smtClean="0"/>
              <a:t> (Stromtalgrünland) </a:t>
            </a:r>
            <a:r>
              <a:rPr lang="de-DE" b="0" baseline="0" dirty="0" err="1" smtClean="0"/>
              <a:t>and</a:t>
            </a:r>
            <a:r>
              <a:rPr lang="de-DE" b="0" baseline="0" dirty="0" smtClean="0"/>
              <a:t> </a:t>
            </a:r>
            <a:r>
              <a:rPr lang="de-DE" b="0" baseline="0" dirty="0" err="1" smtClean="0"/>
              <a:t>pioneer</a:t>
            </a:r>
            <a:r>
              <a:rPr lang="de-DE" b="0" baseline="0" dirty="0" smtClean="0"/>
              <a:t> </a:t>
            </a:r>
            <a:r>
              <a:rPr lang="de-DE" b="0" baseline="0" dirty="0" err="1" smtClean="0"/>
              <a:t>floodplain</a:t>
            </a:r>
            <a:r>
              <a:rPr lang="de-DE" b="0" baseline="0" dirty="0" smtClean="0"/>
              <a:t> </a:t>
            </a:r>
            <a:r>
              <a:rPr lang="de-DE" b="0" baseline="0" dirty="0" err="1" smtClean="0"/>
              <a:t>forest</a:t>
            </a:r>
            <a:r>
              <a:rPr lang="de-DE" b="0" baseline="0" dirty="0" smtClean="0"/>
              <a:t> </a:t>
            </a:r>
            <a:r>
              <a:rPr lang="de-DE" b="0" baseline="0" dirty="0" err="1" smtClean="0"/>
              <a:t>appeared</a:t>
            </a:r>
            <a:r>
              <a:rPr lang="de-DE" b="0" baseline="0" dirty="0" smtClean="0"/>
              <a:t>.</a:t>
            </a:r>
          </a:p>
          <a:p>
            <a:pPr marL="0" marR="0" indent="0" algn="l" defTabSz="449263" rtl="0" eaLnBrk="0" fontAlgn="base" latinLnBrk="0" hangingPunct="0">
              <a:lnSpc>
                <a:spcPct val="100000"/>
              </a:lnSpc>
              <a:spcBef>
                <a:spcPts val="500"/>
              </a:spcBef>
              <a:spcAft>
                <a:spcPct val="0"/>
              </a:spcAft>
              <a:buClr>
                <a:srgbClr val="FFFF00"/>
              </a:buClr>
              <a:buSzPct val="100000"/>
              <a:buFont typeface="Wingdings" pitchFamily="2" charset="2"/>
              <a:buNone/>
              <a:tabLst>
                <a:tab pos="265113" algn="l"/>
                <a:tab pos="712788" algn="l"/>
                <a:tab pos="1162050" algn="l"/>
                <a:tab pos="1611313" algn="l"/>
                <a:tab pos="2060575" algn="l"/>
                <a:tab pos="2509838" algn="l"/>
                <a:tab pos="2959100" algn="l"/>
                <a:tab pos="3408363" algn="l"/>
                <a:tab pos="3857625" algn="l"/>
                <a:tab pos="4306888" algn="l"/>
                <a:tab pos="4756150" algn="l"/>
                <a:tab pos="5205413" algn="l"/>
                <a:tab pos="5654675" algn="l"/>
                <a:tab pos="6103938" algn="l"/>
                <a:tab pos="6553200" algn="l"/>
                <a:tab pos="7002463" algn="l"/>
                <a:tab pos="7451725" algn="l"/>
                <a:tab pos="7900988" algn="l"/>
                <a:tab pos="8350250" algn="l"/>
                <a:tab pos="8799513" algn="l"/>
                <a:tab pos="9248775" algn="l"/>
              </a:tabLst>
              <a:defRPr/>
            </a:pPr>
            <a:r>
              <a:rPr lang="de-DE" b="0" baseline="0" dirty="0" smtClean="0"/>
              <a:t>Due </a:t>
            </a:r>
            <a:r>
              <a:rPr lang="de-DE" b="0" baseline="0" dirty="0" err="1" smtClean="0"/>
              <a:t>to</a:t>
            </a:r>
            <a:r>
              <a:rPr lang="de-DE" b="0" baseline="0" dirty="0" smtClean="0"/>
              <a:t> </a:t>
            </a:r>
            <a:r>
              <a:rPr lang="de-DE" b="0" baseline="0" dirty="0" err="1" smtClean="0"/>
              <a:t>the</a:t>
            </a:r>
            <a:r>
              <a:rPr lang="de-DE" b="0" baseline="0" dirty="0" smtClean="0"/>
              <a:t> </a:t>
            </a:r>
            <a:r>
              <a:rPr lang="de-DE" b="0" baseline="0" dirty="0" err="1" smtClean="0"/>
              <a:t>restoration</a:t>
            </a:r>
            <a:r>
              <a:rPr lang="de-DE" b="0" baseline="0" dirty="0" smtClean="0"/>
              <a:t> </a:t>
            </a:r>
            <a:r>
              <a:rPr lang="de-DE" b="0" baseline="0" dirty="0" err="1" smtClean="0"/>
              <a:t>of</a:t>
            </a:r>
            <a:r>
              <a:rPr lang="de-DE" b="0" baseline="0" dirty="0" smtClean="0"/>
              <a:t> a </a:t>
            </a:r>
            <a:r>
              <a:rPr lang="de-DE" b="0" baseline="0" dirty="0" err="1" smtClean="0"/>
              <a:t>natural</a:t>
            </a:r>
            <a:r>
              <a:rPr lang="de-DE" b="0" baseline="0" dirty="0" smtClean="0"/>
              <a:t> </a:t>
            </a:r>
            <a:r>
              <a:rPr lang="de-DE" b="0" baseline="0" dirty="0" err="1" smtClean="0"/>
              <a:t>near</a:t>
            </a:r>
            <a:r>
              <a:rPr lang="de-DE" b="0" baseline="0" dirty="0" smtClean="0"/>
              <a:t> </a:t>
            </a:r>
            <a:r>
              <a:rPr lang="de-DE" b="0" baseline="0" dirty="0" err="1" smtClean="0"/>
              <a:t>floodplain</a:t>
            </a:r>
            <a:r>
              <a:rPr lang="de-DE" b="0" baseline="0" dirty="0" smtClean="0"/>
              <a:t> </a:t>
            </a:r>
            <a:r>
              <a:rPr lang="de-DE" b="0" baseline="0" dirty="0" err="1" smtClean="0"/>
              <a:t>with</a:t>
            </a:r>
            <a:r>
              <a:rPr lang="de-DE" b="0" baseline="0" dirty="0" smtClean="0"/>
              <a:t> </a:t>
            </a:r>
            <a:r>
              <a:rPr lang="de-DE" b="0" baseline="0" dirty="0" err="1" smtClean="0"/>
              <a:t>inundation</a:t>
            </a:r>
            <a:r>
              <a:rPr lang="de-DE" b="0" baseline="0" dirty="0" smtClean="0"/>
              <a:t> </a:t>
            </a:r>
            <a:r>
              <a:rPr lang="de-DE" b="0" baseline="0" dirty="0" err="1" smtClean="0"/>
              <a:t>occuring</a:t>
            </a:r>
            <a:r>
              <a:rPr lang="de-DE" b="0" baseline="0" dirty="0" smtClean="0"/>
              <a:t> on a </a:t>
            </a:r>
            <a:r>
              <a:rPr lang="de-DE" b="0" baseline="0" dirty="0" err="1" smtClean="0"/>
              <a:t>river</a:t>
            </a:r>
            <a:r>
              <a:rPr lang="de-DE" b="0" baseline="0" dirty="0" smtClean="0"/>
              <a:t> </a:t>
            </a:r>
            <a:r>
              <a:rPr lang="de-DE" b="0" baseline="0" dirty="0" err="1" smtClean="0"/>
              <a:t>length</a:t>
            </a:r>
            <a:r>
              <a:rPr lang="de-DE" b="0" baseline="0" dirty="0" smtClean="0"/>
              <a:t> </a:t>
            </a:r>
            <a:r>
              <a:rPr lang="de-DE" b="0" baseline="0" dirty="0" err="1" smtClean="0"/>
              <a:t>of</a:t>
            </a:r>
            <a:r>
              <a:rPr lang="de-DE" b="0" baseline="0" dirty="0" smtClean="0"/>
              <a:t> 6.1 km </a:t>
            </a:r>
            <a:r>
              <a:rPr lang="de-DE" b="0" baseline="0" dirty="0" err="1" smtClean="0"/>
              <a:t>and</a:t>
            </a:r>
            <a:r>
              <a:rPr lang="de-DE" b="0" baseline="0" dirty="0" smtClean="0"/>
              <a:t> an </a:t>
            </a:r>
            <a:r>
              <a:rPr lang="de-DE" b="0" baseline="0" dirty="0" err="1" smtClean="0"/>
              <a:t>increase</a:t>
            </a:r>
            <a:r>
              <a:rPr lang="de-DE" b="0" baseline="0" dirty="0" smtClean="0"/>
              <a:t> </a:t>
            </a:r>
            <a:r>
              <a:rPr lang="de-DE" b="0" baseline="0" dirty="0" err="1" smtClean="0"/>
              <a:t>of</a:t>
            </a:r>
            <a:r>
              <a:rPr lang="de-DE" b="0" baseline="0" dirty="0" smtClean="0"/>
              <a:t> </a:t>
            </a:r>
            <a:r>
              <a:rPr lang="de-DE" b="0" baseline="0" dirty="0" err="1" smtClean="0"/>
              <a:t>inundation</a:t>
            </a:r>
            <a:r>
              <a:rPr lang="de-DE" b="0" baseline="0" dirty="0" smtClean="0"/>
              <a:t> </a:t>
            </a:r>
            <a:r>
              <a:rPr lang="de-DE" b="0" baseline="0" dirty="0" err="1" smtClean="0"/>
              <a:t>area</a:t>
            </a:r>
            <a:r>
              <a:rPr lang="de-DE" b="0" baseline="0" dirty="0" smtClean="0"/>
              <a:t> </a:t>
            </a:r>
            <a:r>
              <a:rPr lang="de-DE" b="0" baseline="0" dirty="0" err="1" smtClean="0"/>
              <a:t>to</a:t>
            </a:r>
            <a:r>
              <a:rPr lang="de-DE" b="0" baseline="0" dirty="0" smtClean="0"/>
              <a:t> 420 ha, </a:t>
            </a:r>
            <a:r>
              <a:rPr lang="de-DE" b="0" baseline="0" dirty="0" err="1" smtClean="0"/>
              <a:t>the</a:t>
            </a:r>
            <a:r>
              <a:rPr lang="de-DE" b="0" baseline="0" dirty="0" smtClean="0"/>
              <a:t> </a:t>
            </a:r>
            <a:r>
              <a:rPr lang="de-DE" b="0" baseline="0" dirty="0" err="1" smtClean="0"/>
              <a:t>condition</a:t>
            </a:r>
            <a:r>
              <a:rPr lang="de-DE" b="0" baseline="0" dirty="0" smtClean="0"/>
              <a:t> </a:t>
            </a:r>
            <a:r>
              <a:rPr lang="de-DE" b="0" baseline="0" dirty="0" err="1" smtClean="0"/>
              <a:t>of</a:t>
            </a:r>
            <a:r>
              <a:rPr lang="de-DE" b="0" baseline="0" dirty="0" smtClean="0"/>
              <a:t> </a:t>
            </a:r>
            <a:r>
              <a:rPr lang="de-DE" b="0" baseline="0" dirty="0" err="1" smtClean="0"/>
              <a:t>the</a:t>
            </a:r>
            <a:r>
              <a:rPr lang="de-DE" b="0" baseline="0" dirty="0" smtClean="0"/>
              <a:t> </a:t>
            </a:r>
            <a:r>
              <a:rPr lang="de-DE" b="0" baseline="0" dirty="0" err="1" smtClean="0"/>
              <a:t>floodplain</a:t>
            </a:r>
            <a:r>
              <a:rPr lang="de-DE" b="0" baseline="0" dirty="0" smtClean="0"/>
              <a:t> </a:t>
            </a:r>
            <a:r>
              <a:rPr lang="de-DE" b="0" baseline="0" dirty="0" err="1" smtClean="0"/>
              <a:t>has</a:t>
            </a:r>
            <a:r>
              <a:rPr lang="de-DE" b="0" baseline="0" dirty="0" smtClean="0"/>
              <a:t> </a:t>
            </a:r>
            <a:r>
              <a:rPr lang="de-DE" b="0" baseline="0" dirty="0" err="1" smtClean="0"/>
              <a:t>improved</a:t>
            </a:r>
            <a:r>
              <a:rPr lang="de-DE" b="0" baseline="0" dirty="0" smtClean="0"/>
              <a:t> </a:t>
            </a:r>
            <a:r>
              <a:rPr lang="de-DE" b="0" baseline="0" dirty="0" err="1" smtClean="0"/>
              <a:t>from</a:t>
            </a:r>
            <a:r>
              <a:rPr lang="de-DE" b="0" baseline="0" dirty="0" smtClean="0"/>
              <a:t> </a:t>
            </a:r>
            <a:r>
              <a:rPr lang="de-DE" b="0" baseline="0" dirty="0" err="1" smtClean="0"/>
              <a:t>class</a:t>
            </a:r>
            <a:r>
              <a:rPr lang="de-DE" b="0" baseline="0" dirty="0" smtClean="0"/>
              <a:t> 3 </a:t>
            </a:r>
            <a:r>
              <a:rPr lang="de-DE" b="0" baseline="0" dirty="0" err="1" smtClean="0"/>
              <a:t>to</a:t>
            </a:r>
            <a:r>
              <a:rPr lang="de-DE" b="0" baseline="0" dirty="0" smtClean="0"/>
              <a:t> </a:t>
            </a:r>
            <a:r>
              <a:rPr lang="de-DE" b="0" baseline="0" dirty="0" err="1" smtClean="0"/>
              <a:t>class</a:t>
            </a:r>
            <a:r>
              <a:rPr lang="de-DE" b="0" baseline="0" dirty="0" smtClean="0"/>
              <a:t> 2 (</a:t>
            </a:r>
            <a:r>
              <a:rPr lang="de-DE" b="0" baseline="0" dirty="0" err="1" smtClean="0"/>
              <a:t>slightly</a:t>
            </a:r>
            <a:r>
              <a:rPr lang="de-DE" b="0" baseline="0" dirty="0" smtClean="0"/>
              <a:t> </a:t>
            </a:r>
            <a:r>
              <a:rPr lang="de-DE" b="0" baseline="0" dirty="0" err="1" smtClean="0"/>
              <a:t>modified</a:t>
            </a:r>
            <a:r>
              <a:rPr lang="de-DE" b="0" baseline="0" dirty="0" smtClean="0"/>
              <a:t>).</a:t>
            </a:r>
          </a:p>
          <a:p>
            <a:pPr marL="0" marR="0" indent="0" algn="l" defTabSz="449263" rtl="0" eaLnBrk="0" fontAlgn="base" latinLnBrk="0" hangingPunct="0">
              <a:lnSpc>
                <a:spcPct val="100000"/>
              </a:lnSpc>
              <a:spcBef>
                <a:spcPts val="500"/>
              </a:spcBef>
              <a:spcAft>
                <a:spcPct val="0"/>
              </a:spcAft>
              <a:buClr>
                <a:srgbClr val="FFFF00"/>
              </a:buClr>
              <a:buSzPct val="100000"/>
              <a:buFont typeface="Wingdings" pitchFamily="2" charset="2"/>
              <a:buNone/>
              <a:tabLst>
                <a:tab pos="265113" algn="l"/>
                <a:tab pos="712788" algn="l"/>
                <a:tab pos="1162050" algn="l"/>
                <a:tab pos="1611313" algn="l"/>
                <a:tab pos="2060575" algn="l"/>
                <a:tab pos="2509838" algn="l"/>
                <a:tab pos="2959100" algn="l"/>
                <a:tab pos="3408363" algn="l"/>
                <a:tab pos="3857625" algn="l"/>
                <a:tab pos="4306888" algn="l"/>
                <a:tab pos="4756150" algn="l"/>
                <a:tab pos="5205413" algn="l"/>
                <a:tab pos="5654675" algn="l"/>
                <a:tab pos="6103938" algn="l"/>
                <a:tab pos="6553200" algn="l"/>
                <a:tab pos="7002463" algn="l"/>
                <a:tab pos="7451725" algn="l"/>
                <a:tab pos="7900988" algn="l"/>
                <a:tab pos="8350250" algn="l"/>
                <a:tab pos="8799513" algn="l"/>
                <a:tab pos="9248775" algn="l"/>
              </a:tabLst>
              <a:defRPr/>
            </a:pPr>
            <a:endParaRPr lang="de-DE" sz="1200" b="0" baseline="0" dirty="0" smtClean="0">
              <a:solidFill>
                <a:srgbClr val="FFFF00"/>
              </a:solidFill>
              <a:effectLst>
                <a:outerShdw blurRad="38100" dist="38100" dir="2700000" algn="tl">
                  <a:srgbClr val="000000">
                    <a:alpha val="43137"/>
                  </a:srgbClr>
                </a:outerShdw>
              </a:effectLst>
              <a:latin typeface="Arial" pitchFamily="34" charset="0"/>
              <a:cs typeface="Lucida Sans Unicode" pitchFamily="34" charset="0"/>
            </a:endParaRPr>
          </a:p>
          <a:p>
            <a:pPr marL="0" marR="0" indent="0" algn="l" defTabSz="449263" rtl="0" eaLnBrk="0" fontAlgn="base" latinLnBrk="0" hangingPunct="0">
              <a:lnSpc>
                <a:spcPct val="100000"/>
              </a:lnSpc>
              <a:spcBef>
                <a:spcPts val="500"/>
              </a:spcBef>
              <a:spcAft>
                <a:spcPct val="0"/>
              </a:spcAft>
              <a:buClr>
                <a:srgbClr val="FFFF00"/>
              </a:buClr>
              <a:buSzPct val="100000"/>
              <a:buFont typeface="Wingdings" pitchFamily="2" charset="2"/>
              <a:buNone/>
              <a:tabLst>
                <a:tab pos="265113" algn="l"/>
                <a:tab pos="712788" algn="l"/>
                <a:tab pos="1162050" algn="l"/>
                <a:tab pos="1611313" algn="l"/>
                <a:tab pos="2060575" algn="l"/>
                <a:tab pos="2509838" algn="l"/>
                <a:tab pos="2959100" algn="l"/>
                <a:tab pos="3408363" algn="l"/>
                <a:tab pos="3857625" algn="l"/>
                <a:tab pos="4306888" algn="l"/>
                <a:tab pos="4756150" algn="l"/>
                <a:tab pos="5205413" algn="l"/>
                <a:tab pos="5654675" algn="l"/>
                <a:tab pos="6103938" algn="l"/>
                <a:tab pos="6553200" algn="l"/>
                <a:tab pos="7002463" algn="l"/>
                <a:tab pos="7451725" algn="l"/>
                <a:tab pos="7900988" algn="l"/>
                <a:tab pos="8350250" algn="l"/>
                <a:tab pos="8799513" algn="l"/>
                <a:tab pos="9248775" algn="l"/>
              </a:tabLst>
              <a:defRPr/>
            </a:pPr>
            <a:r>
              <a:rPr lang="de-DE" sz="1200" b="0" baseline="0" dirty="0" smtClean="0">
                <a:solidFill>
                  <a:srgbClr val="FFFF00"/>
                </a:solidFill>
                <a:effectLst>
                  <a:outerShdw blurRad="38100" dist="38100" dir="2700000" algn="tl">
                    <a:srgbClr val="000000">
                      <a:alpha val="43137"/>
                    </a:srgbClr>
                  </a:outerShdw>
                </a:effectLst>
                <a:latin typeface="Arial" pitchFamily="34" charset="0"/>
                <a:cs typeface="Lucida Sans Unicode" pitchFamily="34" charset="0"/>
              </a:rPr>
              <a:t>Alluvial </a:t>
            </a:r>
            <a:r>
              <a:rPr lang="de-DE" sz="1200" b="0" baseline="0" dirty="0" err="1" smtClean="0">
                <a:solidFill>
                  <a:srgbClr val="FFFF00"/>
                </a:solidFill>
                <a:effectLst>
                  <a:outerShdw blurRad="38100" dist="38100" dir="2700000" algn="tl">
                    <a:srgbClr val="000000">
                      <a:alpha val="43137"/>
                    </a:srgbClr>
                  </a:outerShdw>
                </a:effectLst>
                <a:latin typeface="Arial" pitchFamily="34" charset="0"/>
                <a:cs typeface="Lucida Sans Unicode" pitchFamily="34" charset="0"/>
              </a:rPr>
              <a:t>floodplain</a:t>
            </a:r>
            <a:r>
              <a:rPr lang="de-DE" sz="1200" b="0" baseline="0" dirty="0" smtClean="0">
                <a:solidFill>
                  <a:srgbClr val="FFFF00"/>
                </a:solidFill>
                <a:effectLst>
                  <a:outerShdw blurRad="38100" dist="38100" dir="2700000" algn="tl">
                    <a:srgbClr val="000000">
                      <a:alpha val="43137"/>
                    </a:srgbClr>
                  </a:outerShdw>
                </a:effectLst>
                <a:latin typeface="Arial" pitchFamily="34" charset="0"/>
                <a:cs typeface="Lucida Sans Unicode" pitchFamily="34" charset="0"/>
              </a:rPr>
              <a:t> </a:t>
            </a:r>
            <a:r>
              <a:rPr lang="de-DE" sz="1200" b="0" baseline="0" dirty="0" err="1" smtClean="0">
                <a:solidFill>
                  <a:srgbClr val="FFFF00"/>
                </a:solidFill>
                <a:effectLst>
                  <a:outerShdw blurRad="38100" dist="38100" dir="2700000" algn="tl">
                    <a:srgbClr val="000000">
                      <a:alpha val="43137"/>
                    </a:srgbClr>
                  </a:outerShdw>
                </a:effectLst>
                <a:latin typeface="Arial" pitchFamily="34" charset="0"/>
                <a:cs typeface="Lucida Sans Unicode" pitchFamily="34" charset="0"/>
              </a:rPr>
              <a:t>forests</a:t>
            </a:r>
            <a:endParaRPr lang="de-DE" sz="1200" b="0" dirty="0" smtClean="0">
              <a:solidFill>
                <a:srgbClr val="FFFF00"/>
              </a:solidFill>
              <a:effectLst>
                <a:outerShdw blurRad="38100" dist="38100" dir="2700000" algn="tl">
                  <a:srgbClr val="000000">
                    <a:alpha val="43137"/>
                  </a:srgbClr>
                </a:outerShdw>
              </a:effectLst>
              <a:latin typeface="Arial" pitchFamily="34" charset="0"/>
              <a:cs typeface="Lucida Sans Unicode"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lvl1pPr defTabSz="922338" eaLnBrk="0" hangingPunct="0">
              <a:defRPr sz="2000">
                <a:solidFill>
                  <a:schemeClr val="tx1"/>
                </a:solidFill>
                <a:latin typeface="Arial" charset="0"/>
              </a:defRPr>
            </a:lvl1pPr>
            <a:lvl2pPr marL="742950" indent="-285750" defTabSz="922338" eaLnBrk="0" hangingPunct="0">
              <a:defRPr sz="2000">
                <a:solidFill>
                  <a:schemeClr val="tx1"/>
                </a:solidFill>
                <a:latin typeface="Arial" charset="0"/>
              </a:defRPr>
            </a:lvl2pPr>
            <a:lvl3pPr marL="1143000" indent="-228600" defTabSz="922338" eaLnBrk="0" hangingPunct="0">
              <a:defRPr sz="2000">
                <a:solidFill>
                  <a:schemeClr val="tx1"/>
                </a:solidFill>
                <a:latin typeface="Arial" charset="0"/>
              </a:defRPr>
            </a:lvl3pPr>
            <a:lvl4pPr marL="1600200" indent="-228600" defTabSz="922338" eaLnBrk="0" hangingPunct="0">
              <a:defRPr sz="2000">
                <a:solidFill>
                  <a:schemeClr val="tx1"/>
                </a:solidFill>
                <a:latin typeface="Arial" charset="0"/>
              </a:defRPr>
            </a:lvl4pPr>
            <a:lvl5pPr marL="2057400" indent="-228600" defTabSz="922338" eaLnBrk="0" hangingPunct="0">
              <a:defRPr sz="2000">
                <a:solidFill>
                  <a:schemeClr val="tx1"/>
                </a:solidFill>
                <a:latin typeface="Arial" charset="0"/>
              </a:defRPr>
            </a:lvl5pPr>
            <a:lvl6pPr marL="2514600" indent="-228600" algn="ctr" defTabSz="922338" eaLnBrk="0" fontAlgn="base" hangingPunct="0">
              <a:spcBef>
                <a:spcPct val="20000"/>
              </a:spcBef>
              <a:spcAft>
                <a:spcPct val="0"/>
              </a:spcAft>
              <a:buFont typeface="Wingdings" pitchFamily="2" charset="2"/>
              <a:buChar char="Ø"/>
              <a:defRPr sz="2000">
                <a:solidFill>
                  <a:schemeClr val="tx1"/>
                </a:solidFill>
                <a:latin typeface="Arial" charset="0"/>
              </a:defRPr>
            </a:lvl6pPr>
            <a:lvl7pPr marL="2971800" indent="-228600" algn="ctr" defTabSz="922338" eaLnBrk="0" fontAlgn="base" hangingPunct="0">
              <a:spcBef>
                <a:spcPct val="20000"/>
              </a:spcBef>
              <a:spcAft>
                <a:spcPct val="0"/>
              </a:spcAft>
              <a:buFont typeface="Wingdings" pitchFamily="2" charset="2"/>
              <a:buChar char="Ø"/>
              <a:defRPr sz="2000">
                <a:solidFill>
                  <a:schemeClr val="tx1"/>
                </a:solidFill>
                <a:latin typeface="Arial" charset="0"/>
              </a:defRPr>
            </a:lvl7pPr>
            <a:lvl8pPr marL="3429000" indent="-228600" algn="ctr" defTabSz="922338" eaLnBrk="0" fontAlgn="base" hangingPunct="0">
              <a:spcBef>
                <a:spcPct val="20000"/>
              </a:spcBef>
              <a:spcAft>
                <a:spcPct val="0"/>
              </a:spcAft>
              <a:buFont typeface="Wingdings" pitchFamily="2" charset="2"/>
              <a:buChar char="Ø"/>
              <a:defRPr sz="2000">
                <a:solidFill>
                  <a:schemeClr val="tx1"/>
                </a:solidFill>
                <a:latin typeface="Arial" charset="0"/>
              </a:defRPr>
            </a:lvl8pPr>
            <a:lvl9pPr marL="3886200" indent="-228600" algn="ctr" defTabSz="922338" eaLnBrk="0" fontAlgn="base" hangingPunct="0">
              <a:spcBef>
                <a:spcPct val="20000"/>
              </a:spcBef>
              <a:spcAft>
                <a:spcPct val="0"/>
              </a:spcAft>
              <a:buFont typeface="Wingdings" pitchFamily="2" charset="2"/>
              <a:buChar char="Ø"/>
              <a:defRPr sz="2000">
                <a:solidFill>
                  <a:schemeClr val="tx1"/>
                </a:solidFill>
                <a:latin typeface="Arial" charset="0"/>
              </a:defRPr>
            </a:lvl9pPr>
          </a:lstStyle>
          <a:p>
            <a:pPr eaLnBrk="1" hangingPunct="1"/>
            <a:fld id="{49658366-D25D-40BF-B3DA-C85CA6FF2531}" type="slidenum">
              <a:rPr lang="de-DE" sz="1300" smtClean="0"/>
              <a:pPr eaLnBrk="1" hangingPunct="1"/>
              <a:t>11</a:t>
            </a:fld>
            <a:endParaRPr lang="de-DE" sz="1300" smtClean="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p:spPr>
        <p:txBody>
          <a:bodyPr/>
          <a:lstStyle/>
          <a:p>
            <a:pPr marL="0" marR="0" indent="0" algn="l" defTabSz="914400" rtl="0" eaLnBrk="1" fontAlgn="base" latinLnBrk="0" hangingPunct="1">
              <a:lnSpc>
                <a:spcPct val="100000"/>
              </a:lnSpc>
              <a:spcBef>
                <a:spcPct val="50000"/>
              </a:spcBef>
              <a:spcAft>
                <a:spcPct val="0"/>
              </a:spcAft>
              <a:buClrTx/>
              <a:buSzTx/>
              <a:buFont typeface="Wingdings" pitchFamily="2" charset="2"/>
              <a:buNone/>
              <a:tabLst/>
              <a:defRPr/>
            </a:pPr>
            <a:r>
              <a:rPr lang="de-DE" sz="1400" b="0" dirty="0" err="1" smtClean="0">
                <a:ea typeface="Lucida Sans Unicode" pitchFamily="34" charset="0"/>
                <a:cs typeface="Lucida Sans Unicode" pitchFamily="34" charset="0"/>
              </a:rPr>
              <a:t>One</a:t>
            </a:r>
            <a:r>
              <a:rPr lang="de-DE" sz="1400" b="0" dirty="0" smtClean="0">
                <a:ea typeface="Lucida Sans Unicode" pitchFamily="34" charset="0"/>
                <a:cs typeface="Lucida Sans Unicode" pitchFamily="34" charset="0"/>
              </a:rPr>
              <a:t> </a:t>
            </a:r>
            <a:r>
              <a:rPr lang="de-DE" sz="1400" b="0" dirty="0" err="1" smtClean="0">
                <a:ea typeface="Lucida Sans Unicode" pitchFamily="34" charset="0"/>
                <a:cs typeface="Lucida Sans Unicode" pitchFamily="34" charset="0"/>
              </a:rPr>
              <a:t>important</a:t>
            </a:r>
            <a:r>
              <a:rPr lang="de-DE" sz="1400" b="0" dirty="0" smtClean="0">
                <a:ea typeface="Lucida Sans Unicode" pitchFamily="34" charset="0"/>
                <a:cs typeface="Lucida Sans Unicode" pitchFamily="34" charset="0"/>
              </a:rPr>
              <a:t> </a:t>
            </a:r>
            <a:r>
              <a:rPr lang="de-DE" sz="1400" b="0" dirty="0" err="1" smtClean="0">
                <a:ea typeface="Lucida Sans Unicode" pitchFamily="34" charset="0"/>
                <a:cs typeface="Lucida Sans Unicode" pitchFamily="34" charset="0"/>
              </a:rPr>
              <a:t>aspect</a:t>
            </a:r>
            <a:r>
              <a:rPr lang="de-DE" sz="1400" b="0" baseline="0" dirty="0" smtClean="0">
                <a:ea typeface="Lucida Sans Unicode" pitchFamily="34" charset="0"/>
                <a:cs typeface="Lucida Sans Unicode" pitchFamily="34" charset="0"/>
              </a:rPr>
              <a:t> </a:t>
            </a:r>
            <a:r>
              <a:rPr lang="de-DE" sz="1400" b="0" baseline="0" dirty="0" err="1" smtClean="0">
                <a:ea typeface="Lucida Sans Unicode" pitchFamily="34" charset="0"/>
                <a:cs typeface="Lucida Sans Unicode" pitchFamily="34" charset="0"/>
              </a:rPr>
              <a:t>is</a:t>
            </a:r>
            <a:r>
              <a:rPr lang="de-DE" sz="1400" b="0" baseline="0" dirty="0" smtClean="0">
                <a:ea typeface="Lucida Sans Unicode" pitchFamily="34" charset="0"/>
                <a:cs typeface="Lucida Sans Unicode" pitchFamily="34" charset="0"/>
              </a:rPr>
              <a:t> </a:t>
            </a:r>
            <a:r>
              <a:rPr lang="de-DE" sz="1400" b="0" baseline="0" dirty="0" err="1" smtClean="0">
                <a:ea typeface="Lucida Sans Unicode" pitchFamily="34" charset="0"/>
                <a:cs typeface="Lucida Sans Unicode" pitchFamily="34" charset="0"/>
              </a:rPr>
              <a:t>the</a:t>
            </a:r>
            <a:r>
              <a:rPr lang="de-DE" sz="1400" b="0" baseline="0" dirty="0" smtClean="0">
                <a:ea typeface="Lucida Sans Unicode" pitchFamily="34" charset="0"/>
                <a:cs typeface="Lucida Sans Unicode" pitchFamily="34" charset="0"/>
              </a:rPr>
              <a:t> </a:t>
            </a:r>
            <a:r>
              <a:rPr lang="de-DE" sz="1400" b="0" baseline="0" dirty="0" err="1" smtClean="0">
                <a:ea typeface="Lucida Sans Unicode" pitchFamily="34" charset="0"/>
                <a:cs typeface="Lucida Sans Unicode" pitchFamily="34" charset="0"/>
              </a:rPr>
              <a:t>effect</a:t>
            </a:r>
            <a:r>
              <a:rPr lang="de-DE" sz="1400" b="0" baseline="0" dirty="0" smtClean="0">
                <a:ea typeface="Lucida Sans Unicode" pitchFamily="34" charset="0"/>
                <a:cs typeface="Lucida Sans Unicode" pitchFamily="34" charset="0"/>
              </a:rPr>
              <a:t> </a:t>
            </a:r>
            <a:r>
              <a:rPr lang="de-DE" sz="1400" b="0" baseline="0" dirty="0" err="1" smtClean="0">
                <a:ea typeface="Lucida Sans Unicode" pitchFamily="34" charset="0"/>
                <a:cs typeface="Lucida Sans Unicode" pitchFamily="34" charset="0"/>
              </a:rPr>
              <a:t>of</a:t>
            </a:r>
            <a:r>
              <a:rPr lang="de-DE" sz="1400" b="0" baseline="0" dirty="0" smtClean="0">
                <a:ea typeface="Lucida Sans Unicode" pitchFamily="34" charset="0"/>
                <a:cs typeface="Lucida Sans Unicode" pitchFamily="34" charset="0"/>
              </a:rPr>
              <a:t> </a:t>
            </a:r>
            <a:r>
              <a:rPr lang="de-DE" sz="1400" b="0" baseline="0" dirty="0" err="1" smtClean="0">
                <a:ea typeface="Lucida Sans Unicode" pitchFamily="34" charset="0"/>
                <a:cs typeface="Lucida Sans Unicode" pitchFamily="34" charset="0"/>
              </a:rPr>
              <a:t>dyke</a:t>
            </a:r>
            <a:r>
              <a:rPr lang="de-DE" sz="1400" b="0" baseline="0" dirty="0" smtClean="0">
                <a:ea typeface="Lucida Sans Unicode" pitchFamily="34" charset="0"/>
                <a:cs typeface="Lucida Sans Unicode" pitchFamily="34" charset="0"/>
              </a:rPr>
              <a:t> </a:t>
            </a:r>
            <a:r>
              <a:rPr lang="de-DE" sz="1400" b="0" baseline="0" dirty="0" err="1" smtClean="0">
                <a:ea typeface="Lucida Sans Unicode" pitchFamily="34" charset="0"/>
                <a:cs typeface="Lucida Sans Unicode" pitchFamily="34" charset="0"/>
              </a:rPr>
              <a:t>relocations</a:t>
            </a:r>
            <a:r>
              <a:rPr lang="de-DE" sz="1400" b="0" baseline="0" dirty="0" smtClean="0">
                <a:ea typeface="Lucida Sans Unicode" pitchFamily="34" charset="0"/>
                <a:cs typeface="Lucida Sans Unicode" pitchFamily="34" charset="0"/>
              </a:rPr>
              <a:t> on </a:t>
            </a:r>
            <a:r>
              <a:rPr lang="de-DE" sz="1400" b="0" baseline="0" dirty="0" err="1" smtClean="0">
                <a:ea typeface="Lucida Sans Unicode" pitchFamily="34" charset="0"/>
                <a:cs typeface="Lucida Sans Unicode" pitchFamily="34" charset="0"/>
              </a:rPr>
              <a:t>water</a:t>
            </a:r>
            <a:r>
              <a:rPr lang="de-DE" sz="1400" b="0" baseline="0" dirty="0" smtClean="0">
                <a:ea typeface="Lucida Sans Unicode" pitchFamily="34" charset="0"/>
                <a:cs typeface="Lucida Sans Unicode" pitchFamily="34" charset="0"/>
              </a:rPr>
              <a:t> </a:t>
            </a:r>
            <a:r>
              <a:rPr lang="de-DE" sz="1400" b="0" baseline="0" dirty="0" err="1" smtClean="0">
                <a:ea typeface="Lucida Sans Unicode" pitchFamily="34" charset="0"/>
                <a:cs typeface="Lucida Sans Unicode" pitchFamily="34" charset="0"/>
              </a:rPr>
              <a:t>retention</a:t>
            </a:r>
            <a:r>
              <a:rPr lang="de-DE" sz="1400" b="0" baseline="0" dirty="0" smtClean="0">
                <a:ea typeface="Lucida Sans Unicode" pitchFamily="34" charset="0"/>
                <a:cs typeface="Lucida Sans Unicode" pitchFamily="34" charset="0"/>
              </a:rPr>
              <a:t>. After </a:t>
            </a:r>
            <a:r>
              <a:rPr lang="de-DE" sz="1400" b="0" baseline="0" dirty="0" err="1" smtClean="0">
                <a:ea typeface="Lucida Sans Unicode" pitchFamily="34" charset="0"/>
                <a:cs typeface="Lucida Sans Unicode" pitchFamily="34" charset="0"/>
              </a:rPr>
              <a:t>the</a:t>
            </a:r>
            <a:r>
              <a:rPr lang="de-DE" sz="1400" b="0" baseline="0" dirty="0" smtClean="0">
                <a:ea typeface="Lucida Sans Unicode" pitchFamily="34" charset="0"/>
                <a:cs typeface="Lucida Sans Unicode" pitchFamily="34" charset="0"/>
              </a:rPr>
              <a:t> June </a:t>
            </a:r>
            <a:r>
              <a:rPr lang="de-DE" sz="1400" b="0" baseline="0" dirty="0" err="1" smtClean="0">
                <a:ea typeface="Lucida Sans Unicode" pitchFamily="34" charset="0"/>
                <a:cs typeface="Lucida Sans Unicode" pitchFamily="34" charset="0"/>
              </a:rPr>
              <a:t>flood</a:t>
            </a:r>
            <a:r>
              <a:rPr lang="de-DE" sz="1400" b="0" baseline="0" dirty="0" smtClean="0">
                <a:ea typeface="Lucida Sans Unicode" pitchFamily="34" charset="0"/>
                <a:cs typeface="Lucida Sans Unicode" pitchFamily="34" charset="0"/>
              </a:rPr>
              <a:t> last </a:t>
            </a:r>
            <a:r>
              <a:rPr lang="de-DE" sz="1400" b="0" baseline="0" dirty="0" err="1" smtClean="0">
                <a:ea typeface="Lucida Sans Unicode" pitchFamily="34" charset="0"/>
                <a:cs typeface="Lucida Sans Unicode" pitchFamily="34" charset="0"/>
              </a:rPr>
              <a:t>year</a:t>
            </a:r>
            <a:r>
              <a:rPr lang="de-DE" sz="1400" b="0" baseline="0" dirty="0" smtClean="0">
                <a:ea typeface="Lucida Sans Unicode" pitchFamily="34" charset="0"/>
                <a:cs typeface="Lucida Sans Unicode" pitchFamily="34" charset="0"/>
              </a:rPr>
              <a:t>, </a:t>
            </a:r>
            <a:r>
              <a:rPr lang="de-DE" sz="1400" b="0" baseline="0" dirty="0" err="1" smtClean="0">
                <a:ea typeface="Lucida Sans Unicode" pitchFamily="34" charset="0"/>
                <a:cs typeface="Lucida Sans Unicode" pitchFamily="34" charset="0"/>
              </a:rPr>
              <a:t>the</a:t>
            </a:r>
            <a:r>
              <a:rPr lang="de-DE" sz="1400" b="0" baseline="0" dirty="0" smtClean="0">
                <a:ea typeface="Lucida Sans Unicode" pitchFamily="34" charset="0"/>
                <a:cs typeface="Lucida Sans Unicode" pitchFamily="34" charset="0"/>
              </a:rPr>
              <a:t> </a:t>
            </a:r>
            <a:r>
              <a:rPr lang="de-DE" sz="1400" b="0" baseline="0" dirty="0" err="1" smtClean="0">
                <a:ea typeface="Lucida Sans Unicode" pitchFamily="34" charset="0"/>
                <a:cs typeface="Lucida Sans Unicode" pitchFamily="34" charset="0"/>
              </a:rPr>
              <a:t>federal</a:t>
            </a:r>
            <a:r>
              <a:rPr lang="de-DE" sz="1400" b="0" baseline="0" dirty="0" smtClean="0">
                <a:ea typeface="Lucida Sans Unicode" pitchFamily="34" charset="0"/>
                <a:cs typeface="Lucida Sans Unicode" pitchFamily="34" charset="0"/>
              </a:rPr>
              <a:t> </a:t>
            </a:r>
            <a:r>
              <a:rPr lang="de-DE" sz="1400" b="0" baseline="0" dirty="0" err="1" smtClean="0">
                <a:ea typeface="Lucida Sans Unicode" pitchFamily="34" charset="0"/>
                <a:cs typeface="Lucida Sans Unicode" pitchFamily="34" charset="0"/>
              </a:rPr>
              <a:t>Insitute</a:t>
            </a:r>
            <a:r>
              <a:rPr lang="de-DE" sz="1400" b="0" baseline="0" dirty="0" smtClean="0">
                <a:ea typeface="Lucida Sans Unicode" pitchFamily="34" charset="0"/>
                <a:cs typeface="Lucida Sans Unicode" pitchFamily="34" charset="0"/>
              </a:rPr>
              <a:t> </a:t>
            </a:r>
            <a:r>
              <a:rPr lang="de-DE" sz="1400" b="0" baseline="0" dirty="0" err="1" smtClean="0">
                <a:ea typeface="Lucida Sans Unicode" pitchFamily="34" charset="0"/>
                <a:cs typeface="Lucida Sans Unicode" pitchFamily="34" charset="0"/>
              </a:rPr>
              <a:t>of</a:t>
            </a:r>
            <a:r>
              <a:rPr lang="de-DE" sz="1400" b="0" baseline="0" dirty="0" smtClean="0">
                <a:ea typeface="Lucida Sans Unicode" pitchFamily="34" charset="0"/>
                <a:cs typeface="Lucida Sans Unicode" pitchFamily="34" charset="0"/>
              </a:rPr>
              <a:t> </a:t>
            </a:r>
            <a:r>
              <a:rPr lang="de-DE" sz="1400" b="0" baseline="0" dirty="0" err="1" smtClean="0">
                <a:ea typeface="Lucida Sans Unicode" pitchFamily="34" charset="0"/>
                <a:cs typeface="Lucida Sans Unicode" pitchFamily="34" charset="0"/>
              </a:rPr>
              <a:t>hydrology</a:t>
            </a:r>
            <a:r>
              <a:rPr lang="de-DE" sz="1400" b="0" baseline="0" dirty="0" smtClean="0">
                <a:ea typeface="Lucida Sans Unicode" pitchFamily="34" charset="0"/>
                <a:cs typeface="Lucida Sans Unicode" pitchFamily="34" charset="0"/>
              </a:rPr>
              <a:t> </a:t>
            </a:r>
            <a:r>
              <a:rPr lang="de-DE" sz="1400" b="0" baseline="0" dirty="0" err="1" smtClean="0">
                <a:ea typeface="Lucida Sans Unicode" pitchFamily="34" charset="0"/>
                <a:cs typeface="Lucida Sans Unicode" pitchFamily="34" charset="0"/>
              </a:rPr>
              <a:t>carreid</a:t>
            </a:r>
            <a:r>
              <a:rPr lang="de-DE" sz="1400" b="0" baseline="0" dirty="0" smtClean="0">
                <a:ea typeface="Lucida Sans Unicode" pitchFamily="34" charset="0"/>
                <a:cs typeface="Lucida Sans Unicode" pitchFamily="34" charset="0"/>
              </a:rPr>
              <a:t> out </a:t>
            </a:r>
            <a:r>
              <a:rPr lang="de-DE" sz="1400" b="0" baseline="0" dirty="0" err="1" smtClean="0">
                <a:ea typeface="Lucida Sans Unicode" pitchFamily="34" charset="0"/>
                <a:cs typeface="Lucida Sans Unicode" pitchFamily="34" charset="0"/>
              </a:rPr>
              <a:t>some</a:t>
            </a:r>
            <a:r>
              <a:rPr lang="de-DE" sz="1400" b="0" baseline="0" dirty="0" smtClean="0">
                <a:ea typeface="Lucida Sans Unicode" pitchFamily="34" charset="0"/>
                <a:cs typeface="Lucida Sans Unicode" pitchFamily="34" charset="0"/>
              </a:rPr>
              <a:t> </a:t>
            </a:r>
            <a:r>
              <a:rPr lang="de-DE" sz="1400" b="0" baseline="0" dirty="0" err="1" smtClean="0">
                <a:ea typeface="Lucida Sans Unicode" pitchFamily="34" charset="0"/>
                <a:cs typeface="Lucida Sans Unicode" pitchFamily="34" charset="0"/>
              </a:rPr>
              <a:t>calculations</a:t>
            </a:r>
            <a:r>
              <a:rPr lang="de-DE" sz="1400" b="0" baseline="0" dirty="0" smtClean="0">
                <a:ea typeface="Lucida Sans Unicode" pitchFamily="34" charset="0"/>
                <a:cs typeface="Lucida Sans Unicode" pitchFamily="34" charset="0"/>
              </a:rPr>
              <a:t>, </a:t>
            </a:r>
            <a:r>
              <a:rPr lang="de-DE" sz="1400" b="0" baseline="0" dirty="0" err="1" smtClean="0">
                <a:ea typeface="Lucida Sans Unicode" pitchFamily="34" charset="0"/>
                <a:cs typeface="Lucida Sans Unicode" pitchFamily="34" charset="0"/>
              </a:rPr>
              <a:t>presented</a:t>
            </a:r>
            <a:r>
              <a:rPr lang="de-DE" sz="1400" b="0" baseline="0" dirty="0" smtClean="0">
                <a:ea typeface="Lucida Sans Unicode" pitchFamily="34" charset="0"/>
                <a:cs typeface="Lucida Sans Unicode" pitchFamily="34" charset="0"/>
              </a:rPr>
              <a:t> at </a:t>
            </a:r>
            <a:r>
              <a:rPr lang="de-DE" sz="1400" b="0" baseline="0" dirty="0" err="1" smtClean="0">
                <a:ea typeface="Lucida Sans Unicode" pitchFamily="34" charset="0"/>
                <a:cs typeface="Lucida Sans Unicode" pitchFamily="34" charset="0"/>
              </a:rPr>
              <a:t>the</a:t>
            </a:r>
            <a:r>
              <a:rPr lang="de-DE" sz="1400" b="0" baseline="0" dirty="0" smtClean="0">
                <a:ea typeface="Lucida Sans Unicode" pitchFamily="34" charset="0"/>
                <a:cs typeface="Lucida Sans Unicode" pitchFamily="34" charset="0"/>
              </a:rPr>
              <a:t> international </a:t>
            </a:r>
            <a:r>
              <a:rPr lang="de-DE" sz="1400" b="0" baseline="0" dirty="0" err="1" smtClean="0">
                <a:ea typeface="Lucida Sans Unicode" pitchFamily="34" charset="0"/>
                <a:cs typeface="Lucida Sans Unicode" pitchFamily="34" charset="0"/>
              </a:rPr>
              <a:t>commission</a:t>
            </a:r>
            <a:r>
              <a:rPr lang="de-DE" sz="1400" b="0" baseline="0" dirty="0" smtClean="0">
                <a:ea typeface="Lucida Sans Unicode" pitchFamily="34" charset="0"/>
                <a:cs typeface="Lucida Sans Unicode" pitchFamily="34" charset="0"/>
              </a:rPr>
              <a:t> </a:t>
            </a:r>
            <a:r>
              <a:rPr lang="de-DE" sz="1400" b="0" baseline="0" dirty="0" err="1" smtClean="0">
                <a:ea typeface="Lucida Sans Unicode" pitchFamily="34" charset="0"/>
                <a:cs typeface="Lucida Sans Unicode" pitchFamily="34" charset="0"/>
              </a:rPr>
              <a:t>of</a:t>
            </a:r>
            <a:r>
              <a:rPr lang="de-DE" sz="1400" b="0" baseline="0" dirty="0" smtClean="0">
                <a:ea typeface="Lucida Sans Unicode" pitchFamily="34" charset="0"/>
                <a:cs typeface="Lucida Sans Unicode" pitchFamily="34" charset="0"/>
              </a:rPr>
              <a:t> </a:t>
            </a:r>
            <a:r>
              <a:rPr lang="de-DE" sz="1400" b="0" baseline="0" dirty="0" err="1" smtClean="0">
                <a:ea typeface="Lucida Sans Unicode" pitchFamily="34" charset="0"/>
                <a:cs typeface="Lucida Sans Unicode" pitchFamily="34" charset="0"/>
              </a:rPr>
              <a:t>the</a:t>
            </a:r>
            <a:r>
              <a:rPr lang="de-DE" sz="1400" b="0" baseline="0" dirty="0" smtClean="0">
                <a:ea typeface="Lucida Sans Unicode" pitchFamily="34" charset="0"/>
                <a:cs typeface="Lucida Sans Unicode" pitchFamily="34" charset="0"/>
              </a:rPr>
              <a:t> Elbe </a:t>
            </a:r>
            <a:r>
              <a:rPr lang="de-DE" sz="1400" b="0" baseline="0" dirty="0" err="1" smtClean="0">
                <a:ea typeface="Lucida Sans Unicode" pitchFamily="34" charset="0"/>
                <a:cs typeface="Lucida Sans Unicode" pitchFamily="34" charset="0"/>
              </a:rPr>
              <a:t>meeting</a:t>
            </a:r>
            <a:r>
              <a:rPr lang="de-DE" sz="1400" b="0" baseline="0" dirty="0" smtClean="0">
                <a:ea typeface="Lucida Sans Unicode" pitchFamily="34" charset="0"/>
                <a:cs typeface="Lucida Sans Unicode" pitchFamily="34" charset="0"/>
              </a:rPr>
              <a:t> in November. </a:t>
            </a:r>
            <a:r>
              <a:rPr lang="de-DE" sz="1400" b="0" baseline="0" dirty="0" err="1" smtClean="0">
                <a:ea typeface="Lucida Sans Unicode" pitchFamily="34" charset="0"/>
                <a:cs typeface="Lucida Sans Unicode" pitchFamily="34" charset="0"/>
              </a:rPr>
              <a:t>Here</a:t>
            </a:r>
            <a:r>
              <a:rPr lang="de-DE" sz="1400" b="0" baseline="0" dirty="0" smtClean="0">
                <a:ea typeface="Lucida Sans Unicode" pitchFamily="34" charset="0"/>
                <a:cs typeface="Lucida Sans Unicode" pitchFamily="34" charset="0"/>
              </a:rPr>
              <a:t> </a:t>
            </a:r>
            <a:r>
              <a:rPr lang="de-DE" sz="1400" b="0" baseline="0" dirty="0" err="1" smtClean="0">
                <a:ea typeface="Lucida Sans Unicode" pitchFamily="34" charset="0"/>
                <a:cs typeface="Lucida Sans Unicode" pitchFamily="34" charset="0"/>
              </a:rPr>
              <a:t>the</a:t>
            </a:r>
            <a:r>
              <a:rPr lang="de-DE" sz="1400" b="0" baseline="0" dirty="0" smtClean="0">
                <a:ea typeface="Lucida Sans Unicode" pitchFamily="34" charset="0"/>
                <a:cs typeface="Lucida Sans Unicode" pitchFamily="34" charset="0"/>
              </a:rPr>
              <a:t> </a:t>
            </a:r>
            <a:r>
              <a:rPr lang="de-DE" sz="1400" b="0" baseline="0" dirty="0" err="1" smtClean="0">
                <a:ea typeface="Lucida Sans Unicode" pitchFamily="34" charset="0"/>
                <a:cs typeface="Lucida Sans Unicode" pitchFamily="34" charset="0"/>
              </a:rPr>
              <a:t>peak</a:t>
            </a:r>
            <a:r>
              <a:rPr lang="de-DE" sz="1400" b="0" baseline="0" dirty="0" smtClean="0">
                <a:ea typeface="Lucida Sans Unicode" pitchFamily="34" charset="0"/>
                <a:cs typeface="Lucida Sans Unicode" pitchFamily="34" charset="0"/>
              </a:rPr>
              <a:t> </a:t>
            </a:r>
            <a:r>
              <a:rPr lang="de-DE" sz="1400" b="0" baseline="0" dirty="0" err="1" smtClean="0">
                <a:ea typeface="Lucida Sans Unicode" pitchFamily="34" charset="0"/>
                <a:cs typeface="Lucida Sans Unicode" pitchFamily="34" charset="0"/>
              </a:rPr>
              <a:t>difference</a:t>
            </a:r>
            <a:r>
              <a:rPr lang="de-DE" sz="1400" b="0" baseline="0" dirty="0" smtClean="0">
                <a:ea typeface="Lucida Sans Unicode" pitchFamily="34" charset="0"/>
                <a:cs typeface="Lucida Sans Unicode" pitchFamily="34" charset="0"/>
              </a:rPr>
              <a:t> </a:t>
            </a:r>
            <a:r>
              <a:rPr lang="de-DE" sz="1400" b="0" baseline="0" dirty="0" err="1" smtClean="0">
                <a:ea typeface="Lucida Sans Unicode" pitchFamily="34" charset="0"/>
                <a:cs typeface="Lucida Sans Unicode" pitchFamily="34" charset="0"/>
              </a:rPr>
              <a:t>with</a:t>
            </a:r>
            <a:r>
              <a:rPr lang="de-DE" sz="1400" b="0" baseline="0" dirty="0" smtClean="0">
                <a:ea typeface="Lucida Sans Unicode" pitchFamily="34" charset="0"/>
                <a:cs typeface="Lucida Sans Unicode" pitchFamily="34" charset="0"/>
              </a:rPr>
              <a:t> </a:t>
            </a:r>
            <a:r>
              <a:rPr lang="de-DE" sz="1400" b="0" baseline="0" dirty="0" err="1" smtClean="0">
                <a:ea typeface="Lucida Sans Unicode" pitchFamily="34" charset="0"/>
                <a:cs typeface="Lucida Sans Unicode" pitchFamily="34" charset="0"/>
              </a:rPr>
              <a:t>and</a:t>
            </a:r>
            <a:r>
              <a:rPr lang="de-DE" sz="1400" b="0" baseline="0" dirty="0" smtClean="0">
                <a:ea typeface="Lucida Sans Unicode" pitchFamily="34" charset="0"/>
                <a:cs typeface="Lucida Sans Unicode" pitchFamily="34" charset="0"/>
              </a:rPr>
              <a:t> </a:t>
            </a:r>
            <a:r>
              <a:rPr lang="de-DE" sz="1400" b="0" baseline="0" dirty="0" err="1" smtClean="0">
                <a:ea typeface="Lucida Sans Unicode" pitchFamily="34" charset="0"/>
                <a:cs typeface="Lucida Sans Unicode" pitchFamily="34" charset="0"/>
              </a:rPr>
              <a:t>without</a:t>
            </a:r>
            <a:r>
              <a:rPr lang="de-DE" sz="1400" b="0" baseline="0" dirty="0" smtClean="0">
                <a:ea typeface="Lucida Sans Unicode" pitchFamily="34" charset="0"/>
                <a:cs typeface="Lucida Sans Unicode" pitchFamily="34" charset="0"/>
              </a:rPr>
              <a:t> </a:t>
            </a:r>
            <a:r>
              <a:rPr lang="de-DE" sz="1400" b="0" baseline="0" dirty="0" err="1" smtClean="0">
                <a:ea typeface="Lucida Sans Unicode" pitchFamily="34" charset="0"/>
                <a:cs typeface="Lucida Sans Unicode" pitchFamily="34" charset="0"/>
              </a:rPr>
              <a:t>dyke</a:t>
            </a:r>
            <a:r>
              <a:rPr lang="de-DE" sz="1400" b="0" baseline="0" dirty="0" smtClean="0">
                <a:ea typeface="Lucida Sans Unicode" pitchFamily="34" charset="0"/>
                <a:cs typeface="Lucida Sans Unicode" pitchFamily="34" charset="0"/>
              </a:rPr>
              <a:t> </a:t>
            </a:r>
            <a:r>
              <a:rPr lang="de-DE" sz="1400" b="0" baseline="0" dirty="0" err="1" smtClean="0">
                <a:ea typeface="Lucida Sans Unicode" pitchFamily="34" charset="0"/>
                <a:cs typeface="Lucida Sans Unicode" pitchFamily="34" charset="0"/>
              </a:rPr>
              <a:t>relocation</a:t>
            </a:r>
            <a:r>
              <a:rPr lang="de-DE" sz="1400" b="0" baseline="0" dirty="0" smtClean="0">
                <a:ea typeface="Lucida Sans Unicode" pitchFamily="34" charset="0"/>
                <a:cs typeface="Lucida Sans Unicode" pitchFamily="34" charset="0"/>
              </a:rPr>
              <a:t> </a:t>
            </a:r>
            <a:r>
              <a:rPr lang="de-DE" sz="1400" b="0" baseline="0" dirty="0" err="1" smtClean="0">
                <a:ea typeface="Lucida Sans Unicode" pitchFamily="34" charset="0"/>
                <a:cs typeface="Lucida Sans Unicode" pitchFamily="34" charset="0"/>
              </a:rPr>
              <a:t>is</a:t>
            </a:r>
            <a:r>
              <a:rPr lang="de-DE" sz="1400" b="0" baseline="0" dirty="0" smtClean="0">
                <a:ea typeface="Lucida Sans Unicode" pitchFamily="34" charset="0"/>
                <a:cs typeface="Lucida Sans Unicode" pitchFamily="34" charset="0"/>
              </a:rPr>
              <a:t> </a:t>
            </a:r>
            <a:r>
              <a:rPr lang="de-DE" sz="1400" b="0" baseline="0" dirty="0" err="1" smtClean="0">
                <a:ea typeface="Lucida Sans Unicode" pitchFamily="34" charset="0"/>
                <a:cs typeface="Lucida Sans Unicode" pitchFamily="34" charset="0"/>
              </a:rPr>
              <a:t>shown</a:t>
            </a:r>
            <a:r>
              <a:rPr lang="de-DE" sz="1400" b="0" baseline="0" dirty="0" smtClean="0">
                <a:ea typeface="Lucida Sans Unicode" pitchFamily="34" charset="0"/>
                <a:cs typeface="Lucida Sans Unicode" pitchFamily="34" charset="0"/>
              </a:rPr>
              <a:t>. A </a:t>
            </a:r>
            <a:r>
              <a:rPr lang="de-DE" sz="1400" b="0" baseline="0" dirty="0" err="1" smtClean="0">
                <a:ea typeface="Lucida Sans Unicode" pitchFamily="34" charset="0"/>
                <a:cs typeface="Lucida Sans Unicode" pitchFamily="34" charset="0"/>
              </a:rPr>
              <a:t>reduction</a:t>
            </a:r>
            <a:r>
              <a:rPr lang="de-DE" sz="1400" b="0" baseline="0" dirty="0" smtClean="0">
                <a:ea typeface="Lucida Sans Unicode" pitchFamily="34" charset="0"/>
                <a:cs typeface="Lucida Sans Unicode" pitchFamily="34" charset="0"/>
              </a:rPr>
              <a:t> </a:t>
            </a:r>
            <a:r>
              <a:rPr lang="de-DE" sz="1400" b="0" baseline="0" dirty="0" err="1" smtClean="0">
                <a:ea typeface="Lucida Sans Unicode" pitchFamily="34" charset="0"/>
                <a:cs typeface="Lucida Sans Unicode" pitchFamily="34" charset="0"/>
              </a:rPr>
              <a:t>of</a:t>
            </a:r>
            <a:r>
              <a:rPr lang="de-DE" sz="1400" b="0" baseline="0" dirty="0" smtClean="0">
                <a:ea typeface="Lucida Sans Unicode" pitchFamily="34" charset="0"/>
                <a:cs typeface="Lucida Sans Unicode" pitchFamily="34" charset="0"/>
              </a:rPr>
              <a:t> </a:t>
            </a:r>
            <a:r>
              <a:rPr lang="de-DE" sz="1400" b="0" baseline="0" dirty="0" err="1" smtClean="0">
                <a:ea typeface="Lucida Sans Unicode" pitchFamily="34" charset="0"/>
                <a:cs typeface="Lucida Sans Unicode" pitchFamily="34" charset="0"/>
              </a:rPr>
              <a:t>up</a:t>
            </a:r>
            <a:r>
              <a:rPr lang="de-DE" sz="1400" b="0" baseline="0" dirty="0" smtClean="0">
                <a:ea typeface="Lucida Sans Unicode" pitchFamily="34" charset="0"/>
                <a:cs typeface="Lucida Sans Unicode" pitchFamily="34" charset="0"/>
              </a:rPr>
              <a:t> </a:t>
            </a:r>
            <a:r>
              <a:rPr lang="de-DE" sz="1400" b="0" baseline="0" dirty="0" err="1" smtClean="0">
                <a:ea typeface="Lucida Sans Unicode" pitchFamily="34" charset="0"/>
                <a:cs typeface="Lucida Sans Unicode" pitchFamily="34" charset="0"/>
              </a:rPr>
              <a:t>to</a:t>
            </a:r>
            <a:r>
              <a:rPr lang="de-DE" sz="1400" b="0" baseline="0" dirty="0" smtClean="0">
                <a:ea typeface="Lucida Sans Unicode" pitchFamily="34" charset="0"/>
                <a:cs typeface="Lucida Sans Unicode" pitchFamily="34" charset="0"/>
              </a:rPr>
              <a:t> 45 cm was </a:t>
            </a:r>
            <a:r>
              <a:rPr lang="de-DE" sz="1400" b="0" baseline="0" dirty="0" err="1" smtClean="0">
                <a:ea typeface="Lucida Sans Unicode" pitchFamily="34" charset="0"/>
                <a:cs typeface="Lucida Sans Unicode" pitchFamily="34" charset="0"/>
              </a:rPr>
              <a:t>calculated</a:t>
            </a:r>
            <a:r>
              <a:rPr lang="de-DE" sz="1400" b="0" baseline="0" dirty="0" smtClean="0">
                <a:ea typeface="Lucida Sans Unicode" pitchFamily="34" charset="0"/>
                <a:cs typeface="Lucida Sans Unicode" pitchFamily="34" charset="0"/>
              </a:rPr>
              <a:t> </a:t>
            </a:r>
            <a:r>
              <a:rPr lang="de-DE" sz="1400" b="0" baseline="0" dirty="0" err="1" smtClean="0">
                <a:ea typeface="Lucida Sans Unicode" pitchFamily="34" charset="0"/>
                <a:cs typeface="Lucida Sans Unicode" pitchFamily="34" charset="0"/>
              </a:rPr>
              <a:t>and</a:t>
            </a:r>
            <a:r>
              <a:rPr lang="de-DE" sz="1400" b="0" baseline="0" dirty="0" smtClean="0">
                <a:ea typeface="Lucida Sans Unicode" pitchFamily="34" charset="0"/>
                <a:cs typeface="Lucida Sans Unicode" pitchFamily="34" charset="0"/>
              </a:rPr>
              <a:t> </a:t>
            </a:r>
            <a:r>
              <a:rPr lang="de-DE" sz="1400" b="0" baseline="0" dirty="0" err="1" smtClean="0">
                <a:ea typeface="Lucida Sans Unicode" pitchFamily="34" charset="0"/>
                <a:cs typeface="Lucida Sans Unicode" pitchFamily="34" charset="0"/>
              </a:rPr>
              <a:t>the</a:t>
            </a:r>
            <a:r>
              <a:rPr lang="de-DE" sz="1400" b="0" baseline="0" dirty="0" smtClean="0">
                <a:ea typeface="Lucida Sans Unicode" pitchFamily="34" charset="0"/>
                <a:cs typeface="Lucida Sans Unicode" pitchFamily="34" charset="0"/>
              </a:rPr>
              <a:t> </a:t>
            </a:r>
            <a:r>
              <a:rPr lang="de-DE" sz="1400" b="0" baseline="0" dirty="0" err="1" smtClean="0">
                <a:ea typeface="Lucida Sans Unicode" pitchFamily="34" charset="0"/>
                <a:cs typeface="Lucida Sans Unicode" pitchFamily="34" charset="0"/>
              </a:rPr>
              <a:t>effects</a:t>
            </a:r>
            <a:r>
              <a:rPr lang="de-DE" sz="1400" b="0" baseline="0" dirty="0" smtClean="0">
                <a:ea typeface="Lucida Sans Unicode" pitchFamily="34" charset="0"/>
                <a:cs typeface="Lucida Sans Unicode" pitchFamily="34" charset="0"/>
              </a:rPr>
              <a:t> </a:t>
            </a:r>
            <a:r>
              <a:rPr lang="de-DE" sz="1400" b="0" baseline="0" dirty="0" err="1" smtClean="0">
                <a:ea typeface="Lucida Sans Unicode" pitchFamily="34" charset="0"/>
                <a:cs typeface="Lucida Sans Unicode" pitchFamily="34" charset="0"/>
              </a:rPr>
              <a:t>were</a:t>
            </a:r>
            <a:r>
              <a:rPr lang="de-DE" sz="1400" b="0" baseline="0" dirty="0" smtClean="0">
                <a:ea typeface="Lucida Sans Unicode" pitchFamily="34" charset="0"/>
                <a:cs typeface="Lucida Sans Unicode" pitchFamily="34" charset="0"/>
              </a:rPr>
              <a:t> </a:t>
            </a:r>
            <a:r>
              <a:rPr lang="de-DE" sz="1400" b="0" baseline="0" dirty="0" err="1" smtClean="0">
                <a:ea typeface="Lucida Sans Unicode" pitchFamily="34" charset="0"/>
                <a:cs typeface="Lucida Sans Unicode" pitchFamily="34" charset="0"/>
              </a:rPr>
              <a:t>calculated</a:t>
            </a:r>
            <a:r>
              <a:rPr lang="de-DE" sz="1400" b="0" baseline="0" dirty="0" smtClean="0">
                <a:ea typeface="Lucida Sans Unicode" pitchFamily="34" charset="0"/>
                <a:cs typeface="Lucida Sans Unicode" pitchFamily="34" charset="0"/>
              </a:rPr>
              <a:t> </a:t>
            </a:r>
            <a:r>
              <a:rPr lang="de-DE" sz="1400" b="0" baseline="0" dirty="0" err="1" smtClean="0">
                <a:ea typeface="Lucida Sans Unicode" pitchFamily="34" charset="0"/>
                <a:cs typeface="Lucida Sans Unicode" pitchFamily="34" charset="0"/>
              </a:rPr>
              <a:t>to</a:t>
            </a:r>
            <a:r>
              <a:rPr lang="de-DE" sz="1400" b="0" baseline="0" dirty="0" smtClean="0">
                <a:ea typeface="Lucida Sans Unicode" pitchFamily="34" charset="0"/>
                <a:cs typeface="Lucida Sans Unicode" pitchFamily="34" charset="0"/>
              </a:rPr>
              <a:t> </a:t>
            </a:r>
            <a:r>
              <a:rPr lang="de-DE" sz="1400" b="0" baseline="0" dirty="0" err="1" smtClean="0">
                <a:ea typeface="Lucida Sans Unicode" pitchFamily="34" charset="0"/>
                <a:cs typeface="Lucida Sans Unicode" pitchFamily="34" charset="0"/>
              </a:rPr>
              <a:t>be</a:t>
            </a:r>
            <a:r>
              <a:rPr lang="de-DE" sz="1400" b="0" baseline="0" dirty="0" smtClean="0">
                <a:ea typeface="Lucida Sans Unicode" pitchFamily="34" charset="0"/>
                <a:cs typeface="Lucida Sans Unicode" pitchFamily="34" charset="0"/>
              </a:rPr>
              <a:t> also </a:t>
            </a:r>
            <a:r>
              <a:rPr lang="de-DE" sz="1400" b="0" baseline="0" dirty="0" err="1" smtClean="0">
                <a:ea typeface="Lucida Sans Unicode" pitchFamily="34" charset="0"/>
                <a:cs typeface="Lucida Sans Unicode" pitchFamily="34" charset="0"/>
              </a:rPr>
              <a:t>remarkable</a:t>
            </a:r>
            <a:r>
              <a:rPr lang="de-DE" sz="1400" b="0" baseline="0" dirty="0" smtClean="0">
                <a:ea typeface="Lucida Sans Unicode" pitchFamily="34" charset="0"/>
                <a:cs typeface="Lucida Sans Unicode" pitchFamily="34" charset="0"/>
              </a:rPr>
              <a:t> 30 km </a:t>
            </a:r>
            <a:r>
              <a:rPr lang="de-DE" sz="1400" b="0" baseline="0" dirty="0" err="1" smtClean="0">
                <a:ea typeface="Lucida Sans Unicode" pitchFamily="34" charset="0"/>
                <a:cs typeface="Lucida Sans Unicode" pitchFamily="34" charset="0"/>
              </a:rPr>
              <a:t>upstream</a:t>
            </a:r>
            <a:r>
              <a:rPr lang="de-DE" sz="1400" b="0" baseline="0" dirty="0" smtClean="0">
                <a:ea typeface="Lucida Sans Unicode" pitchFamily="34" charset="0"/>
                <a:cs typeface="Lucida Sans Unicode" pitchFamily="34" charset="0"/>
              </a:rPr>
              <a:t> (</a:t>
            </a:r>
            <a:r>
              <a:rPr lang="de-DE" sz="1400" b="0" baseline="0" dirty="0" err="1" smtClean="0">
                <a:ea typeface="Lucida Sans Unicode" pitchFamily="34" charset="0"/>
                <a:cs typeface="Lucida Sans Unicode" pitchFamily="34" charset="0"/>
              </a:rPr>
              <a:t>upstream</a:t>
            </a:r>
            <a:r>
              <a:rPr lang="de-DE" sz="1400" b="0" baseline="0" dirty="0" smtClean="0">
                <a:ea typeface="Lucida Sans Unicode" pitchFamily="34" charset="0"/>
                <a:cs typeface="Lucida Sans Unicode" pitchFamily="34" charset="0"/>
              </a:rPr>
              <a:t>, </a:t>
            </a:r>
            <a:r>
              <a:rPr lang="de-DE" sz="1400" b="0" baseline="0" dirty="0" err="1" smtClean="0">
                <a:ea typeface="Lucida Sans Unicode" pitchFamily="34" charset="0"/>
                <a:cs typeface="Lucida Sans Unicode" pitchFamily="34" charset="0"/>
              </a:rPr>
              <a:t>because</a:t>
            </a:r>
            <a:r>
              <a:rPr lang="de-DE" sz="1400" b="0" baseline="0" dirty="0" smtClean="0">
                <a:ea typeface="Lucida Sans Unicode" pitchFamily="34" charset="0"/>
                <a:cs typeface="Lucida Sans Unicode" pitchFamily="34" charset="0"/>
              </a:rPr>
              <a:t> </a:t>
            </a:r>
            <a:r>
              <a:rPr lang="de-DE" sz="1400" b="0" baseline="0" dirty="0" err="1" smtClean="0">
                <a:ea typeface="Lucida Sans Unicode" pitchFamily="34" charset="0"/>
                <a:cs typeface="Lucida Sans Unicode" pitchFamily="34" charset="0"/>
              </a:rPr>
              <a:t>the</a:t>
            </a:r>
            <a:r>
              <a:rPr lang="de-DE" sz="1400" b="0" baseline="0" dirty="0" smtClean="0">
                <a:ea typeface="Lucida Sans Unicode" pitchFamily="34" charset="0"/>
                <a:cs typeface="Lucida Sans Unicode" pitchFamily="34" charset="0"/>
              </a:rPr>
              <a:t> </a:t>
            </a:r>
            <a:r>
              <a:rPr lang="de-DE" sz="1400" b="0" baseline="0" dirty="0" err="1" smtClean="0">
                <a:ea typeface="Lucida Sans Unicode" pitchFamily="34" charset="0"/>
                <a:cs typeface="Lucida Sans Unicode" pitchFamily="34" charset="0"/>
              </a:rPr>
              <a:t>pressure</a:t>
            </a:r>
            <a:r>
              <a:rPr lang="de-DE" sz="1400" b="0" baseline="0" dirty="0" smtClean="0">
                <a:ea typeface="Lucida Sans Unicode" pitchFamily="34" charset="0"/>
                <a:cs typeface="Lucida Sans Unicode" pitchFamily="34" charset="0"/>
              </a:rPr>
              <a:t> </a:t>
            </a:r>
            <a:r>
              <a:rPr lang="de-DE" sz="1400" b="0" baseline="0" dirty="0" err="1" smtClean="0">
                <a:ea typeface="Lucida Sans Unicode" pitchFamily="34" charset="0"/>
                <a:cs typeface="Lucida Sans Unicode" pitchFamily="34" charset="0"/>
              </a:rPr>
              <a:t>is</a:t>
            </a:r>
            <a:r>
              <a:rPr lang="de-DE" sz="1400" b="0" baseline="0" dirty="0" smtClean="0">
                <a:ea typeface="Lucida Sans Unicode" pitchFamily="34" charset="0"/>
                <a:cs typeface="Lucida Sans Unicode" pitchFamily="34" charset="0"/>
              </a:rPr>
              <a:t> </a:t>
            </a:r>
            <a:r>
              <a:rPr lang="de-DE" sz="1400" b="0" baseline="0" dirty="0" err="1" smtClean="0">
                <a:ea typeface="Lucida Sans Unicode" pitchFamily="34" charset="0"/>
                <a:cs typeface="Lucida Sans Unicode" pitchFamily="34" charset="0"/>
              </a:rPr>
              <a:t>taken</a:t>
            </a:r>
            <a:r>
              <a:rPr lang="de-DE" sz="1400" b="0" baseline="0" dirty="0" smtClean="0">
                <a:ea typeface="Lucida Sans Unicode" pitchFamily="34" charset="0"/>
                <a:cs typeface="Lucida Sans Unicode" pitchFamily="34" charset="0"/>
              </a:rPr>
              <a:t> </a:t>
            </a:r>
            <a:r>
              <a:rPr lang="de-DE" sz="1400" b="0" baseline="0" dirty="0" err="1" smtClean="0">
                <a:ea typeface="Lucida Sans Unicode" pitchFamily="34" charset="0"/>
                <a:cs typeface="Lucida Sans Unicode" pitchFamily="34" charset="0"/>
              </a:rPr>
              <a:t>from</a:t>
            </a:r>
            <a:r>
              <a:rPr lang="de-DE" sz="1400" b="0" baseline="0" dirty="0" smtClean="0">
                <a:ea typeface="Lucida Sans Unicode" pitchFamily="34" charset="0"/>
                <a:cs typeface="Lucida Sans Unicode" pitchFamily="34" charset="0"/>
              </a:rPr>
              <a:t> </a:t>
            </a:r>
            <a:r>
              <a:rPr lang="de-DE" sz="1400" b="0" baseline="0" dirty="0" err="1" smtClean="0">
                <a:ea typeface="Lucida Sans Unicode" pitchFamily="34" charset="0"/>
                <a:cs typeface="Lucida Sans Unicode" pitchFamily="34" charset="0"/>
              </a:rPr>
              <a:t>the</a:t>
            </a:r>
            <a:r>
              <a:rPr lang="de-DE" sz="1400" b="0" baseline="0" dirty="0" smtClean="0">
                <a:ea typeface="Lucida Sans Unicode" pitchFamily="34" charset="0"/>
                <a:cs typeface="Lucida Sans Unicode" pitchFamily="34" charset="0"/>
              </a:rPr>
              <a:t> </a:t>
            </a:r>
            <a:r>
              <a:rPr lang="de-DE" sz="1400" b="0" baseline="0" dirty="0" err="1" smtClean="0">
                <a:ea typeface="Lucida Sans Unicode" pitchFamily="34" charset="0"/>
                <a:cs typeface="Lucida Sans Unicode" pitchFamily="34" charset="0"/>
              </a:rPr>
              <a:t>river</a:t>
            </a:r>
            <a:r>
              <a:rPr lang="de-DE" sz="1400" b="0" baseline="0" dirty="0" smtClean="0">
                <a:ea typeface="Lucida Sans Unicode" pitchFamily="34" charset="0"/>
                <a:cs typeface="Lucida Sans Unicode" pitchFamily="34" charset="0"/>
              </a:rPr>
              <a:t> due </a:t>
            </a:r>
            <a:r>
              <a:rPr lang="de-DE" sz="1400" b="0" baseline="0" dirty="0" err="1" smtClean="0">
                <a:ea typeface="Lucida Sans Unicode" pitchFamily="34" charset="0"/>
                <a:cs typeface="Lucida Sans Unicode" pitchFamily="34" charset="0"/>
              </a:rPr>
              <a:t>to</a:t>
            </a:r>
            <a:r>
              <a:rPr lang="de-DE" sz="1400" b="0" baseline="0" dirty="0" smtClean="0">
                <a:ea typeface="Lucida Sans Unicode" pitchFamily="34" charset="0"/>
                <a:cs typeface="Lucida Sans Unicode" pitchFamily="34" charset="0"/>
              </a:rPr>
              <a:t> </a:t>
            </a:r>
            <a:r>
              <a:rPr lang="de-DE" sz="1400" b="0" baseline="0" dirty="0" err="1" smtClean="0">
                <a:ea typeface="Lucida Sans Unicode" pitchFamily="34" charset="0"/>
                <a:cs typeface="Lucida Sans Unicode" pitchFamily="34" charset="0"/>
              </a:rPr>
              <a:t>the</a:t>
            </a:r>
            <a:r>
              <a:rPr lang="de-DE" sz="1400" b="0" baseline="0" dirty="0" smtClean="0">
                <a:ea typeface="Lucida Sans Unicode" pitchFamily="34" charset="0"/>
                <a:cs typeface="Lucida Sans Unicode" pitchFamily="34" charset="0"/>
              </a:rPr>
              <a:t> </a:t>
            </a:r>
            <a:r>
              <a:rPr lang="de-DE" sz="1400" b="0" baseline="0" dirty="0" err="1" smtClean="0">
                <a:ea typeface="Lucida Sans Unicode" pitchFamily="34" charset="0"/>
                <a:cs typeface="Lucida Sans Unicode" pitchFamily="34" charset="0"/>
              </a:rPr>
              <a:t>wide</a:t>
            </a:r>
            <a:r>
              <a:rPr lang="de-DE" sz="1400" b="0" baseline="0" dirty="0" smtClean="0">
                <a:ea typeface="Lucida Sans Unicode" pitchFamily="34" charset="0"/>
                <a:cs typeface="Lucida Sans Unicode" pitchFamily="34" charset="0"/>
              </a:rPr>
              <a:t> </a:t>
            </a:r>
            <a:r>
              <a:rPr lang="de-DE" sz="1400" b="0" baseline="0" dirty="0" err="1" smtClean="0">
                <a:ea typeface="Lucida Sans Unicode" pitchFamily="34" charset="0"/>
                <a:cs typeface="Lucida Sans Unicode" pitchFamily="34" charset="0"/>
              </a:rPr>
              <a:t>floodplain</a:t>
            </a:r>
            <a:r>
              <a:rPr lang="de-DE" sz="1400" b="0" baseline="0" dirty="0" smtClean="0">
                <a:ea typeface="Lucida Sans Unicode" pitchFamily="34" charset="0"/>
                <a:cs typeface="Lucida Sans Unicode" pitchFamily="34" charset="0"/>
              </a:rPr>
              <a:t> at Lenzen).</a:t>
            </a:r>
            <a:endParaRPr lang="de-DE" sz="1400" b="0" dirty="0" smtClean="0">
              <a:ea typeface="Lucida Sans Unicode" pitchFamily="34" charset="0"/>
              <a:cs typeface="Lucida Sans Unicode"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err="1" smtClean="0"/>
              <a:t>Additionally</a:t>
            </a:r>
            <a:r>
              <a:rPr lang="de-DE" dirty="0" smtClean="0"/>
              <a:t> </a:t>
            </a:r>
            <a:r>
              <a:rPr lang="de-DE" dirty="0" err="1" smtClean="0"/>
              <a:t>results</a:t>
            </a:r>
            <a:r>
              <a:rPr lang="de-DE" baseline="0" dirty="0" smtClean="0"/>
              <a:t> </a:t>
            </a:r>
            <a:r>
              <a:rPr lang="de-DE" baseline="0" dirty="0" err="1" smtClean="0"/>
              <a:t>of</a:t>
            </a:r>
            <a:r>
              <a:rPr lang="de-DE" baseline="0" dirty="0" smtClean="0"/>
              <a:t> </a:t>
            </a:r>
            <a:r>
              <a:rPr lang="de-DE" baseline="0" dirty="0" err="1" smtClean="0"/>
              <a:t>another</a:t>
            </a:r>
            <a:r>
              <a:rPr lang="de-DE" baseline="0" dirty="0" smtClean="0"/>
              <a:t> </a:t>
            </a:r>
            <a:r>
              <a:rPr lang="de-DE" baseline="0" dirty="0" err="1" smtClean="0"/>
              <a:t>study</a:t>
            </a:r>
            <a:r>
              <a:rPr lang="de-DE" baseline="0" dirty="0" smtClean="0"/>
              <a:t> </a:t>
            </a:r>
            <a:r>
              <a:rPr lang="de-DE" baseline="0" dirty="0" err="1" smtClean="0"/>
              <a:t>are</a:t>
            </a:r>
            <a:r>
              <a:rPr lang="de-DE" baseline="0" dirty="0" smtClean="0"/>
              <a:t> </a:t>
            </a:r>
            <a:r>
              <a:rPr lang="de-DE" baseline="0" dirty="0" err="1" smtClean="0"/>
              <a:t>presented</a:t>
            </a:r>
            <a:r>
              <a:rPr lang="de-DE" baseline="0" dirty="0" smtClean="0"/>
              <a:t> </a:t>
            </a:r>
            <a:r>
              <a:rPr lang="de-DE" baseline="0" dirty="0" err="1" smtClean="0"/>
              <a:t>here</a:t>
            </a:r>
            <a:r>
              <a:rPr lang="de-DE" baseline="0" dirty="0" smtClean="0"/>
              <a:t>, </a:t>
            </a:r>
            <a:r>
              <a:rPr lang="de-DE" baseline="0" dirty="0" err="1" smtClean="0"/>
              <a:t>we</a:t>
            </a:r>
            <a:r>
              <a:rPr lang="de-DE" baseline="0" dirty="0" smtClean="0"/>
              <a:t> </a:t>
            </a:r>
            <a:r>
              <a:rPr lang="de-DE" baseline="0" dirty="0" err="1" smtClean="0"/>
              <a:t>are</a:t>
            </a:r>
            <a:r>
              <a:rPr lang="de-DE" baseline="0" dirty="0" smtClean="0"/>
              <a:t> all </a:t>
            </a:r>
            <a:r>
              <a:rPr lang="de-DE" baseline="0" dirty="0" err="1" smtClean="0"/>
              <a:t>aware</a:t>
            </a:r>
            <a:r>
              <a:rPr lang="de-DE" baseline="0" dirty="0" smtClean="0"/>
              <a:t> </a:t>
            </a:r>
            <a:r>
              <a:rPr lang="de-DE" baseline="0" dirty="0" err="1" smtClean="0"/>
              <a:t>of</a:t>
            </a:r>
            <a:r>
              <a:rPr lang="de-DE" baseline="0" dirty="0" smtClean="0"/>
              <a:t> </a:t>
            </a:r>
            <a:r>
              <a:rPr lang="de-DE" baseline="0" dirty="0" err="1" smtClean="0"/>
              <a:t>the</a:t>
            </a:r>
            <a:r>
              <a:rPr lang="de-DE" baseline="0" dirty="0" smtClean="0"/>
              <a:t> TEEB </a:t>
            </a:r>
            <a:r>
              <a:rPr lang="de-DE" baseline="0" dirty="0" err="1" smtClean="0"/>
              <a:t>studies</a:t>
            </a:r>
            <a:r>
              <a:rPr lang="de-DE" baseline="0" dirty="0" smtClean="0"/>
              <a:t> </a:t>
            </a:r>
            <a:r>
              <a:rPr lang="de-DE" baseline="0" dirty="0" err="1" smtClean="0"/>
              <a:t>going</a:t>
            </a:r>
            <a:r>
              <a:rPr lang="de-DE" baseline="0" dirty="0" smtClean="0"/>
              <a:t> on </a:t>
            </a:r>
            <a:r>
              <a:rPr lang="de-DE" baseline="0" dirty="0" err="1" smtClean="0"/>
              <a:t>right</a:t>
            </a:r>
            <a:r>
              <a:rPr lang="de-DE" baseline="0" dirty="0" smtClean="0"/>
              <a:t> </a:t>
            </a:r>
            <a:r>
              <a:rPr lang="de-DE" baseline="0" dirty="0" err="1" smtClean="0"/>
              <a:t>now</a:t>
            </a:r>
            <a:r>
              <a:rPr lang="de-DE" baseline="0" dirty="0" smtClean="0"/>
              <a:t>. This </a:t>
            </a:r>
            <a:r>
              <a:rPr lang="de-DE" baseline="0" dirty="0" err="1" smtClean="0"/>
              <a:t>study</a:t>
            </a:r>
            <a:r>
              <a:rPr lang="de-DE" baseline="0" dirty="0" smtClean="0"/>
              <a:t> </a:t>
            </a:r>
            <a:r>
              <a:rPr lang="de-DE" baseline="0" dirty="0" err="1" smtClean="0"/>
              <a:t>here</a:t>
            </a:r>
            <a:r>
              <a:rPr lang="de-DE" baseline="0" dirty="0" smtClean="0"/>
              <a:t>, </a:t>
            </a:r>
            <a:r>
              <a:rPr lang="de-DE" baseline="0" dirty="0" err="1" smtClean="0"/>
              <a:t>carried</a:t>
            </a:r>
            <a:r>
              <a:rPr lang="de-DE" baseline="0" dirty="0" smtClean="0"/>
              <a:t> out </a:t>
            </a:r>
            <a:r>
              <a:rPr lang="de-DE" baseline="0" dirty="0" err="1" smtClean="0"/>
              <a:t>by</a:t>
            </a:r>
            <a:r>
              <a:rPr lang="de-DE" baseline="0" dirty="0" smtClean="0"/>
              <a:t> Grossmann et al (</a:t>
            </a:r>
            <a:r>
              <a:rPr lang="de-DE" baseline="0" dirty="0" err="1" smtClean="0"/>
              <a:t>publication</a:t>
            </a:r>
            <a:r>
              <a:rPr lang="de-DE" baseline="0" dirty="0" smtClean="0"/>
              <a:t> </a:t>
            </a:r>
            <a:r>
              <a:rPr lang="de-DE" baseline="0" dirty="0" err="1" smtClean="0"/>
              <a:t>available</a:t>
            </a:r>
            <a:r>
              <a:rPr lang="de-DE" baseline="0" dirty="0" smtClean="0"/>
              <a:t> at </a:t>
            </a:r>
            <a:r>
              <a:rPr lang="de-DE" baseline="0" dirty="0" err="1" smtClean="0"/>
              <a:t>BfN</a:t>
            </a:r>
            <a:r>
              <a:rPr lang="de-DE" baseline="0" dirty="0" smtClean="0"/>
              <a:t>), </a:t>
            </a:r>
            <a:r>
              <a:rPr lang="de-DE" baseline="0" dirty="0" err="1" smtClean="0"/>
              <a:t>calculated</a:t>
            </a:r>
            <a:r>
              <a:rPr lang="de-DE" baseline="0" dirty="0" smtClean="0"/>
              <a:t> </a:t>
            </a:r>
            <a:r>
              <a:rPr lang="de-DE" baseline="0" dirty="0" err="1" smtClean="0"/>
              <a:t>the</a:t>
            </a:r>
            <a:r>
              <a:rPr lang="de-DE" baseline="0" dirty="0" smtClean="0"/>
              <a:t> </a:t>
            </a:r>
            <a:r>
              <a:rPr lang="de-DE" baseline="0" dirty="0" err="1" smtClean="0"/>
              <a:t>cost</a:t>
            </a:r>
            <a:r>
              <a:rPr lang="de-DE" baseline="0" dirty="0" smtClean="0"/>
              <a:t> </a:t>
            </a:r>
            <a:r>
              <a:rPr lang="de-DE" baseline="0" dirty="0" err="1" smtClean="0"/>
              <a:t>benefit</a:t>
            </a:r>
            <a:r>
              <a:rPr lang="de-DE" baseline="0" dirty="0" smtClean="0"/>
              <a:t> </a:t>
            </a:r>
            <a:r>
              <a:rPr lang="de-DE" baseline="0" dirty="0" err="1" smtClean="0"/>
              <a:t>effect</a:t>
            </a:r>
            <a:r>
              <a:rPr lang="de-DE" baseline="0" dirty="0" smtClean="0"/>
              <a:t> </a:t>
            </a:r>
            <a:r>
              <a:rPr lang="de-DE" baseline="0" dirty="0" err="1" smtClean="0"/>
              <a:t>of</a:t>
            </a:r>
            <a:r>
              <a:rPr lang="de-DE" baseline="0" dirty="0" smtClean="0"/>
              <a:t> a </a:t>
            </a:r>
            <a:r>
              <a:rPr lang="de-DE" baseline="0" dirty="0" err="1" smtClean="0"/>
              <a:t>dyke</a:t>
            </a:r>
            <a:r>
              <a:rPr lang="de-DE" baseline="0" dirty="0" smtClean="0"/>
              <a:t> </a:t>
            </a:r>
            <a:r>
              <a:rPr lang="de-DE" baseline="0" dirty="0" err="1" smtClean="0"/>
              <a:t>relocation</a:t>
            </a:r>
            <a:r>
              <a:rPr lang="de-DE" baseline="0" dirty="0" smtClean="0"/>
              <a:t> </a:t>
            </a:r>
            <a:r>
              <a:rPr lang="de-DE" baseline="0" dirty="0" err="1" smtClean="0"/>
              <a:t>scenario</a:t>
            </a:r>
            <a:r>
              <a:rPr lang="de-DE" baseline="0" dirty="0" smtClean="0"/>
              <a:t>, </a:t>
            </a:r>
            <a:r>
              <a:rPr lang="de-DE" baseline="0" dirty="0" err="1" smtClean="0"/>
              <a:t>resulting</a:t>
            </a:r>
            <a:r>
              <a:rPr lang="de-DE" baseline="0" dirty="0" smtClean="0"/>
              <a:t> in 35000 ha </a:t>
            </a:r>
            <a:r>
              <a:rPr lang="de-DE" baseline="0" dirty="0" err="1" smtClean="0"/>
              <a:t>of</a:t>
            </a:r>
            <a:r>
              <a:rPr lang="de-DE" baseline="0" dirty="0" smtClean="0"/>
              <a:t> </a:t>
            </a:r>
            <a:r>
              <a:rPr lang="de-DE" baseline="0" dirty="0" err="1" smtClean="0"/>
              <a:t>floodplains</a:t>
            </a:r>
            <a:r>
              <a:rPr lang="de-DE" baseline="0" dirty="0" smtClean="0"/>
              <a:t>. A </a:t>
            </a:r>
            <a:r>
              <a:rPr lang="de-DE" baseline="0" dirty="0" err="1" smtClean="0"/>
              <a:t>cost</a:t>
            </a:r>
            <a:r>
              <a:rPr lang="de-DE" baseline="0" dirty="0" smtClean="0"/>
              <a:t> </a:t>
            </a:r>
            <a:r>
              <a:rPr lang="de-DE" baseline="0" dirty="0" err="1" smtClean="0"/>
              <a:t>benefit</a:t>
            </a:r>
            <a:r>
              <a:rPr lang="de-DE" baseline="0" dirty="0" smtClean="0"/>
              <a:t> </a:t>
            </a:r>
            <a:r>
              <a:rPr lang="de-DE" baseline="0" dirty="0" err="1" smtClean="0"/>
              <a:t>ratio</a:t>
            </a:r>
            <a:r>
              <a:rPr lang="de-DE" baseline="0" dirty="0" smtClean="0"/>
              <a:t> </a:t>
            </a:r>
            <a:r>
              <a:rPr lang="de-DE" baseline="0" dirty="0" err="1" smtClean="0"/>
              <a:t>of</a:t>
            </a:r>
            <a:r>
              <a:rPr lang="de-DE" baseline="0" dirty="0" smtClean="0"/>
              <a:t> 1:3 was </a:t>
            </a:r>
            <a:r>
              <a:rPr lang="de-DE" baseline="0" dirty="0" err="1" smtClean="0"/>
              <a:t>calculated</a:t>
            </a:r>
            <a:r>
              <a:rPr lang="de-DE" baseline="0" dirty="0" smtClean="0"/>
              <a:t>. Annual </a:t>
            </a:r>
            <a:r>
              <a:rPr lang="de-DE" baseline="0" dirty="0" err="1" smtClean="0"/>
              <a:t>costs</a:t>
            </a:r>
            <a:r>
              <a:rPr lang="de-DE" baseline="0" dirty="0" smtClean="0"/>
              <a:t> </a:t>
            </a:r>
            <a:r>
              <a:rPr lang="de-DE" baseline="0" dirty="0" err="1" smtClean="0"/>
              <a:t>and</a:t>
            </a:r>
            <a:r>
              <a:rPr lang="de-DE" baseline="0" dirty="0" smtClean="0"/>
              <a:t> </a:t>
            </a:r>
            <a:r>
              <a:rPr lang="de-DE" baseline="0" dirty="0" err="1" smtClean="0"/>
              <a:t>benefits</a:t>
            </a:r>
            <a:r>
              <a:rPr lang="de-DE" baseline="0" dirty="0" smtClean="0"/>
              <a:t> </a:t>
            </a:r>
            <a:r>
              <a:rPr lang="de-DE" baseline="0" dirty="0" err="1" smtClean="0"/>
              <a:t>are</a:t>
            </a:r>
            <a:r>
              <a:rPr lang="de-DE" baseline="0" dirty="0" smtClean="0"/>
              <a:t> </a:t>
            </a:r>
            <a:r>
              <a:rPr lang="de-DE" baseline="0" dirty="0" err="1" smtClean="0"/>
              <a:t>shown</a:t>
            </a:r>
            <a:r>
              <a:rPr lang="de-DE" baseline="0" dirty="0" smtClean="0"/>
              <a:t> in </a:t>
            </a:r>
            <a:r>
              <a:rPr lang="de-DE" baseline="0" dirty="0" err="1" smtClean="0"/>
              <a:t>this</a:t>
            </a:r>
            <a:r>
              <a:rPr lang="de-DE" baseline="0" dirty="0" smtClean="0"/>
              <a:t> </a:t>
            </a:r>
            <a:r>
              <a:rPr lang="de-DE" baseline="0" dirty="0" err="1" smtClean="0"/>
              <a:t>chart</a:t>
            </a:r>
            <a:r>
              <a:rPr lang="de-DE" baseline="0" dirty="0" smtClean="0"/>
              <a:t>. </a:t>
            </a:r>
            <a:r>
              <a:rPr lang="de-DE" baseline="0" dirty="0" err="1" smtClean="0"/>
              <a:t>Of</a:t>
            </a:r>
            <a:r>
              <a:rPr lang="de-DE" baseline="0" dirty="0" smtClean="0"/>
              <a:t> </a:t>
            </a:r>
            <a:r>
              <a:rPr lang="de-DE" baseline="0" dirty="0" err="1" smtClean="0"/>
              <a:t>course</a:t>
            </a:r>
            <a:r>
              <a:rPr lang="de-DE" baseline="0" dirty="0" smtClean="0"/>
              <a:t>, </a:t>
            </a:r>
            <a:r>
              <a:rPr lang="de-DE" baseline="0" dirty="0" err="1" smtClean="0"/>
              <a:t>there</a:t>
            </a:r>
            <a:r>
              <a:rPr lang="de-DE" baseline="0" dirty="0" smtClean="0"/>
              <a:t> </a:t>
            </a:r>
            <a:r>
              <a:rPr lang="de-DE" baseline="0" dirty="0" err="1" smtClean="0"/>
              <a:t>are</a:t>
            </a:r>
            <a:r>
              <a:rPr lang="de-DE" baseline="0" dirty="0" smtClean="0"/>
              <a:t> </a:t>
            </a:r>
            <a:r>
              <a:rPr lang="de-DE" baseline="0" dirty="0" err="1" smtClean="0"/>
              <a:t>costs</a:t>
            </a:r>
            <a:r>
              <a:rPr lang="de-DE" baseline="0" dirty="0" smtClean="0"/>
              <a:t> </a:t>
            </a:r>
            <a:r>
              <a:rPr lang="de-DE" baseline="0" dirty="0" err="1" smtClean="0"/>
              <a:t>for</a:t>
            </a:r>
            <a:r>
              <a:rPr lang="de-DE" baseline="0" dirty="0" smtClean="0"/>
              <a:t> </a:t>
            </a:r>
            <a:r>
              <a:rPr lang="de-DE" baseline="0" dirty="0" err="1" smtClean="0"/>
              <a:t>the</a:t>
            </a:r>
            <a:r>
              <a:rPr lang="de-DE" baseline="0" dirty="0" smtClean="0"/>
              <a:t> </a:t>
            </a:r>
            <a:r>
              <a:rPr lang="de-DE" baseline="0" dirty="0" err="1" smtClean="0"/>
              <a:t>dyke</a:t>
            </a:r>
            <a:r>
              <a:rPr lang="de-DE" baseline="0" dirty="0" smtClean="0"/>
              <a:t> </a:t>
            </a:r>
            <a:r>
              <a:rPr lang="de-DE" baseline="0" dirty="0" err="1" smtClean="0"/>
              <a:t>and</a:t>
            </a:r>
            <a:r>
              <a:rPr lang="de-DE" baseline="0" dirty="0" smtClean="0"/>
              <a:t> </a:t>
            </a:r>
            <a:r>
              <a:rPr lang="de-DE" baseline="0" dirty="0" err="1" smtClean="0"/>
              <a:t>losses</a:t>
            </a:r>
            <a:r>
              <a:rPr lang="de-DE" baseline="0" dirty="0" smtClean="0"/>
              <a:t> </a:t>
            </a:r>
            <a:r>
              <a:rPr lang="de-DE" baseline="0" dirty="0" err="1" smtClean="0"/>
              <a:t>of</a:t>
            </a:r>
            <a:r>
              <a:rPr lang="de-DE" baseline="0" dirty="0" smtClean="0"/>
              <a:t> </a:t>
            </a:r>
            <a:r>
              <a:rPr lang="de-DE" baseline="0" dirty="0" err="1" smtClean="0"/>
              <a:t>agricultural</a:t>
            </a:r>
            <a:r>
              <a:rPr lang="de-DE" baseline="0" dirty="0" smtClean="0"/>
              <a:t> </a:t>
            </a:r>
            <a:r>
              <a:rPr lang="de-DE" baseline="0" dirty="0" err="1" smtClean="0"/>
              <a:t>productivity</a:t>
            </a:r>
            <a:r>
              <a:rPr lang="de-DE" baseline="0" dirty="0" smtClean="0"/>
              <a:t>, but </a:t>
            </a:r>
            <a:r>
              <a:rPr lang="de-DE" baseline="0" dirty="0" err="1" smtClean="0"/>
              <a:t>avoided</a:t>
            </a:r>
            <a:r>
              <a:rPr lang="de-DE" baseline="0" dirty="0" smtClean="0"/>
              <a:t> </a:t>
            </a:r>
            <a:r>
              <a:rPr lang="de-DE" baseline="0" dirty="0" err="1" smtClean="0"/>
              <a:t>damages</a:t>
            </a:r>
            <a:r>
              <a:rPr lang="de-DE" baseline="0" dirty="0" smtClean="0"/>
              <a:t> </a:t>
            </a:r>
            <a:r>
              <a:rPr lang="de-DE" baseline="0" dirty="0" err="1" smtClean="0"/>
              <a:t>by</a:t>
            </a:r>
            <a:r>
              <a:rPr lang="de-DE" baseline="0" dirty="0" smtClean="0"/>
              <a:t> </a:t>
            </a:r>
            <a:r>
              <a:rPr lang="de-DE" baseline="0" dirty="0" err="1" smtClean="0"/>
              <a:t>floods</a:t>
            </a:r>
            <a:r>
              <a:rPr lang="de-DE" baseline="0" dirty="0" smtClean="0"/>
              <a:t>, </a:t>
            </a:r>
            <a:r>
              <a:rPr lang="de-DE" baseline="0" dirty="0" err="1" smtClean="0"/>
              <a:t>savings</a:t>
            </a:r>
            <a:r>
              <a:rPr lang="de-DE" baseline="0" dirty="0" smtClean="0"/>
              <a:t> </a:t>
            </a:r>
            <a:r>
              <a:rPr lang="de-DE" baseline="0" dirty="0" err="1" smtClean="0"/>
              <a:t>for</a:t>
            </a:r>
            <a:r>
              <a:rPr lang="de-DE" baseline="0" dirty="0" smtClean="0"/>
              <a:t> d&lt;</a:t>
            </a:r>
            <a:r>
              <a:rPr lang="de-DE" baseline="0" dirty="0" err="1" smtClean="0"/>
              <a:t>yke</a:t>
            </a:r>
            <a:r>
              <a:rPr lang="de-DE" baseline="0" dirty="0" smtClean="0"/>
              <a:t> </a:t>
            </a:r>
            <a:r>
              <a:rPr lang="de-DE" baseline="0" dirty="0" err="1" smtClean="0"/>
              <a:t>maintenance</a:t>
            </a:r>
            <a:r>
              <a:rPr lang="de-DE" baseline="0" dirty="0" smtClean="0"/>
              <a:t>, </a:t>
            </a:r>
            <a:r>
              <a:rPr lang="de-DE" baseline="0" dirty="0" err="1" smtClean="0"/>
              <a:t>nutrient</a:t>
            </a:r>
            <a:r>
              <a:rPr lang="de-DE" baseline="0" dirty="0" smtClean="0"/>
              <a:t> </a:t>
            </a:r>
            <a:r>
              <a:rPr lang="de-DE" baseline="0" dirty="0" err="1" smtClean="0"/>
              <a:t>retention</a:t>
            </a:r>
            <a:r>
              <a:rPr lang="de-DE" baseline="0" dirty="0" smtClean="0"/>
              <a:t> </a:t>
            </a:r>
            <a:r>
              <a:rPr lang="de-DE" baseline="0" dirty="0" err="1" smtClean="0"/>
              <a:t>and</a:t>
            </a:r>
            <a:r>
              <a:rPr lang="de-DE" baseline="0" dirty="0" smtClean="0"/>
              <a:t> </a:t>
            </a:r>
            <a:r>
              <a:rPr lang="de-DE" baseline="0" dirty="0" err="1" smtClean="0"/>
              <a:t>willingness</a:t>
            </a:r>
            <a:r>
              <a:rPr lang="de-DE" baseline="0" dirty="0" smtClean="0"/>
              <a:t> </a:t>
            </a:r>
            <a:r>
              <a:rPr lang="de-DE" baseline="0" dirty="0" err="1" smtClean="0"/>
              <a:t>to</a:t>
            </a:r>
            <a:r>
              <a:rPr lang="de-DE" baseline="0" dirty="0" smtClean="0"/>
              <a:t> </a:t>
            </a:r>
            <a:r>
              <a:rPr lang="de-DE" baseline="0" dirty="0" err="1" smtClean="0"/>
              <a:t>pay</a:t>
            </a:r>
            <a:r>
              <a:rPr lang="de-DE" baseline="0" dirty="0" smtClean="0"/>
              <a:t> </a:t>
            </a:r>
            <a:r>
              <a:rPr lang="de-DE" baseline="0" dirty="0" err="1" smtClean="0"/>
              <a:t>for</a:t>
            </a:r>
            <a:r>
              <a:rPr lang="de-DE" baseline="0" dirty="0" smtClean="0"/>
              <a:t> </a:t>
            </a:r>
            <a:r>
              <a:rPr lang="de-DE" baseline="0" dirty="0" err="1" smtClean="0"/>
              <a:t>the</a:t>
            </a:r>
            <a:r>
              <a:rPr lang="de-DE" baseline="0" dirty="0" smtClean="0"/>
              <a:t> </a:t>
            </a:r>
            <a:r>
              <a:rPr lang="de-DE" baseline="0" dirty="0" err="1" smtClean="0"/>
              <a:t>dyke</a:t>
            </a:r>
            <a:r>
              <a:rPr lang="de-DE" baseline="0" dirty="0" smtClean="0"/>
              <a:t> </a:t>
            </a:r>
            <a:r>
              <a:rPr lang="de-DE" baseline="0" dirty="0" err="1" smtClean="0"/>
              <a:t>relocation</a:t>
            </a:r>
            <a:r>
              <a:rPr lang="de-DE" baseline="0" dirty="0" smtClean="0"/>
              <a:t> </a:t>
            </a:r>
            <a:r>
              <a:rPr lang="de-DE" baseline="0" dirty="0" err="1" smtClean="0"/>
              <a:t>show</a:t>
            </a:r>
            <a:r>
              <a:rPr lang="de-DE" baseline="0" dirty="0" smtClean="0"/>
              <a:t> </a:t>
            </a:r>
            <a:r>
              <a:rPr lang="de-DE" baseline="0" dirty="0" err="1" smtClean="0"/>
              <a:t>the</a:t>
            </a:r>
            <a:r>
              <a:rPr lang="de-DE" baseline="0" dirty="0" smtClean="0"/>
              <a:t> </a:t>
            </a:r>
            <a:r>
              <a:rPr lang="de-DE" baseline="0" dirty="0" err="1" smtClean="0"/>
              <a:t>benefits</a:t>
            </a:r>
            <a:r>
              <a:rPr lang="de-DE" baseline="0" dirty="0" smtClean="0"/>
              <a:t>. In </a:t>
            </a:r>
            <a:r>
              <a:rPr lang="de-DE" baseline="0" dirty="0" err="1" smtClean="0"/>
              <a:t>regions</a:t>
            </a:r>
            <a:r>
              <a:rPr lang="de-DE" baseline="0" dirty="0" smtClean="0"/>
              <a:t>, </a:t>
            </a:r>
            <a:r>
              <a:rPr lang="de-DE" baseline="0" dirty="0" err="1" smtClean="0"/>
              <a:t>where</a:t>
            </a:r>
            <a:r>
              <a:rPr lang="de-DE" baseline="0" dirty="0" smtClean="0"/>
              <a:t> </a:t>
            </a:r>
            <a:r>
              <a:rPr lang="de-DE" baseline="0" dirty="0" err="1" smtClean="0"/>
              <a:t>there</a:t>
            </a:r>
            <a:r>
              <a:rPr lang="de-DE" baseline="0" dirty="0" smtClean="0"/>
              <a:t> </a:t>
            </a:r>
            <a:r>
              <a:rPr lang="de-DE" baseline="0" dirty="0" err="1" smtClean="0"/>
              <a:t>are</a:t>
            </a:r>
            <a:r>
              <a:rPr lang="de-DE" baseline="0" dirty="0" smtClean="0"/>
              <a:t> </a:t>
            </a:r>
            <a:r>
              <a:rPr lang="de-DE" baseline="0" dirty="0" err="1" smtClean="0"/>
              <a:t>more</a:t>
            </a:r>
            <a:r>
              <a:rPr lang="de-DE" baseline="0" dirty="0" smtClean="0"/>
              <a:t> </a:t>
            </a:r>
            <a:r>
              <a:rPr lang="de-DE" baseline="0" dirty="0" err="1" smtClean="0"/>
              <a:t>settlements</a:t>
            </a:r>
            <a:r>
              <a:rPr lang="de-DE" baseline="0" dirty="0" smtClean="0"/>
              <a:t> </a:t>
            </a:r>
            <a:r>
              <a:rPr lang="de-DE" baseline="0" dirty="0" err="1" smtClean="0"/>
              <a:t>within</a:t>
            </a:r>
            <a:r>
              <a:rPr lang="de-DE" baseline="0" dirty="0" smtClean="0"/>
              <a:t> </a:t>
            </a:r>
            <a:r>
              <a:rPr lang="de-DE" baseline="0" dirty="0" err="1" smtClean="0"/>
              <a:t>the</a:t>
            </a:r>
            <a:r>
              <a:rPr lang="de-DE" baseline="0" dirty="0" smtClean="0"/>
              <a:t> </a:t>
            </a:r>
            <a:r>
              <a:rPr lang="de-DE" baseline="0" dirty="0" err="1" smtClean="0"/>
              <a:t>floodplain</a:t>
            </a:r>
            <a:r>
              <a:rPr lang="de-DE" baseline="0" dirty="0" smtClean="0"/>
              <a:t> a </a:t>
            </a:r>
            <a:r>
              <a:rPr lang="de-DE" baseline="0" dirty="0" err="1" smtClean="0"/>
              <a:t>dyke</a:t>
            </a:r>
            <a:r>
              <a:rPr lang="de-DE" baseline="0" dirty="0" smtClean="0"/>
              <a:t> </a:t>
            </a:r>
            <a:r>
              <a:rPr lang="de-DE" baseline="0" dirty="0" err="1" smtClean="0"/>
              <a:t>relocation</a:t>
            </a:r>
            <a:r>
              <a:rPr lang="de-DE" baseline="0" dirty="0" smtClean="0"/>
              <a:t> will </a:t>
            </a:r>
            <a:r>
              <a:rPr lang="de-DE" baseline="0" dirty="0" err="1" smtClean="0"/>
              <a:t>have</a:t>
            </a:r>
            <a:r>
              <a:rPr lang="de-DE" baseline="0" dirty="0" smtClean="0"/>
              <a:t> </a:t>
            </a:r>
            <a:r>
              <a:rPr lang="de-DE" baseline="0" dirty="0" err="1" smtClean="0"/>
              <a:t>even</a:t>
            </a:r>
            <a:r>
              <a:rPr lang="de-DE" baseline="0" dirty="0" smtClean="0"/>
              <a:t> </a:t>
            </a:r>
            <a:r>
              <a:rPr lang="de-DE" baseline="0" dirty="0" err="1" smtClean="0"/>
              <a:t>more</a:t>
            </a:r>
            <a:r>
              <a:rPr lang="de-DE" baseline="0" dirty="0" smtClean="0"/>
              <a:t> </a:t>
            </a:r>
            <a:r>
              <a:rPr lang="de-DE" baseline="0" dirty="0" err="1" smtClean="0"/>
              <a:t>effects</a:t>
            </a:r>
            <a:r>
              <a:rPr lang="de-DE" baseline="0" dirty="0" smtClean="0"/>
              <a:t> on </a:t>
            </a:r>
            <a:r>
              <a:rPr lang="de-DE" baseline="0" dirty="0" err="1" smtClean="0"/>
              <a:t>the</a:t>
            </a:r>
            <a:r>
              <a:rPr lang="de-DE" baseline="0" dirty="0" smtClean="0"/>
              <a:t> </a:t>
            </a:r>
            <a:r>
              <a:rPr lang="de-DE" baseline="0" dirty="0" err="1" smtClean="0"/>
              <a:t>avoided</a:t>
            </a:r>
            <a:r>
              <a:rPr lang="de-DE" baseline="0" dirty="0" smtClean="0"/>
              <a:t> </a:t>
            </a:r>
            <a:r>
              <a:rPr lang="de-DE" baseline="0" dirty="0" err="1" smtClean="0"/>
              <a:t>damages</a:t>
            </a:r>
            <a:r>
              <a:rPr lang="de-DE" baseline="0" dirty="0" smtClean="0"/>
              <a:t> </a:t>
            </a:r>
            <a:r>
              <a:rPr lang="de-DE" baseline="0" dirty="0" err="1" smtClean="0"/>
              <a:t>by</a:t>
            </a:r>
            <a:r>
              <a:rPr lang="de-DE" baseline="0" dirty="0" smtClean="0"/>
              <a:t> </a:t>
            </a:r>
            <a:r>
              <a:rPr lang="de-DE" baseline="0" dirty="0" err="1" smtClean="0"/>
              <a:t>floods</a:t>
            </a:r>
            <a:r>
              <a:rPr lang="de-DE" baseline="0" dirty="0" smtClean="0"/>
              <a:t>.</a:t>
            </a:r>
            <a:endParaRPr lang="de-DE" dirty="0"/>
          </a:p>
        </p:txBody>
      </p:sp>
      <p:sp>
        <p:nvSpPr>
          <p:cNvPr id="4" name="Foliennummernplatzhalter 3"/>
          <p:cNvSpPr>
            <a:spLocks noGrp="1"/>
          </p:cNvSpPr>
          <p:nvPr>
            <p:ph type="sldNum" sz="quarter" idx="10"/>
          </p:nvPr>
        </p:nvSpPr>
        <p:spPr/>
        <p:txBody>
          <a:bodyPr/>
          <a:lstStyle/>
          <a:p>
            <a:fld id="{F50A42A5-FEE8-4189-A393-78BC0FFBEE1D}" type="slidenum">
              <a:rPr lang="de-DE" smtClean="0"/>
              <a:pPr/>
              <a:t>12</a:t>
            </a:fld>
            <a:endParaRPr lang="de-DE"/>
          </a:p>
        </p:txBody>
      </p:sp>
    </p:spTree>
    <p:extLst>
      <p:ext uri="{BB962C8B-B14F-4D97-AF65-F5344CB8AC3E}">
        <p14:creationId xmlns="" xmlns:p14="http://schemas.microsoft.com/office/powerpoint/2010/main" val="36008105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b="0" i="0" u="none" strike="noStrike" kern="1200" baseline="0" dirty="0" err="1" smtClean="0">
                <a:solidFill>
                  <a:schemeClr val="tx1"/>
                </a:solidFill>
                <a:latin typeface="+mn-lt"/>
                <a:ea typeface="+mn-ea"/>
                <a:cs typeface="+mn-cs"/>
              </a:rPr>
              <a:t>Another</a:t>
            </a:r>
            <a:r>
              <a:rPr lang="de-DE" sz="1200" b="0" i="0" u="none" strike="noStrike" kern="1200" baseline="0" dirty="0" smtClean="0">
                <a:solidFill>
                  <a:schemeClr val="tx1"/>
                </a:solidFill>
                <a:latin typeface="+mn-lt"/>
                <a:ea typeface="+mn-ea"/>
                <a:cs typeface="+mn-cs"/>
              </a:rPr>
              <a:t> </a:t>
            </a:r>
            <a:r>
              <a:rPr lang="de-DE" sz="1200" b="0" i="0" u="none" strike="noStrike" kern="1200" baseline="0" dirty="0" err="1" smtClean="0">
                <a:solidFill>
                  <a:schemeClr val="tx1"/>
                </a:solidFill>
                <a:latin typeface="+mn-lt"/>
                <a:ea typeface="+mn-ea"/>
                <a:cs typeface="+mn-cs"/>
              </a:rPr>
              <a:t>dyke</a:t>
            </a:r>
            <a:r>
              <a:rPr lang="de-DE" sz="1200" b="0" i="0" u="none" strike="noStrike" kern="1200" baseline="0" dirty="0" smtClean="0">
                <a:solidFill>
                  <a:schemeClr val="tx1"/>
                </a:solidFill>
                <a:latin typeface="+mn-lt"/>
                <a:ea typeface="+mn-ea"/>
                <a:cs typeface="+mn-cs"/>
              </a:rPr>
              <a:t> </a:t>
            </a:r>
            <a:r>
              <a:rPr lang="de-DE" sz="1200" b="0" i="0" u="none" strike="noStrike" kern="1200" baseline="0" dirty="0" err="1" smtClean="0">
                <a:solidFill>
                  <a:schemeClr val="tx1"/>
                </a:solidFill>
                <a:latin typeface="+mn-lt"/>
                <a:ea typeface="+mn-ea"/>
                <a:cs typeface="+mn-cs"/>
              </a:rPr>
              <a:t>relocation</a:t>
            </a:r>
            <a:r>
              <a:rPr lang="de-DE" sz="1200" b="0" i="0" u="none" strike="noStrike" kern="1200" baseline="0" dirty="0" smtClean="0">
                <a:solidFill>
                  <a:schemeClr val="tx1"/>
                </a:solidFill>
                <a:latin typeface="+mn-lt"/>
                <a:ea typeface="+mn-ea"/>
                <a:cs typeface="+mn-cs"/>
              </a:rPr>
              <a:t> </a:t>
            </a:r>
            <a:r>
              <a:rPr lang="de-DE" sz="1200" b="0" i="0" u="none" strike="noStrike" kern="1200" baseline="0" dirty="0" err="1" smtClean="0">
                <a:solidFill>
                  <a:schemeClr val="tx1"/>
                </a:solidFill>
                <a:latin typeface="+mn-lt"/>
                <a:ea typeface="+mn-ea"/>
                <a:cs typeface="+mn-cs"/>
              </a:rPr>
              <a:t>is</a:t>
            </a:r>
            <a:r>
              <a:rPr lang="de-DE" sz="1200" b="0" i="0" u="none" strike="noStrike" kern="1200" baseline="0" dirty="0" smtClean="0">
                <a:solidFill>
                  <a:schemeClr val="tx1"/>
                </a:solidFill>
                <a:latin typeface="+mn-lt"/>
                <a:ea typeface="+mn-ea"/>
                <a:cs typeface="+mn-cs"/>
              </a:rPr>
              <a:t> </a:t>
            </a:r>
            <a:r>
              <a:rPr lang="de-DE" sz="1200" b="0" i="0" u="none" strike="noStrike" kern="1200" baseline="0" dirty="0" err="1" smtClean="0">
                <a:solidFill>
                  <a:schemeClr val="tx1"/>
                </a:solidFill>
                <a:latin typeface="+mn-lt"/>
                <a:ea typeface="+mn-ea"/>
                <a:cs typeface="+mn-cs"/>
              </a:rPr>
              <a:t>theEbenso</a:t>
            </a:r>
            <a:r>
              <a:rPr lang="de-DE" sz="1200" b="0" i="0" u="none" strike="noStrike" kern="1200" baseline="0" dirty="0" smtClean="0">
                <a:solidFill>
                  <a:schemeClr val="tx1"/>
                </a:solidFill>
                <a:latin typeface="+mn-lt"/>
                <a:ea typeface="+mn-ea"/>
                <a:cs typeface="+mn-cs"/>
              </a:rPr>
              <a:t> wird die Deich-Rückverlegung</a:t>
            </a:r>
          </a:p>
          <a:p>
            <a:r>
              <a:rPr lang="de-DE" sz="1200" b="0" i="0" u="none" strike="noStrike" kern="1200" baseline="0" dirty="0" smtClean="0">
                <a:solidFill>
                  <a:schemeClr val="tx1"/>
                </a:solidFill>
                <a:latin typeface="+mn-lt"/>
                <a:ea typeface="+mn-ea"/>
                <a:cs typeface="+mn-cs"/>
              </a:rPr>
              <a:t>im </a:t>
            </a:r>
            <a:r>
              <a:rPr lang="de-DE" sz="1200" b="0" i="0" u="none" strike="noStrike" kern="1200" baseline="0" dirty="0" err="1" smtClean="0">
                <a:solidFill>
                  <a:schemeClr val="tx1"/>
                </a:solidFill>
                <a:latin typeface="+mn-lt"/>
                <a:ea typeface="+mn-ea"/>
                <a:cs typeface="+mn-cs"/>
              </a:rPr>
              <a:t>Lödderitzer</a:t>
            </a:r>
            <a:r>
              <a:rPr lang="de-DE" sz="1200" b="0" i="0" u="none" strike="noStrike" kern="1200" baseline="0" dirty="0" smtClean="0">
                <a:solidFill>
                  <a:schemeClr val="tx1"/>
                </a:solidFill>
                <a:latin typeface="+mn-lt"/>
                <a:ea typeface="+mn-ea"/>
                <a:cs typeface="+mn-cs"/>
              </a:rPr>
              <a:t> Forst bei </a:t>
            </a:r>
            <a:r>
              <a:rPr lang="de-DE" sz="1200" b="0" i="0" u="none" strike="noStrike" kern="1200" baseline="0" dirty="0" err="1" smtClean="0">
                <a:solidFill>
                  <a:schemeClr val="tx1"/>
                </a:solidFill>
                <a:latin typeface="+mn-lt"/>
                <a:ea typeface="+mn-ea"/>
                <a:cs typeface="+mn-cs"/>
              </a:rPr>
              <a:t>Aken</a:t>
            </a:r>
            <a:r>
              <a:rPr lang="de-DE" sz="1200" b="0" i="0" u="none" strike="noStrike" kern="1200" baseline="0" dirty="0" smtClean="0">
                <a:solidFill>
                  <a:schemeClr val="tx1"/>
                </a:solidFill>
                <a:latin typeface="+mn-lt"/>
                <a:ea typeface="+mn-ea"/>
                <a:cs typeface="+mn-cs"/>
              </a:rPr>
              <a:t> mit dem</a:t>
            </a:r>
          </a:p>
          <a:p>
            <a:r>
              <a:rPr lang="de-DE" sz="1200" b="0" i="0" u="none" strike="noStrike" kern="1200" baseline="0" dirty="0" smtClean="0">
                <a:solidFill>
                  <a:schemeClr val="tx1"/>
                </a:solidFill>
                <a:latin typeface="+mn-lt"/>
                <a:ea typeface="+mn-ea"/>
                <a:cs typeface="+mn-cs"/>
              </a:rPr>
              <a:t>Programm "</a:t>
            </a:r>
            <a:r>
              <a:rPr lang="de-DE" sz="1200" b="0" i="0" u="none" strike="noStrike" kern="1200" baseline="0" dirty="0" err="1" smtClean="0">
                <a:solidFill>
                  <a:schemeClr val="tx1"/>
                </a:solidFill>
                <a:latin typeface="+mn-lt"/>
                <a:ea typeface="+mn-ea"/>
                <a:cs typeface="+mn-cs"/>
              </a:rPr>
              <a:t>Chance.Natur</a:t>
            </a:r>
            <a:r>
              <a:rPr lang="de-DE" sz="1200" b="0" i="0" u="none" strike="noStrike" kern="1200" baseline="0" dirty="0" smtClean="0">
                <a:solidFill>
                  <a:schemeClr val="tx1"/>
                </a:solidFill>
                <a:latin typeface="+mn-lt"/>
                <a:ea typeface="+mn-ea"/>
                <a:cs typeface="+mn-cs"/>
              </a:rPr>
              <a:t>" gefördert.</a:t>
            </a:r>
          </a:p>
          <a:p>
            <a:r>
              <a:rPr lang="de-DE" sz="1200" b="0" i="0" u="none" strike="noStrike" kern="1200" baseline="0" dirty="0" smtClean="0">
                <a:solidFill>
                  <a:schemeClr val="tx1"/>
                </a:solidFill>
                <a:latin typeface="+mn-lt"/>
                <a:ea typeface="+mn-ea"/>
                <a:cs typeface="+mn-cs"/>
              </a:rPr>
              <a:t>Dort wird derzeit ein neuer Überflutungsraum</a:t>
            </a:r>
          </a:p>
          <a:p>
            <a:r>
              <a:rPr lang="de-DE" sz="1200" b="0" i="0" u="none" strike="noStrike" kern="1200" baseline="0" dirty="0" smtClean="0">
                <a:solidFill>
                  <a:schemeClr val="tx1"/>
                </a:solidFill>
                <a:latin typeface="+mn-lt"/>
                <a:ea typeface="+mn-ea"/>
                <a:cs typeface="+mn-cs"/>
              </a:rPr>
              <a:t>mit einer Gesamtfläche von</a:t>
            </a:r>
          </a:p>
          <a:p>
            <a:r>
              <a:rPr lang="de-DE" sz="1200" b="0" i="0" u="none" strike="noStrike" kern="1200" baseline="0" dirty="0" smtClean="0">
                <a:solidFill>
                  <a:schemeClr val="tx1"/>
                </a:solidFill>
                <a:latin typeface="+mn-lt"/>
                <a:ea typeface="+mn-ea"/>
                <a:cs typeface="+mn-cs"/>
              </a:rPr>
              <a:t>600 Hektar geschaffen. Das Projekt gilt</a:t>
            </a:r>
          </a:p>
          <a:p>
            <a:r>
              <a:rPr lang="de-DE" sz="1200" b="0" i="0" u="none" strike="noStrike" kern="1200" baseline="0" dirty="0" smtClean="0">
                <a:solidFill>
                  <a:schemeClr val="tx1"/>
                </a:solidFill>
                <a:latin typeface="+mn-lt"/>
                <a:ea typeface="+mn-ea"/>
                <a:cs typeface="+mn-cs"/>
              </a:rPr>
              <a:t>als Leuchtturm für die Verbindung von</a:t>
            </a:r>
          </a:p>
          <a:p>
            <a:r>
              <a:rPr lang="de-DE" sz="1200" b="0" i="0" u="none" strike="noStrike" kern="1200" baseline="0" dirty="0" smtClean="0">
                <a:solidFill>
                  <a:schemeClr val="tx1"/>
                </a:solidFill>
                <a:latin typeface="+mn-lt"/>
                <a:ea typeface="+mn-ea"/>
                <a:cs typeface="+mn-cs"/>
              </a:rPr>
              <a:t>Naturschutz und ökologischem Hochwasserschutz,</a:t>
            </a:r>
          </a:p>
          <a:p>
            <a:r>
              <a:rPr lang="de-DE" sz="1200" b="0" i="0" u="none" strike="noStrike" kern="1200" baseline="0" dirty="0" smtClean="0">
                <a:solidFill>
                  <a:schemeClr val="tx1"/>
                </a:solidFill>
                <a:latin typeface="+mn-lt"/>
                <a:ea typeface="+mn-ea"/>
                <a:cs typeface="+mn-cs"/>
              </a:rPr>
              <a:t>hat eine Laufzeit von</a:t>
            </a:r>
          </a:p>
          <a:p>
            <a:r>
              <a:rPr lang="de-DE" sz="1200" b="0" i="0" u="none" strike="noStrike" kern="1200" baseline="0" dirty="0" smtClean="0">
                <a:solidFill>
                  <a:schemeClr val="tx1"/>
                </a:solidFill>
                <a:latin typeface="+mn-lt"/>
                <a:ea typeface="+mn-ea"/>
                <a:cs typeface="+mn-cs"/>
              </a:rPr>
              <a:t>2001 bis 2018 und ein derzeitiges Budget</a:t>
            </a:r>
          </a:p>
          <a:p>
            <a:r>
              <a:rPr lang="de-DE" sz="1200" b="0" i="0" u="none" strike="noStrike" kern="1200" baseline="0" dirty="0" smtClean="0">
                <a:solidFill>
                  <a:schemeClr val="tx1"/>
                </a:solidFill>
                <a:latin typeface="+mn-lt"/>
                <a:ea typeface="+mn-ea"/>
                <a:cs typeface="+mn-cs"/>
              </a:rPr>
              <a:t>von 30 Millionen Euro, wobei der</a:t>
            </a:r>
          </a:p>
          <a:p>
            <a:r>
              <a:rPr lang="de-DE" sz="1200" b="0" i="0" u="none" strike="noStrike" kern="1200" baseline="0" dirty="0" smtClean="0">
                <a:solidFill>
                  <a:schemeClr val="tx1"/>
                </a:solidFill>
                <a:latin typeface="+mn-lt"/>
                <a:ea typeface="+mn-ea"/>
                <a:cs typeface="+mn-cs"/>
              </a:rPr>
              <a:t>Löwenanteil von 75 Prozent vom Bundesumweltministerium</a:t>
            </a:r>
          </a:p>
          <a:p>
            <a:r>
              <a:rPr lang="de-DE" sz="1200" b="0" i="0" u="none" strike="noStrike" kern="1200" baseline="0" dirty="0" smtClean="0">
                <a:solidFill>
                  <a:schemeClr val="tx1"/>
                </a:solidFill>
                <a:latin typeface="+mn-lt"/>
                <a:ea typeface="+mn-ea"/>
                <a:cs typeface="+mn-cs"/>
              </a:rPr>
              <a:t>und dem Bundesamt</a:t>
            </a:r>
          </a:p>
          <a:p>
            <a:r>
              <a:rPr lang="de-DE" sz="1200" b="0" i="0" u="none" strike="noStrike" kern="1200" baseline="0" dirty="0" smtClean="0">
                <a:solidFill>
                  <a:schemeClr val="tx1"/>
                </a:solidFill>
                <a:latin typeface="+mn-lt"/>
                <a:ea typeface="+mn-ea"/>
                <a:cs typeface="+mn-cs"/>
              </a:rPr>
              <a:t>für Naturschutz finanziert wird.</a:t>
            </a:r>
          </a:p>
          <a:p>
            <a:r>
              <a:rPr lang="de-DE" sz="1200" b="0" i="0" u="none" strike="noStrike" kern="1200" baseline="0" dirty="0" smtClean="0">
                <a:solidFill>
                  <a:schemeClr val="tx1"/>
                </a:solidFill>
                <a:latin typeface="+mn-lt"/>
                <a:ea typeface="+mn-ea"/>
                <a:cs typeface="+mn-cs"/>
              </a:rPr>
              <a:t>Darf ich die Karten benutzen? I:\DATEN\Aktenplan\605 Bundesförderungen\605-5 </a:t>
            </a:r>
            <a:r>
              <a:rPr lang="de-DE" sz="1200" b="0" i="0" u="none" strike="noStrike" kern="1200" baseline="0" dirty="0" err="1" smtClean="0">
                <a:solidFill>
                  <a:schemeClr val="tx1"/>
                </a:solidFill>
                <a:latin typeface="+mn-lt"/>
                <a:ea typeface="+mn-ea"/>
                <a:cs typeface="+mn-cs"/>
              </a:rPr>
              <a:t>Naturschutzgrossprojekte</a:t>
            </a:r>
            <a:r>
              <a:rPr lang="de-DE" sz="1200" b="0" i="0" u="none" strike="noStrike" kern="1200" baseline="0" dirty="0" smtClean="0">
                <a:solidFill>
                  <a:schemeClr val="tx1"/>
                </a:solidFill>
                <a:latin typeface="+mn-lt"/>
                <a:ea typeface="+mn-ea"/>
                <a:cs typeface="+mn-cs"/>
              </a:rPr>
              <a:t>\Mittlere Elbe\PEPL\PEPL Stand Dez.05\Naturschutzgroßprojekt-Abgabe-PDF\PDF-PEP Mittlere Elbe\Karten</a:t>
            </a:r>
          </a:p>
          <a:p>
            <a:endParaRPr lang="de-DE" sz="1200" b="0" i="0" u="none" strike="noStrike" kern="1200" baseline="0" dirty="0" smtClean="0">
              <a:solidFill>
                <a:schemeClr val="tx1"/>
              </a:solidFill>
              <a:latin typeface="+mn-lt"/>
              <a:ea typeface="+mn-ea"/>
              <a:cs typeface="+mn-cs"/>
            </a:endParaRPr>
          </a:p>
          <a:p>
            <a:r>
              <a:rPr lang="de-DE" sz="1200" b="0" i="0" u="none" strike="noStrike" kern="1200" baseline="0" dirty="0" smtClean="0">
                <a:solidFill>
                  <a:schemeClr val="tx1"/>
                </a:solidFill>
                <a:latin typeface="+mn-lt"/>
                <a:ea typeface="+mn-ea"/>
                <a:cs typeface="+mn-cs"/>
              </a:rPr>
              <a:t>Das Land Sachsen-Anhalt beteiligt sich</a:t>
            </a:r>
          </a:p>
          <a:p>
            <a:r>
              <a:rPr lang="de-DE" sz="1200" b="0" i="0" u="none" strike="noStrike" kern="1200" baseline="0" dirty="0" smtClean="0">
                <a:solidFill>
                  <a:schemeClr val="tx1"/>
                </a:solidFill>
                <a:latin typeface="+mn-lt"/>
                <a:ea typeface="+mn-ea"/>
                <a:cs typeface="+mn-cs"/>
              </a:rPr>
              <a:t>mit 15 Prozent an den Kosten. Der</a:t>
            </a:r>
          </a:p>
          <a:p>
            <a:r>
              <a:rPr lang="de-DE" sz="1200" b="0" i="0" u="none" strike="noStrike" kern="1200" baseline="0" dirty="0" smtClean="0">
                <a:solidFill>
                  <a:schemeClr val="tx1"/>
                </a:solidFill>
                <a:latin typeface="+mn-lt"/>
                <a:ea typeface="+mn-ea"/>
                <a:cs typeface="+mn-cs"/>
              </a:rPr>
              <a:t>WWF als Projektträger liefert als Eigenanteil</a:t>
            </a:r>
          </a:p>
          <a:p>
            <a:r>
              <a:rPr lang="de-DE" sz="1200" b="0" i="0" u="none" strike="noStrike" kern="1200" baseline="0" dirty="0" smtClean="0">
                <a:solidFill>
                  <a:schemeClr val="tx1"/>
                </a:solidFill>
                <a:latin typeface="+mn-lt"/>
                <a:ea typeface="+mn-ea"/>
                <a:cs typeface="+mn-cs"/>
              </a:rPr>
              <a:t>10 Prozent der Fördersumme.</a:t>
            </a:r>
            <a:endParaRPr lang="de-DE" dirty="0"/>
          </a:p>
        </p:txBody>
      </p:sp>
      <p:sp>
        <p:nvSpPr>
          <p:cNvPr id="4" name="Foliennummernplatzhalter 3"/>
          <p:cNvSpPr>
            <a:spLocks noGrp="1"/>
          </p:cNvSpPr>
          <p:nvPr>
            <p:ph type="sldNum" sz="quarter" idx="10"/>
          </p:nvPr>
        </p:nvSpPr>
        <p:spPr/>
        <p:txBody>
          <a:bodyPr/>
          <a:lstStyle/>
          <a:p>
            <a:fld id="{F50A42A5-FEE8-4189-A393-78BC0FFBEE1D}" type="slidenum">
              <a:rPr lang="de-DE" smtClean="0"/>
              <a:pPr/>
              <a:t>13</a:t>
            </a:fld>
            <a:endParaRPr lang="de-DE"/>
          </a:p>
        </p:txBody>
      </p:sp>
    </p:spTree>
    <p:extLst>
      <p:ext uri="{BB962C8B-B14F-4D97-AF65-F5344CB8AC3E}">
        <p14:creationId xmlns="" xmlns:p14="http://schemas.microsoft.com/office/powerpoint/2010/main" val="8865363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lvl1pPr defTabSz="922338" eaLnBrk="0" hangingPunct="0">
              <a:defRPr sz="2000">
                <a:solidFill>
                  <a:schemeClr val="tx1"/>
                </a:solidFill>
                <a:latin typeface="Arial" charset="0"/>
              </a:defRPr>
            </a:lvl1pPr>
            <a:lvl2pPr marL="742950" indent="-285750" defTabSz="922338" eaLnBrk="0" hangingPunct="0">
              <a:defRPr sz="2000">
                <a:solidFill>
                  <a:schemeClr val="tx1"/>
                </a:solidFill>
                <a:latin typeface="Arial" charset="0"/>
              </a:defRPr>
            </a:lvl2pPr>
            <a:lvl3pPr marL="1143000" indent="-228600" defTabSz="922338" eaLnBrk="0" hangingPunct="0">
              <a:defRPr sz="2000">
                <a:solidFill>
                  <a:schemeClr val="tx1"/>
                </a:solidFill>
                <a:latin typeface="Arial" charset="0"/>
              </a:defRPr>
            </a:lvl3pPr>
            <a:lvl4pPr marL="1600200" indent="-228600" defTabSz="922338" eaLnBrk="0" hangingPunct="0">
              <a:defRPr sz="2000">
                <a:solidFill>
                  <a:schemeClr val="tx1"/>
                </a:solidFill>
                <a:latin typeface="Arial" charset="0"/>
              </a:defRPr>
            </a:lvl4pPr>
            <a:lvl5pPr marL="2057400" indent="-228600" defTabSz="922338" eaLnBrk="0" hangingPunct="0">
              <a:defRPr sz="2000">
                <a:solidFill>
                  <a:schemeClr val="tx1"/>
                </a:solidFill>
                <a:latin typeface="Arial" charset="0"/>
              </a:defRPr>
            </a:lvl5pPr>
            <a:lvl6pPr marL="2514600" indent="-228600" algn="ctr" defTabSz="922338" eaLnBrk="0" fontAlgn="base" hangingPunct="0">
              <a:spcBef>
                <a:spcPct val="20000"/>
              </a:spcBef>
              <a:spcAft>
                <a:spcPct val="0"/>
              </a:spcAft>
              <a:buFont typeface="Wingdings" pitchFamily="2" charset="2"/>
              <a:buChar char="Ø"/>
              <a:defRPr sz="2000">
                <a:solidFill>
                  <a:schemeClr val="tx1"/>
                </a:solidFill>
                <a:latin typeface="Arial" charset="0"/>
              </a:defRPr>
            </a:lvl6pPr>
            <a:lvl7pPr marL="2971800" indent="-228600" algn="ctr" defTabSz="922338" eaLnBrk="0" fontAlgn="base" hangingPunct="0">
              <a:spcBef>
                <a:spcPct val="20000"/>
              </a:spcBef>
              <a:spcAft>
                <a:spcPct val="0"/>
              </a:spcAft>
              <a:buFont typeface="Wingdings" pitchFamily="2" charset="2"/>
              <a:buChar char="Ø"/>
              <a:defRPr sz="2000">
                <a:solidFill>
                  <a:schemeClr val="tx1"/>
                </a:solidFill>
                <a:latin typeface="Arial" charset="0"/>
              </a:defRPr>
            </a:lvl7pPr>
            <a:lvl8pPr marL="3429000" indent="-228600" algn="ctr" defTabSz="922338" eaLnBrk="0" fontAlgn="base" hangingPunct="0">
              <a:spcBef>
                <a:spcPct val="20000"/>
              </a:spcBef>
              <a:spcAft>
                <a:spcPct val="0"/>
              </a:spcAft>
              <a:buFont typeface="Wingdings" pitchFamily="2" charset="2"/>
              <a:buChar char="Ø"/>
              <a:defRPr sz="2000">
                <a:solidFill>
                  <a:schemeClr val="tx1"/>
                </a:solidFill>
                <a:latin typeface="Arial" charset="0"/>
              </a:defRPr>
            </a:lvl8pPr>
            <a:lvl9pPr marL="3886200" indent="-228600" algn="ctr" defTabSz="922338" eaLnBrk="0" fontAlgn="base" hangingPunct="0">
              <a:spcBef>
                <a:spcPct val="20000"/>
              </a:spcBef>
              <a:spcAft>
                <a:spcPct val="0"/>
              </a:spcAft>
              <a:buFont typeface="Wingdings" pitchFamily="2" charset="2"/>
              <a:buChar char="Ø"/>
              <a:defRPr sz="2000">
                <a:solidFill>
                  <a:schemeClr val="tx1"/>
                </a:solidFill>
                <a:latin typeface="Arial" charset="0"/>
              </a:defRPr>
            </a:lvl9pPr>
          </a:lstStyle>
          <a:p>
            <a:pPr eaLnBrk="1" hangingPunct="1"/>
            <a:fld id="{EBCE24A7-92ED-4979-9BF8-8729D7A12FB0}" type="slidenum">
              <a:rPr lang="de-DE" sz="1300" smtClean="0"/>
              <a:pPr eaLnBrk="1" hangingPunct="1"/>
              <a:t>14</a:t>
            </a:fld>
            <a:endParaRPr lang="de-DE" sz="1300" smtClean="0"/>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p:spPr>
        <p:txBody>
          <a:bodyPr/>
          <a:lstStyle/>
          <a:p>
            <a:pPr algn="l" eaLnBrk="1" hangingPunct="1">
              <a:buNone/>
            </a:pPr>
            <a:r>
              <a:rPr lang="de-DE" b="0" dirty="0" err="1" smtClean="0"/>
              <a:t>Klostermersch</a:t>
            </a:r>
            <a:r>
              <a:rPr lang="de-DE" b="0" dirty="0" smtClean="0"/>
              <a:t>: </a:t>
            </a:r>
            <a:r>
              <a:rPr lang="de-DE" b="0" baseline="0" dirty="0" smtClean="0"/>
              <a:t>(</a:t>
            </a:r>
            <a:r>
              <a:rPr lang="de-DE" b="0" dirty="0" smtClean="0"/>
              <a:t>Maßnahmenfertigstellung 1997 )</a:t>
            </a:r>
          </a:p>
          <a:p>
            <a:pPr algn="l" eaLnBrk="1" hangingPunct="1">
              <a:buNone/>
            </a:pPr>
            <a:endParaRPr lang="de-DE" b="0" dirty="0" smtClean="0"/>
          </a:p>
          <a:p>
            <a:pPr algn="l" eaLnBrk="1" hangingPunct="1">
              <a:buNone/>
            </a:pPr>
            <a:r>
              <a:rPr lang="de-DE" b="0" baseline="0" dirty="0" smtClean="0"/>
              <a:t>Luftbilder 1993 und 2010</a:t>
            </a:r>
          </a:p>
          <a:p>
            <a:pPr algn="l" eaLnBrk="1" hangingPunct="1">
              <a:buNone/>
            </a:pPr>
            <a:r>
              <a:rPr lang="de-DE" b="0" baseline="0" dirty="0" smtClean="0"/>
              <a:t>Verbesserung des Auenzustandes von Klasse 4 und 5 nach Klasse 3 (ein Segment Klassensprung um 2 Klassen nach 2)</a:t>
            </a:r>
          </a:p>
          <a:p>
            <a:pPr algn="l" eaLnBrk="1" hangingPunct="1">
              <a:buNone/>
            </a:pPr>
            <a:r>
              <a:rPr lang="de-DE" b="0" baseline="0" dirty="0" smtClean="0"/>
              <a:t>Hinter den AZK stehen nummerische Zahlen: verschiedene Segmente der Maßnahme </a:t>
            </a:r>
            <a:r>
              <a:rPr lang="de-DE" b="0" baseline="0" dirty="0" err="1" smtClean="0"/>
              <a:t>Klostermersch</a:t>
            </a:r>
            <a:r>
              <a:rPr lang="de-DE" b="0" baseline="0" dirty="0" smtClean="0"/>
              <a:t> besitzen zusammen mit einigen weiteren Maßnahmen deutschlandweit den höchsten Klassensprung.</a:t>
            </a:r>
            <a:endParaRPr lang="de-DE" b="0"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lvl1pPr defTabSz="922338" eaLnBrk="0" hangingPunct="0">
              <a:defRPr sz="2000">
                <a:solidFill>
                  <a:schemeClr val="tx1"/>
                </a:solidFill>
                <a:latin typeface="Arial" charset="0"/>
              </a:defRPr>
            </a:lvl1pPr>
            <a:lvl2pPr marL="742950" indent="-285750" defTabSz="922338" eaLnBrk="0" hangingPunct="0">
              <a:defRPr sz="2000">
                <a:solidFill>
                  <a:schemeClr val="tx1"/>
                </a:solidFill>
                <a:latin typeface="Arial" charset="0"/>
              </a:defRPr>
            </a:lvl2pPr>
            <a:lvl3pPr marL="1143000" indent="-228600" defTabSz="922338" eaLnBrk="0" hangingPunct="0">
              <a:defRPr sz="2000">
                <a:solidFill>
                  <a:schemeClr val="tx1"/>
                </a:solidFill>
                <a:latin typeface="Arial" charset="0"/>
              </a:defRPr>
            </a:lvl3pPr>
            <a:lvl4pPr marL="1600200" indent="-228600" defTabSz="922338" eaLnBrk="0" hangingPunct="0">
              <a:defRPr sz="2000">
                <a:solidFill>
                  <a:schemeClr val="tx1"/>
                </a:solidFill>
                <a:latin typeface="Arial" charset="0"/>
              </a:defRPr>
            </a:lvl4pPr>
            <a:lvl5pPr marL="2057400" indent="-228600" defTabSz="922338" eaLnBrk="0" hangingPunct="0">
              <a:defRPr sz="2000">
                <a:solidFill>
                  <a:schemeClr val="tx1"/>
                </a:solidFill>
                <a:latin typeface="Arial" charset="0"/>
              </a:defRPr>
            </a:lvl5pPr>
            <a:lvl6pPr marL="2514600" indent="-228600" algn="ctr" defTabSz="922338" eaLnBrk="0" fontAlgn="base" hangingPunct="0">
              <a:spcBef>
                <a:spcPct val="20000"/>
              </a:spcBef>
              <a:spcAft>
                <a:spcPct val="0"/>
              </a:spcAft>
              <a:buFont typeface="Wingdings" pitchFamily="2" charset="2"/>
              <a:buChar char="Ø"/>
              <a:defRPr sz="2000">
                <a:solidFill>
                  <a:schemeClr val="tx1"/>
                </a:solidFill>
                <a:latin typeface="Arial" charset="0"/>
              </a:defRPr>
            </a:lvl6pPr>
            <a:lvl7pPr marL="2971800" indent="-228600" algn="ctr" defTabSz="922338" eaLnBrk="0" fontAlgn="base" hangingPunct="0">
              <a:spcBef>
                <a:spcPct val="20000"/>
              </a:spcBef>
              <a:spcAft>
                <a:spcPct val="0"/>
              </a:spcAft>
              <a:buFont typeface="Wingdings" pitchFamily="2" charset="2"/>
              <a:buChar char="Ø"/>
              <a:defRPr sz="2000">
                <a:solidFill>
                  <a:schemeClr val="tx1"/>
                </a:solidFill>
                <a:latin typeface="Arial" charset="0"/>
              </a:defRPr>
            </a:lvl7pPr>
            <a:lvl8pPr marL="3429000" indent="-228600" algn="ctr" defTabSz="922338" eaLnBrk="0" fontAlgn="base" hangingPunct="0">
              <a:spcBef>
                <a:spcPct val="20000"/>
              </a:spcBef>
              <a:spcAft>
                <a:spcPct val="0"/>
              </a:spcAft>
              <a:buFont typeface="Wingdings" pitchFamily="2" charset="2"/>
              <a:buChar char="Ø"/>
              <a:defRPr sz="2000">
                <a:solidFill>
                  <a:schemeClr val="tx1"/>
                </a:solidFill>
                <a:latin typeface="Arial" charset="0"/>
              </a:defRPr>
            </a:lvl8pPr>
            <a:lvl9pPr marL="3886200" indent="-228600" algn="ctr" defTabSz="922338" eaLnBrk="0" fontAlgn="base" hangingPunct="0">
              <a:spcBef>
                <a:spcPct val="20000"/>
              </a:spcBef>
              <a:spcAft>
                <a:spcPct val="0"/>
              </a:spcAft>
              <a:buFont typeface="Wingdings" pitchFamily="2" charset="2"/>
              <a:buChar char="Ø"/>
              <a:defRPr sz="2000">
                <a:solidFill>
                  <a:schemeClr val="tx1"/>
                </a:solidFill>
                <a:latin typeface="Arial" charset="0"/>
              </a:defRPr>
            </a:lvl9pPr>
          </a:lstStyle>
          <a:p>
            <a:pPr eaLnBrk="1" hangingPunct="1"/>
            <a:fld id="{49658366-D25D-40BF-B3DA-C85CA6FF2531}" type="slidenum">
              <a:rPr lang="de-DE" sz="1300" smtClean="0"/>
              <a:pPr eaLnBrk="1" hangingPunct="1"/>
              <a:t>15</a:t>
            </a:fld>
            <a:endParaRPr lang="de-DE" sz="1300" smtClean="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p:spPr>
        <p:txBody>
          <a:bodyPr/>
          <a:lstStyle/>
          <a:p>
            <a:r>
              <a:rPr lang="de-DE" sz="1400" dirty="0" smtClean="0">
                <a:ea typeface="Lucida Sans Unicode" pitchFamily="34" charset="0"/>
                <a:cs typeface="Lucida Sans Unicode" pitchFamily="34" charset="0"/>
              </a:rPr>
              <a:t>As</a:t>
            </a:r>
            <a:r>
              <a:rPr lang="de-DE" sz="1400" baseline="0" dirty="0" smtClean="0">
                <a:ea typeface="Lucida Sans Unicode" pitchFamily="34" charset="0"/>
                <a:cs typeface="Lucida Sans Unicode" pitchFamily="34" charset="0"/>
              </a:rPr>
              <a:t> </a:t>
            </a:r>
            <a:r>
              <a:rPr lang="de-DE" sz="1400" baseline="0" dirty="0" err="1" smtClean="0">
                <a:ea typeface="Lucida Sans Unicode" pitchFamily="34" charset="0"/>
                <a:cs typeface="Lucida Sans Unicode" pitchFamily="34" charset="0"/>
              </a:rPr>
              <a:t>could</a:t>
            </a:r>
            <a:r>
              <a:rPr lang="de-DE" sz="1400" baseline="0" dirty="0" smtClean="0">
                <a:ea typeface="Lucida Sans Unicode" pitchFamily="34" charset="0"/>
                <a:cs typeface="Lucida Sans Unicode" pitchFamily="34" charset="0"/>
              </a:rPr>
              <a:t> </a:t>
            </a:r>
            <a:r>
              <a:rPr lang="de-DE" sz="1400" baseline="0" dirty="0" err="1" smtClean="0">
                <a:ea typeface="Lucida Sans Unicode" pitchFamily="34" charset="0"/>
                <a:cs typeface="Lucida Sans Unicode" pitchFamily="34" charset="0"/>
              </a:rPr>
              <a:t>be</a:t>
            </a:r>
            <a:r>
              <a:rPr lang="de-DE" sz="1400" baseline="0" dirty="0" smtClean="0">
                <a:ea typeface="Lucida Sans Unicode" pitchFamily="34" charset="0"/>
                <a:cs typeface="Lucida Sans Unicode" pitchFamily="34" charset="0"/>
              </a:rPr>
              <a:t> </a:t>
            </a:r>
            <a:r>
              <a:rPr lang="de-DE" sz="1400" baseline="0" dirty="0" err="1" smtClean="0">
                <a:ea typeface="Lucida Sans Unicode" pitchFamily="34" charset="0"/>
                <a:cs typeface="Lucida Sans Unicode" pitchFamily="34" charset="0"/>
              </a:rPr>
              <a:t>seen</a:t>
            </a:r>
            <a:r>
              <a:rPr lang="de-DE" sz="1400" baseline="0" dirty="0" smtClean="0">
                <a:ea typeface="Lucida Sans Unicode" pitchFamily="34" charset="0"/>
                <a:cs typeface="Lucida Sans Unicode" pitchFamily="34" charset="0"/>
              </a:rPr>
              <a:t> </a:t>
            </a:r>
            <a:r>
              <a:rPr lang="de-DE" sz="1400" baseline="0" dirty="0" err="1" smtClean="0">
                <a:ea typeface="Lucida Sans Unicode" pitchFamily="34" charset="0"/>
                <a:cs typeface="Lucida Sans Unicode" pitchFamily="34" charset="0"/>
              </a:rPr>
              <a:t>fromthe</a:t>
            </a:r>
            <a:r>
              <a:rPr lang="de-DE" sz="1400" baseline="0" dirty="0" smtClean="0">
                <a:ea typeface="Lucida Sans Unicode" pitchFamily="34" charset="0"/>
                <a:cs typeface="Lucida Sans Unicode" pitchFamily="34" charset="0"/>
              </a:rPr>
              <a:t> </a:t>
            </a:r>
            <a:r>
              <a:rPr lang="de-DE" sz="1400" baseline="0" dirty="0" err="1" smtClean="0">
                <a:ea typeface="Lucida Sans Unicode" pitchFamily="34" charset="0"/>
                <a:cs typeface="Lucida Sans Unicode" pitchFamily="34" charset="0"/>
              </a:rPr>
              <a:t>floodplain</a:t>
            </a:r>
            <a:r>
              <a:rPr lang="de-DE" sz="1400" baseline="0" dirty="0" smtClean="0">
                <a:ea typeface="Lucida Sans Unicode" pitchFamily="34" charset="0"/>
                <a:cs typeface="Lucida Sans Unicode" pitchFamily="34" charset="0"/>
              </a:rPr>
              <a:t> </a:t>
            </a:r>
            <a:r>
              <a:rPr lang="de-DE" sz="1400" baseline="0" dirty="0" err="1" smtClean="0">
                <a:ea typeface="Lucida Sans Unicode" pitchFamily="34" charset="0"/>
                <a:cs typeface="Lucida Sans Unicode" pitchFamily="34" charset="0"/>
              </a:rPr>
              <a:t>status</a:t>
            </a:r>
            <a:r>
              <a:rPr lang="de-DE" sz="1400" baseline="0" dirty="0" smtClean="0">
                <a:ea typeface="Lucida Sans Unicode" pitchFamily="34" charset="0"/>
                <a:cs typeface="Lucida Sans Unicode" pitchFamily="34" charset="0"/>
              </a:rPr>
              <a:t> </a:t>
            </a:r>
            <a:r>
              <a:rPr lang="de-DE" sz="1400" baseline="0" dirty="0" err="1" smtClean="0">
                <a:ea typeface="Lucida Sans Unicode" pitchFamily="34" charset="0"/>
                <a:cs typeface="Lucida Sans Unicode" pitchFamily="34" charset="0"/>
              </a:rPr>
              <a:t>report</a:t>
            </a:r>
            <a:r>
              <a:rPr lang="de-DE" sz="1400" baseline="0" dirty="0" smtClean="0">
                <a:ea typeface="Lucida Sans Unicode" pitchFamily="34" charset="0"/>
                <a:cs typeface="Lucida Sans Unicode" pitchFamily="34" charset="0"/>
              </a:rPr>
              <a:t>, </a:t>
            </a:r>
            <a:r>
              <a:rPr lang="de-DE" sz="1400" baseline="0" dirty="0" err="1" smtClean="0">
                <a:ea typeface="Lucida Sans Unicode" pitchFamily="34" charset="0"/>
                <a:cs typeface="Lucida Sans Unicode" pitchFamily="34" charset="0"/>
              </a:rPr>
              <a:t>there</a:t>
            </a:r>
            <a:r>
              <a:rPr lang="de-DE" sz="1400" baseline="0" dirty="0" smtClean="0">
                <a:ea typeface="Lucida Sans Unicode" pitchFamily="34" charset="0"/>
                <a:cs typeface="Lucida Sans Unicode" pitchFamily="34" charset="0"/>
              </a:rPr>
              <a:t> </a:t>
            </a:r>
            <a:r>
              <a:rPr lang="de-DE" sz="1400" baseline="0" dirty="0" err="1" smtClean="0">
                <a:ea typeface="Lucida Sans Unicode" pitchFamily="34" charset="0"/>
                <a:cs typeface="Lucida Sans Unicode" pitchFamily="34" charset="0"/>
              </a:rPr>
              <a:t>are</a:t>
            </a:r>
            <a:r>
              <a:rPr lang="de-DE" sz="1400" baseline="0" dirty="0" smtClean="0">
                <a:ea typeface="Lucida Sans Unicode" pitchFamily="34" charset="0"/>
                <a:cs typeface="Lucida Sans Unicode" pitchFamily="34" charset="0"/>
              </a:rPr>
              <a:t> </a:t>
            </a:r>
            <a:r>
              <a:rPr lang="de-DE" sz="1400" baseline="0" dirty="0" err="1" smtClean="0">
                <a:ea typeface="Lucida Sans Unicode" pitchFamily="34" charset="0"/>
                <a:cs typeface="Lucida Sans Unicode" pitchFamily="34" charset="0"/>
              </a:rPr>
              <a:t>losses</a:t>
            </a:r>
            <a:r>
              <a:rPr lang="de-DE" sz="1400" baseline="0" dirty="0" smtClean="0">
                <a:ea typeface="Lucida Sans Unicode" pitchFamily="34" charset="0"/>
                <a:cs typeface="Lucida Sans Unicode" pitchFamily="34" charset="0"/>
              </a:rPr>
              <a:t> </a:t>
            </a:r>
            <a:r>
              <a:rPr lang="de-DE" sz="1400" baseline="0" dirty="0" err="1" smtClean="0">
                <a:ea typeface="Lucida Sans Unicode" pitchFamily="34" charset="0"/>
                <a:cs typeface="Lucida Sans Unicode" pitchFamily="34" charset="0"/>
              </a:rPr>
              <a:t>of</a:t>
            </a:r>
            <a:r>
              <a:rPr lang="de-DE" sz="1400" baseline="0" dirty="0" smtClean="0">
                <a:ea typeface="Lucida Sans Unicode" pitchFamily="34" charset="0"/>
                <a:cs typeface="Lucida Sans Unicode" pitchFamily="34" charset="0"/>
              </a:rPr>
              <a:t> 2/3 </a:t>
            </a:r>
            <a:r>
              <a:rPr lang="de-DE" sz="1400" baseline="0" dirty="0" err="1" smtClean="0">
                <a:ea typeface="Lucida Sans Unicode" pitchFamily="34" charset="0"/>
                <a:cs typeface="Lucida Sans Unicode" pitchFamily="34" charset="0"/>
              </a:rPr>
              <a:t>of</a:t>
            </a:r>
            <a:r>
              <a:rPr lang="de-DE" sz="1400" baseline="0" dirty="0" smtClean="0">
                <a:ea typeface="Lucida Sans Unicode" pitchFamily="34" charset="0"/>
                <a:cs typeface="Lucida Sans Unicode" pitchFamily="34" charset="0"/>
              </a:rPr>
              <a:t> </a:t>
            </a:r>
            <a:r>
              <a:rPr lang="de-DE" sz="1400" baseline="0" dirty="0" err="1" smtClean="0">
                <a:ea typeface="Lucida Sans Unicode" pitchFamily="34" charset="0"/>
                <a:cs typeface="Lucida Sans Unicode" pitchFamily="34" charset="0"/>
              </a:rPr>
              <a:t>inundation</a:t>
            </a:r>
            <a:r>
              <a:rPr lang="de-DE" sz="1400" baseline="0" dirty="0" smtClean="0">
                <a:ea typeface="Lucida Sans Unicode" pitchFamily="34" charset="0"/>
                <a:cs typeface="Lucida Sans Unicode" pitchFamily="34" charset="0"/>
              </a:rPr>
              <a:t> </a:t>
            </a:r>
            <a:r>
              <a:rPr lang="de-DE" sz="1400" baseline="0" dirty="0" err="1" smtClean="0">
                <a:ea typeface="Lucida Sans Unicode" pitchFamily="34" charset="0"/>
                <a:cs typeface="Lucida Sans Unicode" pitchFamily="34" charset="0"/>
              </a:rPr>
              <a:t>area</a:t>
            </a:r>
            <a:r>
              <a:rPr lang="de-DE" sz="1400" baseline="0" dirty="0" smtClean="0">
                <a:ea typeface="Lucida Sans Unicode" pitchFamily="34" charset="0"/>
                <a:cs typeface="Lucida Sans Unicode" pitchFamily="34" charset="0"/>
              </a:rPr>
              <a:t>. </a:t>
            </a:r>
            <a:r>
              <a:rPr lang="de-DE" sz="1400" baseline="0" dirty="0" err="1" smtClean="0">
                <a:ea typeface="Lucida Sans Unicode" pitchFamily="34" charset="0"/>
                <a:cs typeface="Lucida Sans Unicode" pitchFamily="34" charset="0"/>
              </a:rPr>
              <a:t>Nevertheless</a:t>
            </a:r>
            <a:r>
              <a:rPr lang="de-DE" sz="1400" baseline="0" dirty="0" smtClean="0">
                <a:ea typeface="Lucida Sans Unicode" pitchFamily="34" charset="0"/>
                <a:cs typeface="Lucida Sans Unicode" pitchFamily="34" charset="0"/>
              </a:rPr>
              <a:t>, </a:t>
            </a:r>
            <a:r>
              <a:rPr lang="de-DE" sz="1400" baseline="0" dirty="0" err="1" smtClean="0">
                <a:ea typeface="Lucida Sans Unicode" pitchFamily="34" charset="0"/>
                <a:cs typeface="Lucida Sans Unicode" pitchFamily="34" charset="0"/>
              </a:rPr>
              <a:t>the</a:t>
            </a:r>
            <a:r>
              <a:rPr lang="de-DE" sz="1400" baseline="0" dirty="0" smtClean="0">
                <a:ea typeface="Lucida Sans Unicode" pitchFamily="34" charset="0"/>
                <a:cs typeface="Lucida Sans Unicode" pitchFamily="34" charset="0"/>
              </a:rPr>
              <a:t> </a:t>
            </a:r>
            <a:r>
              <a:rPr lang="de-DE" sz="1400" baseline="0" dirty="0" err="1" smtClean="0">
                <a:ea typeface="Lucida Sans Unicode" pitchFamily="34" charset="0"/>
                <a:cs typeface="Lucida Sans Unicode" pitchFamily="34" charset="0"/>
              </a:rPr>
              <a:t>floodplain</a:t>
            </a:r>
            <a:r>
              <a:rPr lang="de-DE" sz="1400" baseline="0" dirty="0" smtClean="0">
                <a:ea typeface="Lucida Sans Unicode" pitchFamily="34" charset="0"/>
                <a:cs typeface="Lucida Sans Unicode" pitchFamily="34" charset="0"/>
              </a:rPr>
              <a:t> </a:t>
            </a:r>
            <a:r>
              <a:rPr lang="de-DE" sz="1400" baseline="0" dirty="0" err="1" smtClean="0">
                <a:ea typeface="Lucida Sans Unicode" pitchFamily="34" charset="0"/>
                <a:cs typeface="Lucida Sans Unicode" pitchFamily="34" charset="0"/>
              </a:rPr>
              <a:t>available</a:t>
            </a:r>
            <a:r>
              <a:rPr lang="de-DE" sz="1400" baseline="0" dirty="0" smtClean="0">
                <a:ea typeface="Lucida Sans Unicode" pitchFamily="34" charset="0"/>
                <a:cs typeface="Lucida Sans Unicode" pitchFamily="34" charset="0"/>
              </a:rPr>
              <a:t> </a:t>
            </a:r>
            <a:r>
              <a:rPr lang="de-DE" sz="1400" baseline="0" dirty="0" err="1" smtClean="0">
                <a:ea typeface="Lucida Sans Unicode" pitchFamily="34" charset="0"/>
                <a:cs typeface="Lucida Sans Unicode" pitchFamily="34" charset="0"/>
              </a:rPr>
              <a:t>for</a:t>
            </a:r>
            <a:r>
              <a:rPr lang="de-DE" sz="1400" baseline="0" dirty="0" smtClean="0">
                <a:ea typeface="Lucida Sans Unicode" pitchFamily="34" charset="0"/>
                <a:cs typeface="Lucida Sans Unicode" pitchFamily="34" charset="0"/>
              </a:rPr>
              <a:t> </a:t>
            </a:r>
            <a:r>
              <a:rPr lang="de-DE" sz="1400" baseline="0" dirty="0" err="1" smtClean="0">
                <a:ea typeface="Lucida Sans Unicode" pitchFamily="34" charset="0"/>
                <a:cs typeface="Lucida Sans Unicode" pitchFamily="34" charset="0"/>
              </a:rPr>
              <a:t>inundation</a:t>
            </a:r>
            <a:r>
              <a:rPr lang="de-DE" sz="1400" baseline="0" dirty="0" smtClean="0">
                <a:ea typeface="Lucida Sans Unicode" pitchFamily="34" charset="0"/>
                <a:cs typeface="Lucida Sans Unicode" pitchFamily="34" charset="0"/>
              </a:rPr>
              <a:t> </a:t>
            </a:r>
            <a:r>
              <a:rPr lang="de-DE" sz="1400" baseline="0" dirty="0" err="1" smtClean="0">
                <a:ea typeface="Lucida Sans Unicode" pitchFamily="34" charset="0"/>
                <a:cs typeface="Lucida Sans Unicode" pitchFamily="34" charset="0"/>
              </a:rPr>
              <a:t>retain</a:t>
            </a:r>
            <a:r>
              <a:rPr lang="de-DE" sz="1400" baseline="0" dirty="0" smtClean="0">
                <a:ea typeface="Lucida Sans Unicode" pitchFamily="34" charset="0"/>
                <a:cs typeface="Lucida Sans Unicode" pitchFamily="34" charset="0"/>
              </a:rPr>
              <a:t> </a:t>
            </a:r>
            <a:r>
              <a:rPr lang="de-DE" sz="1400" baseline="0" dirty="0" err="1" smtClean="0">
                <a:ea typeface="Lucida Sans Unicode" pitchFamily="34" charset="0"/>
                <a:cs typeface="Lucida Sans Unicode" pitchFamily="34" charset="0"/>
              </a:rPr>
              <a:t>up</a:t>
            </a:r>
            <a:r>
              <a:rPr lang="de-DE" sz="1400" baseline="0" dirty="0" smtClean="0">
                <a:ea typeface="Lucida Sans Unicode" pitchFamily="34" charset="0"/>
                <a:cs typeface="Lucida Sans Unicode" pitchFamily="34" charset="0"/>
              </a:rPr>
              <a:t> </a:t>
            </a:r>
            <a:r>
              <a:rPr lang="de-DE" sz="1400" baseline="0" dirty="0" err="1" smtClean="0">
                <a:ea typeface="Lucida Sans Unicode" pitchFamily="34" charset="0"/>
                <a:cs typeface="Lucida Sans Unicode" pitchFamily="34" charset="0"/>
              </a:rPr>
              <a:t>to</a:t>
            </a:r>
            <a:r>
              <a:rPr lang="de-DE" sz="1400" baseline="0" dirty="0" smtClean="0">
                <a:ea typeface="Lucida Sans Unicode" pitchFamily="34" charset="0"/>
                <a:cs typeface="Lucida Sans Unicode" pitchFamily="34" charset="0"/>
              </a:rPr>
              <a:t> 42000 t N </a:t>
            </a:r>
            <a:r>
              <a:rPr lang="de-DE" sz="1400" baseline="0" dirty="0" err="1" smtClean="0">
                <a:ea typeface="Lucida Sans Unicode" pitchFamily="34" charset="0"/>
                <a:cs typeface="Lucida Sans Unicode" pitchFamily="34" charset="0"/>
              </a:rPr>
              <a:t>and</a:t>
            </a:r>
            <a:r>
              <a:rPr lang="de-DE" sz="1400" baseline="0" dirty="0" smtClean="0">
                <a:ea typeface="Lucida Sans Unicode" pitchFamily="34" charset="0"/>
                <a:cs typeface="Lucida Sans Unicode" pitchFamily="34" charset="0"/>
              </a:rPr>
              <a:t> 1200 t P per </a:t>
            </a:r>
            <a:r>
              <a:rPr lang="de-DE" sz="1400" baseline="0" dirty="0" err="1" smtClean="0">
                <a:ea typeface="Lucida Sans Unicode" pitchFamily="34" charset="0"/>
                <a:cs typeface="Lucida Sans Unicode" pitchFamily="34" charset="0"/>
              </a:rPr>
              <a:t>year</a:t>
            </a:r>
            <a:r>
              <a:rPr lang="de-DE" sz="1400" baseline="0" dirty="0" smtClean="0">
                <a:ea typeface="Lucida Sans Unicode" pitchFamily="34" charset="0"/>
                <a:cs typeface="Lucida Sans Unicode" pitchFamily="34" charset="0"/>
              </a:rPr>
              <a:t>, </a:t>
            </a:r>
            <a:r>
              <a:rPr lang="de-DE" sz="1400" baseline="0" dirty="0" err="1" smtClean="0">
                <a:ea typeface="Lucida Sans Unicode" pitchFamily="34" charset="0"/>
                <a:cs typeface="Lucida Sans Unicode" pitchFamily="34" charset="0"/>
              </a:rPr>
              <a:t>which</a:t>
            </a:r>
            <a:r>
              <a:rPr lang="de-DE" sz="1400" baseline="0" dirty="0" smtClean="0">
                <a:ea typeface="Lucida Sans Unicode" pitchFamily="34" charset="0"/>
                <a:cs typeface="Lucida Sans Unicode" pitchFamily="34" charset="0"/>
              </a:rPr>
              <a:t> </a:t>
            </a:r>
            <a:r>
              <a:rPr lang="de-DE" sz="1400" baseline="0" dirty="0" err="1" smtClean="0">
                <a:ea typeface="Lucida Sans Unicode" pitchFamily="34" charset="0"/>
                <a:cs typeface="Lucida Sans Unicode" pitchFamily="34" charset="0"/>
              </a:rPr>
              <a:t>equals</a:t>
            </a:r>
            <a:r>
              <a:rPr lang="de-DE" sz="1400" baseline="0" dirty="0" smtClean="0">
                <a:ea typeface="Lucida Sans Unicode" pitchFamily="34" charset="0"/>
                <a:cs typeface="Lucida Sans Unicode" pitchFamily="34" charset="0"/>
              </a:rPr>
              <a:t> a </a:t>
            </a:r>
            <a:r>
              <a:rPr lang="de-DE" sz="1400" baseline="0" dirty="0" err="1" smtClean="0">
                <a:ea typeface="Lucida Sans Unicode" pitchFamily="34" charset="0"/>
                <a:cs typeface="Lucida Sans Unicode" pitchFamily="34" charset="0"/>
              </a:rPr>
              <a:t>purification</a:t>
            </a:r>
            <a:r>
              <a:rPr lang="de-DE" sz="1400" baseline="0" dirty="0" smtClean="0">
                <a:ea typeface="Lucida Sans Unicode" pitchFamily="34" charset="0"/>
                <a:cs typeface="Lucida Sans Unicode" pitchFamily="34" charset="0"/>
              </a:rPr>
              <a:t> </a:t>
            </a:r>
            <a:r>
              <a:rPr lang="de-DE" sz="1400" baseline="0" dirty="0" err="1" smtClean="0">
                <a:ea typeface="Lucida Sans Unicode" pitchFamily="34" charset="0"/>
                <a:cs typeface="Lucida Sans Unicode" pitchFamily="34" charset="0"/>
              </a:rPr>
              <a:t>service</a:t>
            </a:r>
            <a:r>
              <a:rPr lang="de-DE" sz="1400" baseline="0" dirty="0" smtClean="0">
                <a:ea typeface="Lucida Sans Unicode" pitchFamily="34" charset="0"/>
                <a:cs typeface="Lucida Sans Unicode" pitchFamily="34" charset="0"/>
              </a:rPr>
              <a:t> </a:t>
            </a:r>
            <a:r>
              <a:rPr lang="de-DE" sz="1400" baseline="0" dirty="0" err="1" smtClean="0">
                <a:ea typeface="Lucida Sans Unicode" pitchFamily="34" charset="0"/>
                <a:cs typeface="Lucida Sans Unicode" pitchFamily="34" charset="0"/>
              </a:rPr>
              <a:t>of</a:t>
            </a:r>
            <a:r>
              <a:rPr lang="de-DE" sz="1400" baseline="0" dirty="0" smtClean="0">
                <a:ea typeface="Lucida Sans Unicode" pitchFamily="34" charset="0"/>
                <a:cs typeface="Lucida Sans Unicode" pitchFamily="34" charset="0"/>
              </a:rPr>
              <a:t> 500 </a:t>
            </a:r>
            <a:r>
              <a:rPr lang="de-DE" sz="1400" baseline="0" dirty="0" err="1" smtClean="0">
                <a:ea typeface="Lucida Sans Unicode" pitchFamily="34" charset="0"/>
                <a:cs typeface="Lucida Sans Unicode" pitchFamily="34" charset="0"/>
              </a:rPr>
              <a:t>mill</a:t>
            </a:r>
            <a:r>
              <a:rPr lang="de-DE" sz="1400" baseline="0" dirty="0" smtClean="0">
                <a:ea typeface="Lucida Sans Unicode" pitchFamily="34" charset="0"/>
                <a:cs typeface="Lucida Sans Unicode" pitchFamily="34" charset="0"/>
              </a:rPr>
              <a:t> €. Also </a:t>
            </a:r>
            <a:r>
              <a:rPr lang="de-DE" sz="1400" baseline="0" dirty="0" err="1" smtClean="0">
                <a:ea typeface="Lucida Sans Unicode" pitchFamily="34" charset="0"/>
                <a:cs typeface="Lucida Sans Unicode" pitchFamily="34" charset="0"/>
              </a:rPr>
              <a:t>other</a:t>
            </a:r>
            <a:r>
              <a:rPr lang="de-DE" sz="1400" baseline="0" dirty="0" smtClean="0">
                <a:ea typeface="Lucida Sans Unicode" pitchFamily="34" charset="0"/>
                <a:cs typeface="Lucida Sans Unicode" pitchFamily="34" charset="0"/>
              </a:rPr>
              <a:t> </a:t>
            </a:r>
            <a:r>
              <a:rPr lang="de-DE" sz="1400" baseline="0" dirty="0" err="1" smtClean="0">
                <a:ea typeface="Lucida Sans Unicode" pitchFamily="34" charset="0"/>
                <a:cs typeface="Lucida Sans Unicode" pitchFamily="34" charset="0"/>
              </a:rPr>
              <a:t>ecosystem</a:t>
            </a:r>
            <a:r>
              <a:rPr lang="de-DE" sz="1400" baseline="0" dirty="0" smtClean="0">
                <a:ea typeface="Lucida Sans Unicode" pitchFamily="34" charset="0"/>
                <a:cs typeface="Lucida Sans Unicode" pitchFamily="34" charset="0"/>
              </a:rPr>
              <a:t>, </a:t>
            </a:r>
            <a:r>
              <a:rPr lang="de-DE" sz="1400" baseline="0" dirty="0" err="1" smtClean="0">
                <a:ea typeface="Lucida Sans Unicode" pitchFamily="34" charset="0"/>
                <a:cs typeface="Lucida Sans Unicode" pitchFamily="34" charset="0"/>
              </a:rPr>
              <a:t>services</a:t>
            </a:r>
            <a:r>
              <a:rPr lang="de-DE" sz="1400" baseline="0" dirty="0" smtClean="0">
                <a:ea typeface="Lucida Sans Unicode" pitchFamily="34" charset="0"/>
                <a:cs typeface="Lucida Sans Unicode" pitchFamily="34" charset="0"/>
              </a:rPr>
              <a:t> </a:t>
            </a:r>
            <a:r>
              <a:rPr lang="de-DE" sz="1400" baseline="0" dirty="0" err="1" smtClean="0">
                <a:ea typeface="Lucida Sans Unicode" pitchFamily="34" charset="0"/>
                <a:cs typeface="Lucida Sans Unicode" pitchFamily="34" charset="0"/>
              </a:rPr>
              <a:t>were</a:t>
            </a:r>
            <a:r>
              <a:rPr lang="de-DE" sz="1400" baseline="0" dirty="0" smtClean="0">
                <a:ea typeface="Lucida Sans Unicode" pitchFamily="34" charset="0"/>
                <a:cs typeface="Lucida Sans Unicode" pitchFamily="34" charset="0"/>
              </a:rPr>
              <a:t> </a:t>
            </a:r>
            <a:r>
              <a:rPr lang="de-DE" sz="1400" baseline="0" dirty="0" err="1" smtClean="0">
                <a:ea typeface="Lucida Sans Unicode" pitchFamily="34" charset="0"/>
                <a:cs typeface="Lucida Sans Unicode" pitchFamily="34" charset="0"/>
              </a:rPr>
              <a:t>evaluated</a:t>
            </a:r>
            <a:r>
              <a:rPr lang="de-DE" sz="1400" baseline="0" dirty="0" smtClean="0">
                <a:ea typeface="Lucida Sans Unicode" pitchFamily="34" charset="0"/>
                <a:cs typeface="Lucida Sans Unicode" pitchFamily="34" charset="0"/>
              </a:rPr>
              <a:t> in </a:t>
            </a:r>
            <a:r>
              <a:rPr lang="de-DE" sz="1400" baseline="0" dirty="0" err="1" smtClean="0">
                <a:ea typeface="Lucida Sans Unicode" pitchFamily="34" charset="0"/>
                <a:cs typeface="Lucida Sans Unicode" pitchFamily="34" charset="0"/>
              </a:rPr>
              <a:t>this</a:t>
            </a:r>
            <a:r>
              <a:rPr lang="de-DE" sz="1400" baseline="0" dirty="0" smtClean="0">
                <a:ea typeface="Lucida Sans Unicode" pitchFamily="34" charset="0"/>
                <a:cs typeface="Lucida Sans Unicode" pitchFamily="34" charset="0"/>
              </a:rPr>
              <a:t> </a:t>
            </a:r>
            <a:r>
              <a:rPr lang="de-DE" sz="1400" baseline="0" dirty="0" err="1" smtClean="0">
                <a:ea typeface="Lucida Sans Unicode" pitchFamily="34" charset="0"/>
                <a:cs typeface="Lucida Sans Unicode" pitchFamily="34" charset="0"/>
              </a:rPr>
              <a:t>study</a:t>
            </a:r>
            <a:r>
              <a:rPr lang="de-DE" sz="1400" baseline="0" dirty="0" smtClean="0">
                <a:ea typeface="Lucida Sans Unicode" pitchFamily="34" charset="0"/>
                <a:cs typeface="Lucida Sans Unicode" pitchFamily="34" charset="0"/>
              </a:rPr>
              <a:t>, </a:t>
            </a:r>
            <a:r>
              <a:rPr lang="de-DE" sz="1400" baseline="0" dirty="0" err="1" smtClean="0">
                <a:ea typeface="Lucida Sans Unicode" pitchFamily="34" charset="0"/>
                <a:cs typeface="Lucida Sans Unicode" pitchFamily="34" charset="0"/>
              </a:rPr>
              <a:t>available</a:t>
            </a:r>
            <a:r>
              <a:rPr lang="de-DE" sz="1400" baseline="0" dirty="0" smtClean="0">
                <a:ea typeface="Lucida Sans Unicode" pitchFamily="34" charset="0"/>
                <a:cs typeface="Lucida Sans Unicode" pitchFamily="34" charset="0"/>
              </a:rPr>
              <a:t> </a:t>
            </a:r>
            <a:r>
              <a:rPr lang="de-DE" sz="1400" baseline="0" dirty="0" err="1" smtClean="0">
                <a:ea typeface="Lucida Sans Unicode" pitchFamily="34" charset="0"/>
                <a:cs typeface="Lucida Sans Unicode" pitchFamily="34" charset="0"/>
              </a:rPr>
              <a:t>by</a:t>
            </a:r>
            <a:r>
              <a:rPr lang="de-DE" sz="1400" baseline="0" dirty="0" smtClean="0">
                <a:ea typeface="Lucida Sans Unicode" pitchFamily="34" charset="0"/>
                <a:cs typeface="Lucida Sans Unicode" pitchFamily="34" charset="0"/>
              </a:rPr>
              <a:t> </a:t>
            </a:r>
            <a:r>
              <a:rPr lang="de-DE" sz="1400" baseline="0" dirty="0" err="1" smtClean="0">
                <a:ea typeface="Lucida Sans Unicode" pitchFamily="34" charset="0"/>
                <a:cs typeface="Lucida Sans Unicode" pitchFamily="34" charset="0"/>
              </a:rPr>
              <a:t>the</a:t>
            </a:r>
            <a:r>
              <a:rPr lang="de-DE" sz="1400" baseline="0" dirty="0" smtClean="0">
                <a:ea typeface="Lucida Sans Unicode" pitchFamily="34" charset="0"/>
                <a:cs typeface="Lucida Sans Unicode" pitchFamily="34" charset="0"/>
              </a:rPr>
              <a:t> </a:t>
            </a:r>
            <a:r>
              <a:rPr lang="de-DE" sz="1400" baseline="0" dirty="0" err="1" smtClean="0">
                <a:ea typeface="Lucida Sans Unicode" pitchFamily="34" charset="0"/>
                <a:cs typeface="Lucida Sans Unicode" pitchFamily="34" charset="0"/>
              </a:rPr>
              <a:t>BfN</a:t>
            </a:r>
            <a:r>
              <a:rPr lang="de-DE" sz="1400" baseline="0" dirty="0" smtClean="0">
                <a:ea typeface="Lucida Sans Unicode" pitchFamily="34" charset="0"/>
                <a:cs typeface="Lucida Sans Unicode" pitchFamily="34" charset="0"/>
              </a:rPr>
              <a:t>, in German </a:t>
            </a:r>
            <a:r>
              <a:rPr lang="de-DE" sz="1400" baseline="0" dirty="0" err="1" smtClean="0">
                <a:ea typeface="Lucida Sans Unicode" pitchFamily="34" charset="0"/>
                <a:cs typeface="Lucida Sans Unicode" pitchFamily="34" charset="0"/>
              </a:rPr>
              <a:t>only</a:t>
            </a:r>
            <a:r>
              <a:rPr lang="de-DE" sz="1400" baseline="0" dirty="0" smtClean="0">
                <a:ea typeface="Lucida Sans Unicode" pitchFamily="34" charset="0"/>
                <a:cs typeface="Lucida Sans Unicode" pitchFamily="34" charset="0"/>
              </a:rPr>
              <a:t>.</a:t>
            </a:r>
            <a:endParaRPr lang="de-DE" sz="1400" dirty="0" smtClean="0">
              <a:ea typeface="Lucida Sans Unicode" pitchFamily="34" charset="0"/>
              <a:cs typeface="Lucida Sans Unicode"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lvl1pPr defTabSz="922338" eaLnBrk="0" hangingPunct="0">
              <a:defRPr sz="2000">
                <a:solidFill>
                  <a:schemeClr val="tx1"/>
                </a:solidFill>
                <a:latin typeface="Arial" charset="0"/>
              </a:defRPr>
            </a:lvl1pPr>
            <a:lvl2pPr marL="742950" indent="-285750" defTabSz="922338" eaLnBrk="0" hangingPunct="0">
              <a:defRPr sz="2000">
                <a:solidFill>
                  <a:schemeClr val="tx1"/>
                </a:solidFill>
                <a:latin typeface="Arial" charset="0"/>
              </a:defRPr>
            </a:lvl2pPr>
            <a:lvl3pPr marL="1143000" indent="-228600" defTabSz="922338" eaLnBrk="0" hangingPunct="0">
              <a:defRPr sz="2000">
                <a:solidFill>
                  <a:schemeClr val="tx1"/>
                </a:solidFill>
                <a:latin typeface="Arial" charset="0"/>
              </a:defRPr>
            </a:lvl3pPr>
            <a:lvl4pPr marL="1600200" indent="-228600" defTabSz="922338" eaLnBrk="0" hangingPunct="0">
              <a:defRPr sz="2000">
                <a:solidFill>
                  <a:schemeClr val="tx1"/>
                </a:solidFill>
                <a:latin typeface="Arial" charset="0"/>
              </a:defRPr>
            </a:lvl4pPr>
            <a:lvl5pPr marL="2057400" indent="-228600" defTabSz="922338" eaLnBrk="0" hangingPunct="0">
              <a:defRPr sz="2000">
                <a:solidFill>
                  <a:schemeClr val="tx1"/>
                </a:solidFill>
                <a:latin typeface="Arial" charset="0"/>
              </a:defRPr>
            </a:lvl5pPr>
            <a:lvl6pPr marL="2514600" indent="-228600" algn="ctr" defTabSz="922338" eaLnBrk="0" fontAlgn="base" hangingPunct="0">
              <a:spcBef>
                <a:spcPct val="20000"/>
              </a:spcBef>
              <a:spcAft>
                <a:spcPct val="0"/>
              </a:spcAft>
              <a:buFont typeface="Wingdings" pitchFamily="2" charset="2"/>
              <a:buChar char="Ø"/>
              <a:defRPr sz="2000">
                <a:solidFill>
                  <a:schemeClr val="tx1"/>
                </a:solidFill>
                <a:latin typeface="Arial" charset="0"/>
              </a:defRPr>
            </a:lvl6pPr>
            <a:lvl7pPr marL="2971800" indent="-228600" algn="ctr" defTabSz="922338" eaLnBrk="0" fontAlgn="base" hangingPunct="0">
              <a:spcBef>
                <a:spcPct val="20000"/>
              </a:spcBef>
              <a:spcAft>
                <a:spcPct val="0"/>
              </a:spcAft>
              <a:buFont typeface="Wingdings" pitchFamily="2" charset="2"/>
              <a:buChar char="Ø"/>
              <a:defRPr sz="2000">
                <a:solidFill>
                  <a:schemeClr val="tx1"/>
                </a:solidFill>
                <a:latin typeface="Arial" charset="0"/>
              </a:defRPr>
            </a:lvl7pPr>
            <a:lvl8pPr marL="3429000" indent="-228600" algn="ctr" defTabSz="922338" eaLnBrk="0" fontAlgn="base" hangingPunct="0">
              <a:spcBef>
                <a:spcPct val="20000"/>
              </a:spcBef>
              <a:spcAft>
                <a:spcPct val="0"/>
              </a:spcAft>
              <a:buFont typeface="Wingdings" pitchFamily="2" charset="2"/>
              <a:buChar char="Ø"/>
              <a:defRPr sz="2000">
                <a:solidFill>
                  <a:schemeClr val="tx1"/>
                </a:solidFill>
                <a:latin typeface="Arial" charset="0"/>
              </a:defRPr>
            </a:lvl8pPr>
            <a:lvl9pPr marL="3886200" indent="-228600" algn="ctr" defTabSz="922338" eaLnBrk="0" fontAlgn="base" hangingPunct="0">
              <a:spcBef>
                <a:spcPct val="20000"/>
              </a:spcBef>
              <a:spcAft>
                <a:spcPct val="0"/>
              </a:spcAft>
              <a:buFont typeface="Wingdings" pitchFamily="2" charset="2"/>
              <a:buChar char="Ø"/>
              <a:defRPr sz="2000">
                <a:solidFill>
                  <a:schemeClr val="tx1"/>
                </a:solidFill>
                <a:latin typeface="Arial" charset="0"/>
              </a:defRPr>
            </a:lvl9pPr>
          </a:lstStyle>
          <a:p>
            <a:pPr eaLnBrk="1" hangingPunct="1"/>
            <a:fld id="{EBCE24A7-92ED-4979-9BF8-8729D7A12FB0}" type="slidenum">
              <a:rPr lang="de-DE" sz="1300" smtClean="0"/>
              <a:pPr eaLnBrk="1" hangingPunct="1"/>
              <a:t>16</a:t>
            </a:fld>
            <a:endParaRPr lang="de-DE" sz="1300" smtClean="0"/>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p:spPr>
        <p:txBody>
          <a:bodyPr/>
          <a:lstStyle/>
          <a:p>
            <a:pPr algn="l" eaLnBrk="1" hangingPunct="1">
              <a:buNone/>
            </a:pPr>
            <a:r>
              <a:rPr lang="de-DE" b="0" i="1" dirty="0" err="1" smtClean="0"/>
              <a:t>Sources</a:t>
            </a:r>
            <a:r>
              <a:rPr lang="de-DE" b="0" i="1" dirty="0" smtClean="0"/>
              <a:t> </a:t>
            </a:r>
            <a:r>
              <a:rPr lang="de-DE" b="0" i="1" dirty="0" err="1" smtClean="0"/>
              <a:t>of</a:t>
            </a:r>
            <a:r>
              <a:rPr lang="de-DE" b="0" i="1" dirty="0" smtClean="0"/>
              <a:t> German </a:t>
            </a:r>
            <a:r>
              <a:rPr lang="de-DE" b="0" i="1" dirty="0" err="1" smtClean="0"/>
              <a:t>peatland-data</a:t>
            </a:r>
            <a:r>
              <a:rPr lang="de-DE" b="0" i="1" dirty="0" smtClean="0"/>
              <a:t>:</a:t>
            </a:r>
            <a:r>
              <a:rPr lang="de-DE" b="0" i="1" baseline="0" dirty="0" smtClean="0"/>
              <a:t> „SRU - </a:t>
            </a:r>
            <a:r>
              <a:rPr lang="en-US" sz="1200" b="0" i="1" kern="1200" dirty="0" smtClean="0">
                <a:solidFill>
                  <a:schemeClr val="tx1"/>
                </a:solidFill>
                <a:effectLst/>
                <a:latin typeface="+mn-lt"/>
                <a:ea typeface="+mn-ea"/>
                <a:cs typeface="+mn-cs"/>
              </a:rPr>
              <a:t>German Advisory Council on the Environment:</a:t>
            </a:r>
            <a:r>
              <a:rPr lang="de-DE" b="0" i="1" baseline="0" dirty="0" smtClean="0"/>
              <a:t> </a:t>
            </a:r>
            <a:r>
              <a:rPr lang="en-US" b="0" i="1" baseline="0" dirty="0" smtClean="0"/>
              <a:t>ENVIRONMENTAL REPORT 2012 Responsibility in a finite world.”</a:t>
            </a:r>
          </a:p>
          <a:p>
            <a:pPr algn="l" eaLnBrk="1" hangingPunct="1">
              <a:buNone/>
            </a:pPr>
            <a:r>
              <a:rPr lang="de-DE" b="0" i="1" dirty="0" err="1" smtClean="0"/>
              <a:t>Sources</a:t>
            </a:r>
            <a:r>
              <a:rPr lang="de-DE" b="0" i="1" dirty="0" smtClean="0"/>
              <a:t> </a:t>
            </a:r>
            <a:r>
              <a:rPr lang="de-DE" b="0" i="1" dirty="0" err="1" smtClean="0"/>
              <a:t>of</a:t>
            </a:r>
            <a:r>
              <a:rPr lang="de-DE" b="0" i="1" dirty="0" smtClean="0"/>
              <a:t>  ES-</a:t>
            </a:r>
            <a:r>
              <a:rPr lang="de-DE" b="0" i="1" dirty="0" err="1" smtClean="0"/>
              <a:t>Benefits</a:t>
            </a:r>
            <a:r>
              <a:rPr lang="de-DE" b="0" i="1" dirty="0" smtClean="0"/>
              <a:t> in Polder </a:t>
            </a:r>
            <a:r>
              <a:rPr lang="de-DE" b="0" i="1" dirty="0" err="1" smtClean="0"/>
              <a:t>Kieve</a:t>
            </a:r>
            <a:r>
              <a:rPr lang="de-DE" b="0" i="1" dirty="0" smtClean="0"/>
              <a:t>: „</a:t>
            </a:r>
            <a:r>
              <a:rPr lang="de-DE" b="0" i="1" dirty="0" err="1" smtClean="0"/>
              <a:t>Joosten</a:t>
            </a:r>
            <a:r>
              <a:rPr lang="de-DE" b="0" i="1" dirty="0" smtClean="0"/>
              <a:t>, H. et al.</a:t>
            </a:r>
            <a:r>
              <a:rPr lang="de-DE" b="0" i="1" baseline="0" dirty="0" smtClean="0"/>
              <a:t> (2013): </a:t>
            </a:r>
            <a:r>
              <a:rPr lang="de-DE" b="0" i="1" dirty="0" err="1" smtClean="0"/>
              <a:t>MoorFutures</a:t>
            </a:r>
            <a:r>
              <a:rPr lang="de-DE" b="0" i="1" dirty="0" smtClean="0"/>
              <a:t>.</a:t>
            </a:r>
            <a:r>
              <a:rPr lang="de-DE" b="0" i="1" baseline="0" dirty="0" smtClean="0"/>
              <a:t> </a:t>
            </a:r>
            <a:r>
              <a:rPr lang="de-DE" b="0" i="1" dirty="0" smtClean="0"/>
              <a:t>Integration von weiteren Ökosystemdienstleistungen einschließlich Biodiversität in  Kohlenstoffzertifikate – Standard, Methodologie und Übertragbarkeit in andere Regionen. </a:t>
            </a:r>
            <a:r>
              <a:rPr lang="de-DE" b="0" i="1" dirty="0" err="1" smtClean="0"/>
              <a:t>BfN</a:t>
            </a:r>
            <a:r>
              <a:rPr lang="de-DE" b="0" i="1" dirty="0" smtClean="0"/>
              <a:t>-Skript 350.“</a:t>
            </a:r>
          </a:p>
          <a:p>
            <a:pPr algn="l" eaLnBrk="1" hangingPunct="1">
              <a:buNone/>
            </a:pPr>
            <a:endParaRPr lang="de-DE" b="0" baseline="0" dirty="0" smtClean="0"/>
          </a:p>
          <a:p>
            <a:pPr algn="l" eaLnBrk="1" hangingPunct="1">
              <a:buNone/>
            </a:pPr>
            <a:r>
              <a:rPr lang="de-DE" b="0" baseline="0" dirty="0" err="1" smtClean="0"/>
              <a:t>With</a:t>
            </a:r>
            <a:r>
              <a:rPr lang="de-DE" b="0" baseline="0" dirty="0" smtClean="0"/>
              <a:t> </a:t>
            </a:r>
            <a:r>
              <a:rPr lang="de-DE" b="0" baseline="0" dirty="0" err="1" smtClean="0"/>
              <a:t>the</a:t>
            </a:r>
            <a:r>
              <a:rPr lang="de-DE" b="0" baseline="0" dirty="0" smtClean="0"/>
              <a:t> </a:t>
            </a:r>
            <a:r>
              <a:rPr lang="de-DE" b="0" baseline="0" dirty="0" err="1" smtClean="0"/>
              <a:t>next</a:t>
            </a:r>
            <a:r>
              <a:rPr lang="de-DE" b="0" baseline="0" dirty="0" smtClean="0"/>
              <a:t> </a:t>
            </a:r>
            <a:r>
              <a:rPr lang="de-DE" b="0" baseline="0" dirty="0" err="1" smtClean="0"/>
              <a:t>project</a:t>
            </a:r>
            <a:r>
              <a:rPr lang="de-DE" b="0" baseline="0" dirty="0" smtClean="0"/>
              <a:t> I will </a:t>
            </a:r>
            <a:r>
              <a:rPr lang="de-DE" b="0" baseline="0" dirty="0" err="1" smtClean="0"/>
              <a:t>show</a:t>
            </a:r>
            <a:r>
              <a:rPr lang="de-DE" b="0" baseline="0" dirty="0" smtClean="0"/>
              <a:t> </a:t>
            </a:r>
            <a:r>
              <a:rPr lang="de-DE" b="0" baseline="0" dirty="0" err="1" smtClean="0"/>
              <a:t>you</a:t>
            </a:r>
            <a:r>
              <a:rPr lang="de-DE" b="0" baseline="0" dirty="0" smtClean="0"/>
              <a:t> </a:t>
            </a:r>
            <a:r>
              <a:rPr lang="de-DE" b="0" baseline="0" dirty="0" err="1" smtClean="0"/>
              <a:t>the</a:t>
            </a:r>
            <a:r>
              <a:rPr lang="de-DE" b="0" baseline="0" dirty="0" smtClean="0"/>
              <a:t> </a:t>
            </a:r>
            <a:r>
              <a:rPr lang="de-DE" b="0" baseline="0" dirty="0" err="1" smtClean="0"/>
              <a:t>possibility</a:t>
            </a:r>
            <a:r>
              <a:rPr lang="de-DE" b="0" baseline="0" dirty="0" smtClean="0"/>
              <a:t> </a:t>
            </a:r>
            <a:r>
              <a:rPr lang="de-DE" b="0" baseline="0" dirty="0" err="1" smtClean="0"/>
              <a:t>of</a:t>
            </a:r>
            <a:r>
              <a:rPr lang="de-DE" b="0" baseline="0" dirty="0" smtClean="0"/>
              <a:t> </a:t>
            </a:r>
            <a:r>
              <a:rPr lang="de-DE" b="0" baseline="0" dirty="0" err="1" smtClean="0"/>
              <a:t>project</a:t>
            </a:r>
            <a:r>
              <a:rPr lang="de-DE" b="0" baseline="0" dirty="0" smtClean="0"/>
              <a:t> </a:t>
            </a:r>
            <a:r>
              <a:rPr lang="de-DE" b="0" baseline="0" dirty="0" err="1" smtClean="0"/>
              <a:t>funding</a:t>
            </a:r>
            <a:r>
              <a:rPr lang="de-DE" b="0" baseline="0" dirty="0" smtClean="0"/>
              <a:t> </a:t>
            </a:r>
            <a:r>
              <a:rPr lang="de-DE" b="0" baseline="0" dirty="0" err="1" smtClean="0"/>
              <a:t>useing</a:t>
            </a:r>
            <a:r>
              <a:rPr lang="de-DE" b="0" baseline="0" dirty="0" smtClean="0"/>
              <a:t> </a:t>
            </a:r>
            <a:r>
              <a:rPr lang="de-DE" b="0" baseline="0" dirty="0" err="1" smtClean="0"/>
              <a:t>the</a:t>
            </a:r>
            <a:r>
              <a:rPr lang="de-DE" b="0" baseline="0" dirty="0" smtClean="0"/>
              <a:t> </a:t>
            </a:r>
            <a:r>
              <a:rPr lang="de-DE" b="0" baseline="0" dirty="0" err="1" smtClean="0"/>
              <a:t>voluntary</a:t>
            </a:r>
            <a:r>
              <a:rPr lang="de-DE" b="0" baseline="0" dirty="0" smtClean="0"/>
              <a:t> </a:t>
            </a:r>
            <a:r>
              <a:rPr lang="en-US" sz="1200" b="0" i="0" u="none" strike="noStrike" kern="1200" baseline="0" dirty="0" smtClean="0">
                <a:solidFill>
                  <a:schemeClr val="tx1"/>
                </a:solidFill>
                <a:latin typeface="+mn-lt"/>
                <a:ea typeface="+mn-ea"/>
                <a:cs typeface="+mn-cs"/>
              </a:rPr>
              <a:t>carbon market: </a:t>
            </a:r>
            <a:r>
              <a:rPr lang="en-US" sz="1200" b="0" i="0" u="none" strike="noStrike" kern="1200" baseline="0" dirty="0" err="1" smtClean="0">
                <a:solidFill>
                  <a:schemeClr val="tx1"/>
                </a:solidFill>
                <a:latin typeface="+mn-lt"/>
                <a:ea typeface="+mn-ea"/>
                <a:cs typeface="+mn-cs"/>
              </a:rPr>
              <a:t>MoorFutures</a:t>
            </a:r>
            <a:r>
              <a:rPr lang="en-US" sz="1200" b="0" i="0" u="none" strike="noStrike" kern="1200" baseline="0" dirty="0" smtClean="0">
                <a:solidFill>
                  <a:schemeClr val="tx1"/>
                </a:solidFill>
                <a:latin typeface="+mn-lt"/>
                <a:ea typeface="+mn-ea"/>
                <a:cs typeface="+mn-cs"/>
              </a:rPr>
              <a:t> are regional carbon credits based on </a:t>
            </a:r>
            <a:r>
              <a:rPr lang="en-US" sz="1200" b="0" i="0" u="none" strike="noStrike" kern="1200" baseline="0" dirty="0" err="1" smtClean="0">
                <a:solidFill>
                  <a:schemeClr val="tx1"/>
                </a:solidFill>
                <a:latin typeface="+mn-lt"/>
                <a:ea typeface="+mn-ea"/>
                <a:cs typeface="+mn-cs"/>
              </a:rPr>
              <a:t>peatland</a:t>
            </a:r>
            <a:r>
              <a:rPr lang="en-US" sz="1200" b="0" i="0" u="none" strike="noStrike" kern="1200" baseline="0" dirty="0" smtClean="0">
                <a:solidFill>
                  <a:schemeClr val="tx1"/>
                </a:solidFill>
                <a:latin typeface="+mn-lt"/>
                <a:ea typeface="+mn-ea"/>
                <a:cs typeface="+mn-cs"/>
              </a:rPr>
              <a:t> rewetting for the voluntary carbon market, created especially for regional clients that </a:t>
            </a:r>
            <a:r>
              <a:rPr lang="en-US" sz="1200" b="0" i="0" u="none" strike="noStrike" kern="1200" baseline="0" dirty="0" err="1" smtClean="0">
                <a:solidFill>
                  <a:schemeClr val="tx1"/>
                </a:solidFill>
                <a:latin typeface="+mn-lt"/>
                <a:ea typeface="+mn-ea"/>
                <a:cs typeface="+mn-cs"/>
              </a:rPr>
              <a:t>apreciate</a:t>
            </a:r>
            <a:r>
              <a:rPr lang="en-US" sz="1200" b="0" i="0" u="none" strike="noStrike" kern="1200" baseline="0" dirty="0" smtClean="0">
                <a:solidFill>
                  <a:schemeClr val="tx1"/>
                </a:solidFill>
                <a:latin typeface="+mn-lt"/>
                <a:ea typeface="+mn-ea"/>
                <a:cs typeface="+mn-cs"/>
              </a:rPr>
              <a:t> the vicinity of the project area. Carbon certificates  </a:t>
            </a:r>
            <a:endParaRPr lang="de-DE" sz="1200" b="0" i="0" u="none" strike="noStrike" kern="1200" baseline="0" dirty="0" smtClean="0">
              <a:solidFill>
                <a:schemeClr val="tx1"/>
              </a:solidFill>
              <a:latin typeface="+mn-lt"/>
              <a:ea typeface="+mn-ea"/>
              <a:cs typeface="+mn-cs"/>
            </a:endParaRPr>
          </a:p>
          <a:p>
            <a:pPr algn="l" eaLnBrk="1" hangingPunct="1">
              <a:buNone/>
            </a:pPr>
            <a:endParaRPr lang="de-DE" sz="1200" b="0" i="0" u="none" strike="noStrike" kern="1200" baseline="0" dirty="0" smtClean="0">
              <a:solidFill>
                <a:schemeClr val="tx1"/>
              </a:solidFill>
              <a:latin typeface="+mn-lt"/>
              <a:ea typeface="+mn-ea"/>
              <a:cs typeface="+mn-cs"/>
            </a:endParaRPr>
          </a:p>
          <a:p>
            <a:pPr algn="l" eaLnBrk="1" hangingPunct="1">
              <a:buNone/>
            </a:pPr>
            <a:r>
              <a:rPr lang="en-GB" sz="1200" b="0" i="0" u="none" strike="noStrike" kern="1200" baseline="0" noProof="0" dirty="0" smtClean="0">
                <a:solidFill>
                  <a:schemeClr val="tx1"/>
                </a:solidFill>
                <a:latin typeface="+mn-lt"/>
                <a:ea typeface="+mn-ea"/>
                <a:cs typeface="+mn-cs"/>
              </a:rPr>
              <a:t>The map shows the distribution of fens and bogs in Germany. They cover about 5% of the total land area. About 5% only can be described as being in a natural or near-natural condition</a:t>
            </a:r>
            <a:r>
              <a:rPr lang="de-DE" sz="1200" b="0" i="0" u="none" strike="noStrike" kern="1200" baseline="0" dirty="0" smtClean="0">
                <a:solidFill>
                  <a:schemeClr val="tx1"/>
                </a:solidFill>
                <a:latin typeface="+mn-lt"/>
                <a:ea typeface="+mn-ea"/>
                <a:cs typeface="+mn-cs"/>
              </a:rPr>
              <a:t>. </a:t>
            </a:r>
            <a:r>
              <a:rPr lang="en-GB" sz="1200" b="0" i="0" u="none" strike="noStrike" kern="1200" baseline="0" noProof="0" dirty="0" smtClean="0">
                <a:solidFill>
                  <a:schemeClr val="tx1"/>
                </a:solidFill>
                <a:latin typeface="+mn-lt"/>
                <a:ea typeface="+mn-ea"/>
                <a:cs typeface="+mn-cs"/>
              </a:rPr>
              <a:t>The remaining degraded 95% are responsible for 4% of Germany’s total annual GHG emissions.</a:t>
            </a:r>
          </a:p>
          <a:p>
            <a:pPr algn="l" eaLnBrk="1" hangingPunct="1">
              <a:buNone/>
            </a:pPr>
            <a:endParaRPr lang="en-GB" sz="1200" b="0" i="0" u="none" strike="noStrike" kern="1200" baseline="0" noProof="0" dirty="0" smtClean="0">
              <a:solidFill>
                <a:schemeClr val="tx1"/>
              </a:solidFill>
              <a:latin typeface="+mn-lt"/>
              <a:ea typeface="+mn-ea"/>
              <a:cs typeface="+mn-cs"/>
            </a:endParaRPr>
          </a:p>
          <a:p>
            <a:pPr algn="l" eaLnBrk="1" hangingPunct="1">
              <a:buNone/>
            </a:pPr>
            <a:r>
              <a:rPr lang="en-GB" sz="1200" b="0" i="0" u="none" strike="noStrike" kern="1200" baseline="0" noProof="0" dirty="0" smtClean="0">
                <a:solidFill>
                  <a:schemeClr val="tx1"/>
                </a:solidFill>
                <a:latin typeface="+mn-lt"/>
                <a:ea typeface="+mn-ea"/>
                <a:cs typeface="+mn-cs"/>
              </a:rPr>
              <a:t>The first </a:t>
            </a:r>
            <a:r>
              <a:rPr lang="en-GB" sz="1200" b="0" i="0" u="none" strike="noStrike" kern="1200" baseline="0" noProof="0" dirty="0" err="1" smtClean="0">
                <a:solidFill>
                  <a:schemeClr val="tx1"/>
                </a:solidFill>
                <a:latin typeface="+mn-lt"/>
                <a:ea typeface="+mn-ea"/>
                <a:cs typeface="+mn-cs"/>
              </a:rPr>
              <a:t>MoorFuture</a:t>
            </a:r>
            <a:r>
              <a:rPr lang="en-GB" sz="1200" b="0" i="0" u="none" strike="noStrike" kern="1200" baseline="0" noProof="0" dirty="0" smtClean="0">
                <a:solidFill>
                  <a:schemeClr val="tx1"/>
                </a:solidFill>
                <a:latin typeface="+mn-lt"/>
                <a:ea typeface="+mn-ea"/>
                <a:cs typeface="+mn-cs"/>
              </a:rPr>
              <a:t> project area, the </a:t>
            </a:r>
            <a:r>
              <a:rPr lang="en-US" sz="1200" b="0" i="0" u="none" strike="noStrike" kern="1200" baseline="0" dirty="0" smtClean="0">
                <a:solidFill>
                  <a:schemeClr val="tx1"/>
                </a:solidFill>
                <a:latin typeface="+mn-lt"/>
                <a:ea typeface="+mn-ea"/>
                <a:cs typeface="+mn-cs"/>
              </a:rPr>
              <a:t>Polder </a:t>
            </a:r>
            <a:r>
              <a:rPr lang="en-US" sz="1200" b="0" i="0" u="none" strike="noStrike" kern="1200" baseline="0" dirty="0" err="1" smtClean="0">
                <a:solidFill>
                  <a:schemeClr val="tx1"/>
                </a:solidFill>
                <a:latin typeface="+mn-lt"/>
                <a:ea typeface="+mn-ea"/>
                <a:cs typeface="+mn-cs"/>
              </a:rPr>
              <a:t>Kieve</a:t>
            </a:r>
            <a:r>
              <a:rPr lang="en-US" sz="1200" b="0" i="0" u="none" strike="noStrike" kern="1200" baseline="0" dirty="0" smtClean="0">
                <a:solidFill>
                  <a:schemeClr val="tx1"/>
                </a:solidFill>
                <a:latin typeface="+mn-lt"/>
                <a:ea typeface="+mn-ea"/>
                <a:cs typeface="+mn-cs"/>
              </a:rPr>
              <a:t>, is located in Mecklenburg-Western Pomerania, indicated by the red arrow. Since 2012, </a:t>
            </a:r>
            <a:r>
              <a:rPr lang="en-GB" sz="1200" b="0" i="0" u="none" strike="noStrike" kern="1200" baseline="0" noProof="0" dirty="0" err="1" smtClean="0">
                <a:solidFill>
                  <a:schemeClr val="tx1"/>
                </a:solidFill>
                <a:latin typeface="+mn-lt"/>
                <a:ea typeface="+mn-ea"/>
                <a:cs typeface="+mn-cs"/>
              </a:rPr>
              <a:t>MoorFutures</a:t>
            </a:r>
            <a:r>
              <a:rPr lang="en-GB" sz="1200" b="0" i="0" u="none" strike="noStrike" kern="1200" baseline="0" noProof="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are generated by the rewetting of this 65 ha drained fen. It was the </a:t>
            </a:r>
            <a:r>
              <a:rPr lang="de-DE" sz="1200" b="0" i="0" u="none" strike="noStrike" kern="1200" baseline="0" dirty="0" err="1" smtClean="0">
                <a:solidFill>
                  <a:schemeClr val="tx1"/>
                </a:solidFill>
                <a:latin typeface="+mn-lt"/>
                <a:ea typeface="+mn-ea"/>
                <a:cs typeface="+mn-cs"/>
              </a:rPr>
              <a:t>first</a:t>
            </a:r>
            <a:r>
              <a:rPr lang="de-DE" sz="1200" b="0" i="0" u="none" strike="noStrike" kern="1200" baseline="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rewetting worldwide to be entirely financed by the sales of voluntary carbon credits. Over the </a:t>
            </a:r>
            <a:r>
              <a:rPr lang="de-DE" dirty="0" err="1" smtClean="0"/>
              <a:t>project</a:t>
            </a:r>
            <a:r>
              <a:rPr lang="de-DE" dirty="0" smtClean="0"/>
              <a:t> </a:t>
            </a:r>
            <a:r>
              <a:rPr lang="de-DE" dirty="0" err="1" smtClean="0"/>
              <a:t>lifetime</a:t>
            </a:r>
            <a:r>
              <a:rPr lang="de-DE" dirty="0" smtClean="0"/>
              <a:t> </a:t>
            </a:r>
            <a:r>
              <a:rPr lang="de-DE" dirty="0" err="1" smtClean="0"/>
              <a:t>of</a:t>
            </a:r>
            <a:r>
              <a:rPr lang="de-DE" dirty="0" smtClean="0"/>
              <a:t> 50 </a:t>
            </a:r>
            <a:r>
              <a:rPr lang="de-DE" dirty="0" err="1" smtClean="0"/>
              <a:t>years</a:t>
            </a:r>
            <a:r>
              <a:rPr lang="de-DE" dirty="0" smtClean="0"/>
              <a:t>, t</a:t>
            </a:r>
            <a:r>
              <a:rPr lang="en-US" sz="1200" b="0" i="0" u="none" strike="noStrike" kern="1200" baseline="0" dirty="0" smtClean="0">
                <a:solidFill>
                  <a:schemeClr val="tx1"/>
                </a:solidFill>
                <a:latin typeface="+mn-lt"/>
                <a:ea typeface="+mn-ea"/>
                <a:cs typeface="+mn-cs"/>
              </a:rPr>
              <a:t>he project will reduce greenhouse gas emissions by way more than 35,000 </a:t>
            </a:r>
            <a:r>
              <a:rPr lang="en-US" sz="1200" b="0" i="0" u="none" strike="noStrike" kern="1200" baseline="0" dirty="0" err="1" smtClean="0">
                <a:solidFill>
                  <a:schemeClr val="tx1"/>
                </a:solidFill>
                <a:latin typeface="+mn-lt"/>
                <a:ea typeface="+mn-ea"/>
                <a:cs typeface="+mn-cs"/>
              </a:rPr>
              <a:t>tonnes</a:t>
            </a:r>
            <a:r>
              <a:rPr lang="en-US" sz="1200" b="0" i="0" u="none" strike="noStrike" kern="1200" baseline="0" dirty="0" smtClean="0">
                <a:solidFill>
                  <a:schemeClr val="tx1"/>
                </a:solidFill>
                <a:latin typeface="+mn-lt"/>
                <a:ea typeface="+mn-ea"/>
                <a:cs typeface="+mn-cs"/>
              </a:rPr>
              <a:t> of CO</a:t>
            </a:r>
            <a:r>
              <a:rPr lang="en-US" sz="1200" b="0" i="0" u="none" strike="noStrike" kern="1200" baseline="-25000" dirty="0" smtClean="0">
                <a:solidFill>
                  <a:schemeClr val="tx1"/>
                </a:solidFill>
                <a:latin typeface="+mn-lt"/>
                <a:ea typeface="+mn-ea"/>
                <a:cs typeface="+mn-cs"/>
              </a:rPr>
              <a:t>2</a:t>
            </a:r>
            <a:r>
              <a:rPr lang="en-US" sz="1200" b="0" i="0" u="none" strike="noStrike" kern="1200" baseline="0" dirty="0" smtClean="0">
                <a:solidFill>
                  <a:schemeClr val="tx1"/>
                </a:solidFill>
                <a:latin typeface="+mn-lt"/>
                <a:ea typeface="+mn-ea"/>
                <a:cs typeface="+mn-cs"/>
              </a:rPr>
              <a:t>-eq. However, to be on the save side, only 14,000 </a:t>
            </a:r>
            <a:r>
              <a:rPr lang="en-US" sz="1200" b="0" i="0" u="none" strike="noStrike" kern="1200" baseline="0" dirty="0" err="1" smtClean="0">
                <a:solidFill>
                  <a:schemeClr val="tx1"/>
                </a:solidFill>
                <a:latin typeface="+mn-lt"/>
                <a:ea typeface="+mn-ea"/>
                <a:cs typeface="+mn-cs"/>
              </a:rPr>
              <a:t>tonnes</a:t>
            </a:r>
            <a:r>
              <a:rPr lang="en-US" sz="1200" b="0" i="0" u="none" strike="noStrike" kern="1200" baseline="0" dirty="0" smtClean="0">
                <a:solidFill>
                  <a:schemeClr val="tx1"/>
                </a:solidFill>
                <a:latin typeface="+mn-lt"/>
                <a:ea typeface="+mn-ea"/>
                <a:cs typeface="+mn-cs"/>
              </a:rPr>
              <a:t> will be sold as carbon credits. The remaining </a:t>
            </a:r>
            <a:r>
              <a:rPr lang="en-US" sz="1200" b="0" i="0" u="none" strike="noStrike" kern="1200" baseline="0" dirty="0" err="1" smtClean="0">
                <a:solidFill>
                  <a:schemeClr val="tx1"/>
                </a:solidFill>
                <a:latin typeface="+mn-lt"/>
                <a:ea typeface="+mn-ea"/>
                <a:cs typeface="+mn-cs"/>
              </a:rPr>
              <a:t>tonnes</a:t>
            </a:r>
            <a:r>
              <a:rPr lang="en-US" sz="1200" b="0" i="0" u="none" strike="noStrike" kern="1200" baseline="0" dirty="0" smtClean="0">
                <a:solidFill>
                  <a:schemeClr val="tx1"/>
                </a:solidFill>
                <a:latin typeface="+mn-lt"/>
                <a:ea typeface="+mn-ea"/>
                <a:cs typeface="+mn-cs"/>
              </a:rPr>
              <a:t> are reserved as a risk buffer for unforeseeable events. </a:t>
            </a:r>
          </a:p>
          <a:p>
            <a:r>
              <a:rPr lang="en-US" sz="1200" b="0" i="0" u="none" strike="noStrike" kern="1200" baseline="0" dirty="0" smtClean="0">
                <a:solidFill>
                  <a:schemeClr val="tx1"/>
                </a:solidFill>
                <a:latin typeface="+mn-lt"/>
                <a:ea typeface="+mn-ea"/>
                <a:cs typeface="+mn-cs"/>
              </a:rPr>
              <a:t>Based on saleable </a:t>
            </a:r>
            <a:r>
              <a:rPr lang="en-US" sz="1200" b="0" i="0" u="none" strike="noStrike" kern="1200" baseline="0" dirty="0" err="1" smtClean="0">
                <a:solidFill>
                  <a:schemeClr val="tx1"/>
                </a:solidFill>
                <a:latin typeface="+mn-lt"/>
                <a:ea typeface="+mn-ea"/>
                <a:cs typeface="+mn-cs"/>
              </a:rPr>
              <a:t>tonnes</a:t>
            </a:r>
            <a:r>
              <a:rPr lang="en-US" sz="1200" b="0" i="0" u="none" strike="noStrike" kern="1200" baseline="0" dirty="0" smtClean="0">
                <a:solidFill>
                  <a:schemeClr val="tx1"/>
                </a:solidFill>
                <a:latin typeface="+mn-lt"/>
                <a:ea typeface="+mn-ea"/>
                <a:cs typeface="+mn-cs"/>
              </a:rPr>
              <a:t> of CO</a:t>
            </a:r>
            <a:r>
              <a:rPr lang="en-US" sz="1200" b="0" i="0" u="none" strike="noStrike" kern="1200" baseline="-25000" dirty="0" smtClean="0">
                <a:solidFill>
                  <a:schemeClr val="tx1"/>
                </a:solidFill>
                <a:latin typeface="+mn-lt"/>
                <a:ea typeface="+mn-ea"/>
                <a:cs typeface="+mn-cs"/>
              </a:rPr>
              <a:t>2</a:t>
            </a:r>
            <a:r>
              <a:rPr lang="en-US" sz="1200" b="0" i="0" u="none" strike="noStrike" kern="1200" baseline="0" dirty="0" smtClean="0">
                <a:solidFill>
                  <a:schemeClr val="tx1"/>
                </a:solidFill>
                <a:latin typeface="+mn-lt"/>
                <a:ea typeface="+mn-ea"/>
                <a:cs typeface="+mn-cs"/>
              </a:rPr>
              <a:t>-eq and project costs the price per certificate, ergo per </a:t>
            </a:r>
            <a:r>
              <a:rPr lang="en-US" sz="1200" b="0" i="0" u="none" strike="noStrike" kern="1200" baseline="0" dirty="0" err="1" smtClean="0">
                <a:solidFill>
                  <a:schemeClr val="tx1"/>
                </a:solidFill>
                <a:latin typeface="+mn-lt"/>
                <a:ea typeface="+mn-ea"/>
                <a:cs typeface="+mn-cs"/>
              </a:rPr>
              <a:t>tonne</a:t>
            </a:r>
            <a:r>
              <a:rPr lang="en-US" sz="1200" b="0" i="0" u="none" strike="noStrike" kern="1200" baseline="0" dirty="0" smtClean="0">
                <a:solidFill>
                  <a:schemeClr val="tx1"/>
                </a:solidFill>
                <a:latin typeface="+mn-lt"/>
                <a:ea typeface="+mn-ea"/>
                <a:cs typeface="+mn-cs"/>
              </a:rPr>
              <a:t>, is 35€.</a:t>
            </a:r>
          </a:p>
          <a:p>
            <a:endParaRPr lang="en-US" sz="1200" b="0" i="0" u="none" strike="noStrike"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smtClean="0">
                <a:solidFill>
                  <a:schemeClr val="tx1"/>
                </a:solidFill>
                <a:latin typeface="+mn-lt"/>
                <a:ea typeface="+mn-ea"/>
                <a:cs typeface="+mn-cs"/>
              </a:rPr>
              <a:t>But </a:t>
            </a:r>
            <a:r>
              <a:rPr lang="en-US" sz="1200" b="0" i="0" u="none" strike="noStrike" kern="1200" baseline="0" dirty="0" err="1" smtClean="0">
                <a:solidFill>
                  <a:schemeClr val="tx1"/>
                </a:solidFill>
                <a:latin typeface="+mn-lt"/>
                <a:ea typeface="+mn-ea"/>
                <a:cs typeface="+mn-cs"/>
              </a:rPr>
              <a:t>peatland</a:t>
            </a:r>
            <a:r>
              <a:rPr lang="en-US" sz="1200" b="0" i="0" u="none" strike="noStrike" kern="1200" baseline="0" dirty="0" smtClean="0">
                <a:solidFill>
                  <a:schemeClr val="tx1"/>
                </a:solidFill>
                <a:latin typeface="+mn-lt"/>
                <a:ea typeface="+mn-ea"/>
                <a:cs typeface="+mn-cs"/>
              </a:rPr>
              <a:t> rewetting is more than climate protection. It also benefits the </a:t>
            </a:r>
            <a:r>
              <a:rPr lang="de-DE" sz="1200" b="0" i="0" u="none" strike="noStrike" kern="1200" baseline="0" dirty="0" err="1" smtClean="0">
                <a:solidFill>
                  <a:schemeClr val="tx1"/>
                </a:solidFill>
                <a:latin typeface="+mn-lt"/>
                <a:ea typeface="+mn-ea"/>
                <a:cs typeface="+mn-cs"/>
              </a:rPr>
              <a:t>environment</a:t>
            </a:r>
            <a:r>
              <a:rPr lang="de-DE" sz="1200" b="0" i="0" u="none" strike="noStrike" kern="1200" baseline="0" dirty="0" smtClean="0">
                <a:solidFill>
                  <a:schemeClr val="tx1"/>
                </a:solidFill>
                <a:latin typeface="+mn-lt"/>
                <a:ea typeface="+mn-ea"/>
                <a:cs typeface="+mn-cs"/>
              </a:rPr>
              <a:t> </a:t>
            </a:r>
            <a:r>
              <a:rPr lang="de-DE" sz="1200" b="0" i="0" u="none" strike="noStrike" kern="1200" baseline="0" dirty="0" err="1" smtClean="0">
                <a:solidFill>
                  <a:schemeClr val="tx1"/>
                </a:solidFill>
                <a:latin typeface="+mn-lt"/>
                <a:ea typeface="+mn-ea"/>
                <a:cs typeface="+mn-cs"/>
              </a:rPr>
              <a:t>and</a:t>
            </a:r>
            <a:r>
              <a:rPr lang="de-DE" sz="1200" b="0" i="0" u="none" strike="noStrike" kern="1200" baseline="0" dirty="0" smtClean="0">
                <a:solidFill>
                  <a:schemeClr val="tx1"/>
                </a:solidFill>
                <a:latin typeface="+mn-lt"/>
                <a:ea typeface="+mn-ea"/>
                <a:cs typeface="+mn-cs"/>
              </a:rPr>
              <a:t> </a:t>
            </a:r>
            <a:r>
              <a:rPr lang="de-DE" sz="1200" b="0" i="0" u="none" strike="noStrike" kern="1200" baseline="0" dirty="0" err="1" smtClean="0">
                <a:solidFill>
                  <a:schemeClr val="tx1"/>
                </a:solidFill>
                <a:latin typeface="+mn-lt"/>
                <a:ea typeface="+mn-ea"/>
                <a:cs typeface="+mn-cs"/>
              </a:rPr>
              <a:t>nature</a:t>
            </a:r>
            <a:r>
              <a:rPr lang="de-DE" sz="1200" b="0" i="0" u="none" strike="noStrike" kern="1200" baseline="0" dirty="0" smtClean="0">
                <a:solidFill>
                  <a:schemeClr val="tx1"/>
                </a:solidFill>
                <a:latin typeface="+mn-lt"/>
                <a:ea typeface="+mn-ea"/>
                <a:cs typeface="+mn-cs"/>
              </a:rPr>
              <a:t> </a:t>
            </a:r>
            <a:r>
              <a:rPr lang="de-DE" sz="1200" b="0" i="0" u="none" strike="noStrike" kern="1200" baseline="0" dirty="0" err="1" smtClean="0">
                <a:solidFill>
                  <a:schemeClr val="tx1"/>
                </a:solidFill>
                <a:latin typeface="+mn-lt"/>
                <a:ea typeface="+mn-ea"/>
                <a:cs typeface="+mn-cs"/>
              </a:rPr>
              <a:t>protection</a:t>
            </a:r>
            <a:r>
              <a:rPr lang="de-DE" sz="1200" b="0" i="0" u="none" strike="noStrike" kern="1200" baseline="0" dirty="0" smtClean="0">
                <a:solidFill>
                  <a:schemeClr val="tx1"/>
                </a:solidFill>
                <a:latin typeface="+mn-lt"/>
                <a:ea typeface="+mn-ea"/>
                <a:cs typeface="+mn-cs"/>
              </a:rPr>
              <a:t>. </a:t>
            </a:r>
            <a:r>
              <a:rPr lang="de-DE" sz="1200" b="0" i="0" u="none" strike="noStrike" kern="1200" baseline="0" dirty="0" err="1" smtClean="0">
                <a:solidFill>
                  <a:schemeClr val="tx1"/>
                </a:solidFill>
                <a:latin typeface="+mn-lt"/>
                <a:ea typeface="+mn-ea"/>
                <a:cs typeface="+mn-cs"/>
              </a:rPr>
              <a:t>To</a:t>
            </a:r>
            <a:r>
              <a:rPr lang="de-DE" sz="1200" b="0" i="0" u="none" strike="noStrike" kern="1200" baseline="0" dirty="0" smtClean="0">
                <a:solidFill>
                  <a:schemeClr val="tx1"/>
                </a:solidFill>
                <a:latin typeface="+mn-lt"/>
                <a:ea typeface="+mn-ea"/>
                <a:cs typeface="+mn-cs"/>
              </a:rPr>
              <a:t> </a:t>
            </a:r>
            <a:r>
              <a:rPr lang="de-DE" sz="1200" b="0" i="0" u="none" strike="noStrike" kern="1200" baseline="0" dirty="0" err="1" smtClean="0">
                <a:solidFill>
                  <a:schemeClr val="tx1"/>
                </a:solidFill>
                <a:latin typeface="+mn-lt"/>
                <a:ea typeface="+mn-ea"/>
                <a:cs typeface="+mn-cs"/>
              </a:rPr>
              <a:t>demonstrate</a:t>
            </a:r>
            <a:r>
              <a:rPr lang="de-DE" sz="1200" b="0" i="0" u="none" strike="noStrike" kern="1200" baseline="0" dirty="0" smtClean="0">
                <a:solidFill>
                  <a:schemeClr val="tx1"/>
                </a:solidFill>
                <a:latin typeface="+mn-lt"/>
                <a:ea typeface="+mn-ea"/>
                <a:cs typeface="+mn-cs"/>
              </a:rPr>
              <a:t> </a:t>
            </a:r>
            <a:r>
              <a:rPr lang="de-DE" sz="1200" b="0" i="0" u="none" strike="noStrike" kern="1200" baseline="0" dirty="0" err="1" smtClean="0">
                <a:solidFill>
                  <a:schemeClr val="tx1"/>
                </a:solidFill>
                <a:latin typeface="+mn-lt"/>
                <a:ea typeface="+mn-ea"/>
                <a:cs typeface="+mn-cs"/>
              </a:rPr>
              <a:t>these</a:t>
            </a:r>
            <a:r>
              <a:rPr lang="de-DE" sz="1200" b="0" i="0" u="none" strike="noStrike" kern="1200" baseline="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additional verifiable benefits of </a:t>
            </a:r>
            <a:r>
              <a:rPr lang="en-US" sz="1200" b="0" i="0" u="none" strike="noStrike" kern="1200" baseline="0" dirty="0" err="1" smtClean="0">
                <a:solidFill>
                  <a:schemeClr val="tx1"/>
                </a:solidFill>
                <a:latin typeface="+mn-lt"/>
                <a:ea typeface="+mn-ea"/>
                <a:cs typeface="+mn-cs"/>
              </a:rPr>
              <a:t>peatland</a:t>
            </a:r>
            <a:r>
              <a:rPr lang="en-US" sz="1200" b="0" i="0" u="none" strike="noStrike" kern="1200" baseline="0" dirty="0" smtClean="0">
                <a:solidFill>
                  <a:schemeClr val="tx1"/>
                </a:solidFill>
                <a:latin typeface="+mn-lt"/>
                <a:ea typeface="+mn-ea"/>
                <a:cs typeface="+mn-cs"/>
              </a:rPr>
              <a:t> rewetting and integrate them in carbon certification standards, a research project funded by the </a:t>
            </a:r>
            <a:r>
              <a:rPr lang="en-US" sz="1200" b="0" i="0" u="none" strike="noStrike" kern="1200" baseline="0" dirty="0" err="1" smtClean="0">
                <a:solidFill>
                  <a:schemeClr val="tx1"/>
                </a:solidFill>
                <a:latin typeface="+mn-lt"/>
                <a:ea typeface="+mn-ea"/>
                <a:cs typeface="+mn-cs"/>
              </a:rPr>
              <a:t>BfN</a:t>
            </a:r>
            <a:r>
              <a:rPr lang="en-US" sz="1200" b="0" i="0" u="none" strike="noStrike" kern="1200" baseline="0" dirty="0" smtClean="0">
                <a:solidFill>
                  <a:schemeClr val="tx1"/>
                </a:solidFill>
                <a:latin typeface="+mn-lt"/>
                <a:ea typeface="+mn-ea"/>
                <a:cs typeface="+mn-cs"/>
              </a:rPr>
              <a:t> was dedicated to the development of science-based and pragmatic quantification methodologies.</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smtClean="0">
                <a:solidFill>
                  <a:schemeClr val="tx1"/>
                </a:solidFill>
                <a:latin typeface="+mn-lt"/>
                <a:ea typeface="+mn-ea"/>
                <a:cs typeface="+mn-cs"/>
              </a:rPr>
              <a:t>The </a:t>
            </a:r>
            <a:r>
              <a:rPr lang="de-DE" sz="1200" b="0" i="0" u="none" strike="noStrike" kern="1200" baseline="0" dirty="0" err="1" smtClean="0">
                <a:solidFill>
                  <a:schemeClr val="tx1"/>
                </a:solidFill>
                <a:latin typeface="+mn-lt"/>
                <a:ea typeface="+mn-ea"/>
                <a:cs typeface="+mn-cs"/>
              </a:rPr>
              <a:t>MoorFutures</a:t>
            </a:r>
            <a:r>
              <a:rPr lang="de-DE" sz="1200" b="0" i="0" u="none" strike="noStrike" kern="1200" baseline="0" dirty="0" smtClean="0">
                <a:solidFill>
                  <a:schemeClr val="tx1"/>
                </a:solidFill>
                <a:latin typeface="+mn-lt"/>
                <a:ea typeface="+mn-ea"/>
                <a:cs typeface="+mn-cs"/>
              </a:rPr>
              <a:t> </a:t>
            </a:r>
            <a:r>
              <a:rPr lang="de-DE" sz="1200" b="0" i="0" u="none" strike="noStrike" kern="1200" baseline="0" dirty="0" err="1" smtClean="0">
                <a:solidFill>
                  <a:schemeClr val="tx1"/>
                </a:solidFill>
                <a:latin typeface="+mn-lt"/>
                <a:ea typeface="+mn-ea"/>
                <a:cs typeface="+mn-cs"/>
              </a:rPr>
              <a:t>standard</a:t>
            </a:r>
            <a:r>
              <a:rPr lang="de-DE" sz="1200" b="0" i="0" u="none" strike="noStrike" kern="1200" baseline="0" dirty="0" smtClean="0">
                <a:solidFill>
                  <a:schemeClr val="tx1"/>
                </a:solidFill>
                <a:latin typeface="+mn-lt"/>
                <a:ea typeface="+mn-ea"/>
                <a:cs typeface="+mn-cs"/>
              </a:rPr>
              <a:t> was </a:t>
            </a:r>
            <a:r>
              <a:rPr lang="de-DE" sz="1200" b="0" i="0" u="none" strike="noStrike" kern="1200" baseline="0" dirty="0" err="1" smtClean="0">
                <a:solidFill>
                  <a:schemeClr val="tx1"/>
                </a:solidFill>
                <a:latin typeface="+mn-lt"/>
                <a:ea typeface="+mn-ea"/>
                <a:cs typeface="+mn-cs"/>
              </a:rPr>
              <a:t>extended</a:t>
            </a:r>
            <a:r>
              <a:rPr lang="de-DE" sz="1200" b="0" i="0" u="none" strike="noStrike" kern="1200" baseline="0" dirty="0" smtClean="0">
                <a:solidFill>
                  <a:schemeClr val="tx1"/>
                </a:solidFill>
                <a:latin typeface="+mn-lt"/>
                <a:ea typeface="+mn-ea"/>
                <a:cs typeface="+mn-cs"/>
              </a:rPr>
              <a:t> </a:t>
            </a:r>
            <a:r>
              <a:rPr lang="de-DE" sz="1200" b="0" i="0" u="none" strike="noStrike" kern="1200" baseline="0" dirty="0" err="1" smtClean="0">
                <a:solidFill>
                  <a:schemeClr val="tx1"/>
                </a:solidFill>
                <a:latin typeface="+mn-lt"/>
                <a:ea typeface="+mn-ea"/>
                <a:cs typeface="+mn-cs"/>
              </a:rPr>
              <a:t>by</a:t>
            </a:r>
            <a:r>
              <a:rPr lang="de-DE" sz="1200" b="0" i="0" u="none" strike="noStrike" kern="1200" baseline="0" dirty="0" smtClean="0">
                <a:solidFill>
                  <a:schemeClr val="tx1"/>
                </a:solidFill>
                <a:latin typeface="+mn-lt"/>
                <a:ea typeface="+mn-ea"/>
                <a:cs typeface="+mn-cs"/>
              </a:rPr>
              <a:t> </a:t>
            </a:r>
            <a:r>
              <a:rPr lang="de-DE" sz="1200" b="0" i="0" u="none" strike="noStrike" kern="1200" baseline="0" dirty="0" err="1" smtClean="0">
                <a:solidFill>
                  <a:schemeClr val="tx1"/>
                </a:solidFill>
                <a:latin typeface="+mn-lt"/>
                <a:ea typeface="+mn-ea"/>
                <a:cs typeface="+mn-cs"/>
              </a:rPr>
              <a:t>these</a:t>
            </a:r>
            <a:r>
              <a:rPr lang="de-DE" sz="1200" b="0" i="0" u="none" strike="noStrike" kern="1200" baseline="0" dirty="0" smtClean="0">
                <a:solidFill>
                  <a:schemeClr val="tx1"/>
                </a:solidFill>
                <a:latin typeface="+mn-lt"/>
                <a:ea typeface="+mn-ea"/>
                <a:cs typeface="+mn-cs"/>
              </a:rPr>
              <a:t> </a:t>
            </a:r>
            <a:r>
              <a:rPr lang="en-US" sz="1200" b="0" i="0" u="none" strike="noStrike" kern="1200" baseline="0" dirty="0" smtClean="0">
                <a:solidFill>
                  <a:schemeClr val="tx1"/>
                </a:solidFill>
                <a:latin typeface="+mn-lt"/>
                <a:ea typeface="+mn-ea"/>
                <a:cs typeface="+mn-cs"/>
              </a:rPr>
              <a:t>methodologies, now offering another unique selling proposition besides being a regional standard. Over the entire </a:t>
            </a:r>
            <a:r>
              <a:rPr lang="de-DE" dirty="0" err="1" smtClean="0"/>
              <a:t>project</a:t>
            </a:r>
            <a:r>
              <a:rPr lang="de-DE" dirty="0" smtClean="0"/>
              <a:t> </a:t>
            </a:r>
            <a:r>
              <a:rPr lang="de-DE" dirty="0" err="1" smtClean="0"/>
              <a:t>lifetime</a:t>
            </a:r>
            <a:r>
              <a:rPr lang="de-DE" dirty="0" smtClean="0"/>
              <a:t> </a:t>
            </a:r>
            <a:r>
              <a:rPr lang="de-DE" sz="1200" b="0" i="0" u="none" strike="noStrike" kern="1200" baseline="0" dirty="0" smtClean="0">
                <a:solidFill>
                  <a:schemeClr val="tx1"/>
                </a:solidFill>
                <a:latin typeface="+mn-lt"/>
                <a:ea typeface="+mn-ea"/>
                <a:cs typeface="+mn-cs"/>
              </a:rPr>
              <a:t>t</a:t>
            </a:r>
            <a:r>
              <a:rPr lang="en-US" sz="1200" b="0" i="0" u="none" strike="noStrike" kern="1200" baseline="0" dirty="0" smtClean="0">
                <a:solidFill>
                  <a:schemeClr val="tx1"/>
                </a:solidFill>
                <a:latin typeface="+mn-lt"/>
                <a:ea typeface="+mn-ea"/>
                <a:cs typeface="+mn-cs"/>
              </a:rPr>
              <a:t>he rewetting of the Polder </a:t>
            </a:r>
            <a:r>
              <a:rPr lang="en-US" sz="1200" b="0" i="0" u="none" strike="noStrike" kern="1200" baseline="0" dirty="0" err="1" smtClean="0">
                <a:solidFill>
                  <a:schemeClr val="tx1"/>
                </a:solidFill>
                <a:latin typeface="+mn-lt"/>
                <a:ea typeface="+mn-ea"/>
                <a:cs typeface="+mn-cs"/>
              </a:rPr>
              <a:t>Kieve</a:t>
            </a:r>
            <a:r>
              <a:rPr lang="en-US" sz="1200" b="0" i="0" u="none" strike="noStrike" kern="1200" baseline="0" dirty="0" smtClean="0">
                <a:solidFill>
                  <a:schemeClr val="tx1"/>
                </a:solidFill>
                <a:latin typeface="+mn-lt"/>
                <a:ea typeface="+mn-ea"/>
                <a:cs typeface="+mn-cs"/>
              </a:rPr>
              <a:t> will reduce nitrogen loads to surface waters by over 300 </a:t>
            </a:r>
            <a:r>
              <a:rPr lang="en-US" sz="1200" b="0" i="0" u="none" strike="noStrike" kern="1200" baseline="0" dirty="0" err="1" smtClean="0">
                <a:solidFill>
                  <a:schemeClr val="tx1"/>
                </a:solidFill>
                <a:latin typeface="+mn-lt"/>
                <a:ea typeface="+mn-ea"/>
                <a:cs typeface="+mn-cs"/>
              </a:rPr>
              <a:t>tonnes</a:t>
            </a:r>
            <a:r>
              <a:rPr lang="en-US" sz="1200" b="0" i="0" u="none" strike="noStrike" kern="1200" baseline="0" dirty="0" smtClean="0">
                <a:solidFill>
                  <a:schemeClr val="tx1"/>
                </a:solidFill>
                <a:latin typeface="+mn-lt"/>
                <a:ea typeface="+mn-ea"/>
                <a:cs typeface="+mn-cs"/>
              </a:rPr>
              <a:t>. Moreover, increased evaporation will cool the local air and groundwater reserves in the surroundings of the polder are enlarged by 150.000m</a:t>
            </a:r>
            <a:r>
              <a:rPr lang="en-US" sz="1200" b="0" i="0" u="none" strike="noStrike" kern="1200" baseline="30000" dirty="0" smtClean="0">
                <a:solidFill>
                  <a:schemeClr val="tx1"/>
                </a:solidFill>
                <a:latin typeface="+mn-lt"/>
                <a:ea typeface="+mn-ea"/>
                <a:cs typeface="+mn-cs"/>
              </a:rPr>
              <a:t>3</a:t>
            </a:r>
            <a:r>
              <a:rPr lang="en-US" sz="1200" b="0" i="0" u="none" strike="noStrike" kern="1200" baseline="0" dirty="0" smtClean="0">
                <a:solidFill>
                  <a:schemeClr val="tx1"/>
                </a:solidFill>
                <a:latin typeface="+mn-lt"/>
                <a:ea typeface="+mn-ea"/>
                <a:cs typeface="+mn-cs"/>
              </a:rPr>
              <a:t>. Due to the high rate of degraded </a:t>
            </a:r>
            <a:r>
              <a:rPr lang="en-US" sz="1200" b="0" i="0" u="none" strike="noStrike" kern="1200" baseline="0" dirty="0" err="1" smtClean="0">
                <a:solidFill>
                  <a:schemeClr val="tx1"/>
                </a:solidFill>
                <a:latin typeface="+mn-lt"/>
                <a:ea typeface="+mn-ea"/>
                <a:cs typeface="+mn-cs"/>
              </a:rPr>
              <a:t>peatlands</a:t>
            </a:r>
            <a:r>
              <a:rPr lang="en-US" sz="1200" b="0" i="0" u="none" strike="noStrike" kern="1200" baseline="0" dirty="0" smtClean="0">
                <a:solidFill>
                  <a:schemeClr val="tx1"/>
                </a:solidFill>
                <a:latin typeface="+mn-lt"/>
                <a:ea typeface="+mn-ea"/>
                <a:cs typeface="+mn-cs"/>
              </a:rPr>
              <a:t>, typical </a:t>
            </a:r>
            <a:r>
              <a:rPr lang="en-US" sz="1200" b="0" i="0" u="none" strike="noStrike" kern="1200" baseline="0" dirty="0" err="1" smtClean="0">
                <a:solidFill>
                  <a:schemeClr val="tx1"/>
                </a:solidFill>
                <a:latin typeface="+mn-lt"/>
                <a:ea typeface="+mn-ea"/>
                <a:cs typeface="+mn-cs"/>
              </a:rPr>
              <a:t>peatland</a:t>
            </a:r>
            <a:r>
              <a:rPr lang="en-US" sz="1200" b="0" i="0" u="none" strike="noStrike" kern="1200" baseline="0" dirty="0" smtClean="0">
                <a:solidFill>
                  <a:schemeClr val="tx1"/>
                </a:solidFill>
                <a:latin typeface="+mn-lt"/>
                <a:ea typeface="+mn-ea"/>
                <a:cs typeface="+mn-cs"/>
              </a:rPr>
              <a:t> </a:t>
            </a:r>
            <a:r>
              <a:rPr lang="en-US" sz="1200" b="0" i="0" dirty="0" smtClean="0"/>
              <a:t>biodiversity is</a:t>
            </a:r>
            <a:r>
              <a:rPr lang="en-US" sz="1200" b="0" i="0" u="none" strike="noStrike" kern="1200" baseline="0" dirty="0" smtClean="0">
                <a:solidFill>
                  <a:schemeClr val="tx1"/>
                </a:solidFill>
                <a:latin typeface="+mn-lt"/>
                <a:ea typeface="+mn-ea"/>
                <a:cs typeface="+mn-cs"/>
              </a:rPr>
              <a:t> very rare in Germany. The rewetting will induce a </a:t>
            </a:r>
            <a:r>
              <a:rPr lang="en-GB" sz="1200" b="0" i="0" dirty="0" smtClean="0"/>
              <a:t>re</a:t>
            </a:r>
            <a:r>
              <a:rPr lang="en-US" sz="1200" b="0" i="0" u="none" strike="noStrike" kern="1200" baseline="0" dirty="0" err="1" smtClean="0">
                <a:solidFill>
                  <a:schemeClr val="tx1"/>
                </a:solidFill>
                <a:latin typeface="+mn-lt"/>
                <a:ea typeface="+mn-ea"/>
                <a:cs typeface="+mn-cs"/>
              </a:rPr>
              <a:t>stauration</a:t>
            </a:r>
            <a:r>
              <a:rPr lang="en-US" sz="1200" b="0" i="0" u="none" strike="noStrike" kern="1200" baseline="0" dirty="0" smtClean="0">
                <a:solidFill>
                  <a:schemeClr val="tx1"/>
                </a:solidFill>
                <a:latin typeface="+mn-lt"/>
                <a:ea typeface="+mn-ea"/>
                <a:cs typeface="+mn-cs"/>
              </a:rPr>
              <a:t> of </a:t>
            </a:r>
            <a:r>
              <a:rPr lang="en-US" sz="1200" b="0" i="0" u="none" strike="noStrike" kern="1200" baseline="0" dirty="0" err="1" smtClean="0">
                <a:solidFill>
                  <a:schemeClr val="tx1"/>
                </a:solidFill>
                <a:latin typeface="+mn-lt"/>
                <a:ea typeface="+mn-ea"/>
                <a:cs typeface="+mn-cs"/>
              </a:rPr>
              <a:t>peatland</a:t>
            </a:r>
            <a:r>
              <a:rPr lang="en-US" sz="1200" b="0" i="0" u="none" strike="noStrike" kern="1200" baseline="0" dirty="0" smtClean="0">
                <a:solidFill>
                  <a:schemeClr val="tx1"/>
                </a:solidFill>
                <a:latin typeface="+mn-lt"/>
                <a:ea typeface="+mn-ea"/>
                <a:cs typeface="+mn-cs"/>
              </a:rPr>
              <a:t> biotopes and by this it will i</a:t>
            </a:r>
            <a:r>
              <a:rPr lang="en-US" sz="1200" b="0" i="0" dirty="0" smtClean="0"/>
              <a:t>ncrease typical </a:t>
            </a:r>
            <a:r>
              <a:rPr lang="en-US" sz="1200" b="0" i="0" dirty="0" err="1" smtClean="0"/>
              <a:t>peatland</a:t>
            </a:r>
            <a:r>
              <a:rPr lang="en-US" sz="1200" b="0" i="0" dirty="0" smtClean="0"/>
              <a:t> biodiversity</a:t>
            </a:r>
            <a:r>
              <a:rPr lang="en-US" sz="1200" b="0" i="0" u="none" strike="noStrike" kern="1200" baseline="0" dirty="0" smtClean="0">
                <a:solidFill>
                  <a:schemeClr val="tx1"/>
                </a:solidFill>
                <a:latin typeface="+mn-lt"/>
                <a:ea typeface="+mn-ea"/>
                <a:cs typeface="+mn-cs"/>
              </a:rPr>
              <a:t>. In Polder </a:t>
            </a:r>
            <a:r>
              <a:rPr lang="en-US" sz="1200" b="0" i="0" u="none" strike="noStrike" kern="1200" baseline="0" dirty="0" err="1" smtClean="0">
                <a:solidFill>
                  <a:schemeClr val="tx1"/>
                </a:solidFill>
                <a:latin typeface="+mn-lt"/>
                <a:ea typeface="+mn-ea"/>
                <a:cs typeface="+mn-cs"/>
              </a:rPr>
              <a:t>Kieve</a:t>
            </a:r>
            <a:r>
              <a:rPr lang="en-US" sz="1200" b="0" i="0" u="none" strike="noStrike" kern="1200" baseline="0" dirty="0" smtClean="0">
                <a:solidFill>
                  <a:schemeClr val="tx1"/>
                </a:solidFill>
                <a:latin typeface="+mn-lt"/>
                <a:ea typeface="+mn-ea"/>
                <a:cs typeface="+mn-cs"/>
              </a:rPr>
              <a:t> a pair of cranes has found its new home </a:t>
            </a:r>
            <a:r>
              <a:rPr lang="en-GB" sz="1200" b="0" i="0" baseline="0" dirty="0" smtClean="0"/>
              <a:t>a</a:t>
            </a:r>
            <a:r>
              <a:rPr lang="en-US" sz="1200" b="0" i="0" u="none" strike="noStrike" kern="1200" baseline="0" dirty="0" err="1" smtClean="0">
                <a:solidFill>
                  <a:schemeClr val="tx1"/>
                </a:solidFill>
                <a:latin typeface="+mn-lt"/>
                <a:ea typeface="+mn-ea"/>
                <a:cs typeface="+mn-cs"/>
              </a:rPr>
              <a:t>lready</a:t>
            </a:r>
            <a:r>
              <a:rPr lang="en-US" sz="1200" b="0" i="0" u="none" strike="noStrike" kern="1200" baseline="0" dirty="0" smtClean="0">
                <a:solidFill>
                  <a:schemeClr val="tx1"/>
                </a:solidFill>
                <a:latin typeface="+mn-lt"/>
                <a:ea typeface="+mn-ea"/>
                <a:cs typeface="+mn-cs"/>
              </a:rPr>
              <a:t> after one year.</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smtClean="0">
                <a:solidFill>
                  <a:schemeClr val="tx1"/>
                </a:solidFill>
                <a:latin typeface="+mn-lt"/>
                <a:ea typeface="+mn-ea"/>
                <a:cs typeface="+mn-cs"/>
              </a:rPr>
              <a:t>For more information, you can visit www.moorfutures.de or download the </a:t>
            </a:r>
            <a:r>
              <a:rPr lang="en-US" sz="1200" b="0" i="0" u="none" strike="noStrike" kern="1200" baseline="0" dirty="0" err="1" smtClean="0">
                <a:solidFill>
                  <a:schemeClr val="tx1"/>
                </a:solidFill>
                <a:latin typeface="+mn-lt"/>
                <a:ea typeface="+mn-ea"/>
                <a:cs typeface="+mn-cs"/>
              </a:rPr>
              <a:t>MoorFutures</a:t>
            </a:r>
            <a:r>
              <a:rPr lang="en-US" sz="1200" b="0" i="0" u="none" strike="noStrike" kern="1200" baseline="0" dirty="0" smtClean="0">
                <a:solidFill>
                  <a:schemeClr val="tx1"/>
                </a:solidFill>
                <a:latin typeface="+mn-lt"/>
                <a:ea typeface="+mn-ea"/>
                <a:cs typeface="+mn-cs"/>
              </a:rPr>
              <a:t> report on www.bfn.de. The report describes in detail the methodologies to quantify GHG-emission reductions and the additional ecologic benefits. Moreover it suggests ways to use the methodologies for </a:t>
            </a:r>
            <a:r>
              <a:rPr lang="en-US" sz="1200" b="0" i="0" u="none" strike="noStrike" kern="1200" baseline="0" dirty="0" err="1" smtClean="0">
                <a:solidFill>
                  <a:schemeClr val="tx1"/>
                </a:solidFill>
                <a:latin typeface="+mn-lt"/>
                <a:ea typeface="+mn-ea"/>
                <a:cs typeface="+mn-cs"/>
              </a:rPr>
              <a:t>peatland</a:t>
            </a:r>
            <a:r>
              <a:rPr lang="en-US" sz="1200" b="0" i="0" u="none" strike="noStrike" kern="1200" baseline="0" dirty="0" smtClean="0">
                <a:solidFill>
                  <a:schemeClr val="tx1"/>
                </a:solidFill>
                <a:latin typeface="+mn-lt"/>
                <a:ea typeface="+mn-ea"/>
                <a:cs typeface="+mn-cs"/>
              </a:rPr>
              <a:t> rewetting projects in other regions.</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F50A42A5-FEE8-4189-A393-78BC0FFBEE1D}" type="slidenum">
              <a:rPr lang="de-DE" smtClean="0"/>
              <a:pPr/>
              <a:t>17</a:t>
            </a:fld>
            <a:endParaRPr lang="de-DE"/>
          </a:p>
        </p:txBody>
      </p:sp>
    </p:spTree>
    <p:extLst>
      <p:ext uri="{BB962C8B-B14F-4D97-AF65-F5344CB8AC3E}">
        <p14:creationId xmlns="" xmlns:p14="http://schemas.microsoft.com/office/powerpoint/2010/main" val="12128685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F50A42A5-FEE8-4189-A393-78BC0FFBEE1D}" type="slidenum">
              <a:rPr lang="de-DE" smtClean="0"/>
              <a:pPr/>
              <a:t>18</a:t>
            </a:fld>
            <a:endParaRPr lang="de-DE"/>
          </a:p>
        </p:txBody>
      </p:sp>
    </p:spTree>
    <p:extLst>
      <p:ext uri="{BB962C8B-B14F-4D97-AF65-F5344CB8AC3E}">
        <p14:creationId xmlns="" xmlns:p14="http://schemas.microsoft.com/office/powerpoint/2010/main" val="34888729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22338" eaLnBrk="0" hangingPunct="0">
              <a:defRPr sz="2000">
                <a:solidFill>
                  <a:schemeClr val="tx1"/>
                </a:solidFill>
                <a:latin typeface="Arial" charset="0"/>
              </a:defRPr>
            </a:lvl1pPr>
            <a:lvl2pPr marL="742950" indent="-285750" defTabSz="922338" eaLnBrk="0" hangingPunct="0">
              <a:defRPr sz="2000">
                <a:solidFill>
                  <a:schemeClr val="tx1"/>
                </a:solidFill>
                <a:latin typeface="Arial" charset="0"/>
              </a:defRPr>
            </a:lvl2pPr>
            <a:lvl3pPr marL="1143000" indent="-228600" defTabSz="922338" eaLnBrk="0" hangingPunct="0">
              <a:defRPr sz="2000">
                <a:solidFill>
                  <a:schemeClr val="tx1"/>
                </a:solidFill>
                <a:latin typeface="Arial" charset="0"/>
              </a:defRPr>
            </a:lvl3pPr>
            <a:lvl4pPr marL="1600200" indent="-228600" defTabSz="922338" eaLnBrk="0" hangingPunct="0">
              <a:defRPr sz="2000">
                <a:solidFill>
                  <a:schemeClr val="tx1"/>
                </a:solidFill>
                <a:latin typeface="Arial" charset="0"/>
              </a:defRPr>
            </a:lvl4pPr>
            <a:lvl5pPr marL="2057400" indent="-228600" defTabSz="922338" eaLnBrk="0" hangingPunct="0">
              <a:defRPr sz="2000">
                <a:solidFill>
                  <a:schemeClr val="tx1"/>
                </a:solidFill>
                <a:latin typeface="Arial" charset="0"/>
              </a:defRPr>
            </a:lvl5pPr>
            <a:lvl6pPr marL="2514600" indent="-228600" algn="ctr" defTabSz="922338" eaLnBrk="0" fontAlgn="base" hangingPunct="0">
              <a:spcBef>
                <a:spcPct val="20000"/>
              </a:spcBef>
              <a:spcAft>
                <a:spcPct val="0"/>
              </a:spcAft>
              <a:buFont typeface="Wingdings" pitchFamily="2" charset="2"/>
              <a:buChar char="Ø"/>
              <a:defRPr sz="2000">
                <a:solidFill>
                  <a:schemeClr val="tx1"/>
                </a:solidFill>
                <a:latin typeface="Arial" charset="0"/>
              </a:defRPr>
            </a:lvl6pPr>
            <a:lvl7pPr marL="2971800" indent="-228600" algn="ctr" defTabSz="922338" eaLnBrk="0" fontAlgn="base" hangingPunct="0">
              <a:spcBef>
                <a:spcPct val="20000"/>
              </a:spcBef>
              <a:spcAft>
                <a:spcPct val="0"/>
              </a:spcAft>
              <a:buFont typeface="Wingdings" pitchFamily="2" charset="2"/>
              <a:buChar char="Ø"/>
              <a:defRPr sz="2000">
                <a:solidFill>
                  <a:schemeClr val="tx1"/>
                </a:solidFill>
                <a:latin typeface="Arial" charset="0"/>
              </a:defRPr>
            </a:lvl7pPr>
            <a:lvl8pPr marL="3429000" indent="-228600" algn="ctr" defTabSz="922338" eaLnBrk="0" fontAlgn="base" hangingPunct="0">
              <a:spcBef>
                <a:spcPct val="20000"/>
              </a:spcBef>
              <a:spcAft>
                <a:spcPct val="0"/>
              </a:spcAft>
              <a:buFont typeface="Wingdings" pitchFamily="2" charset="2"/>
              <a:buChar char="Ø"/>
              <a:defRPr sz="2000">
                <a:solidFill>
                  <a:schemeClr val="tx1"/>
                </a:solidFill>
                <a:latin typeface="Arial" charset="0"/>
              </a:defRPr>
            </a:lvl8pPr>
            <a:lvl9pPr marL="3886200" indent="-228600" algn="ctr" defTabSz="922338" eaLnBrk="0" fontAlgn="base" hangingPunct="0">
              <a:spcBef>
                <a:spcPct val="20000"/>
              </a:spcBef>
              <a:spcAft>
                <a:spcPct val="0"/>
              </a:spcAft>
              <a:buFont typeface="Wingdings" pitchFamily="2" charset="2"/>
              <a:buChar char="Ø"/>
              <a:defRPr sz="2000">
                <a:solidFill>
                  <a:schemeClr val="tx1"/>
                </a:solidFill>
                <a:latin typeface="Arial" charset="0"/>
              </a:defRPr>
            </a:lvl9pPr>
          </a:lstStyle>
          <a:p>
            <a:pPr eaLnBrk="1" hangingPunct="1"/>
            <a:fld id="{5B2C83B2-A8A4-4193-BECE-AB1666ED5C3D}" type="slidenum">
              <a:rPr lang="de-DE" sz="1300" smtClean="0">
                <a:solidFill>
                  <a:prstClr val="black"/>
                </a:solidFill>
              </a:rPr>
              <a:pPr eaLnBrk="1" hangingPunct="1"/>
              <a:t>2</a:t>
            </a:fld>
            <a:endParaRPr lang="de-DE" sz="1300" smtClean="0">
              <a:solidFill>
                <a:prstClr val="black"/>
              </a:solidFill>
            </a:endParaRPr>
          </a:p>
        </p:txBody>
      </p:sp>
      <p:sp>
        <p:nvSpPr>
          <p:cNvPr id="50179" name="Rectangle 2"/>
          <p:cNvSpPr>
            <a:spLocks noGrp="1" noRot="1" noChangeAspect="1" noChangeArrowheads="1" noTextEdit="1"/>
          </p:cNvSpPr>
          <p:nvPr>
            <p:ph type="sldImg"/>
          </p:nvPr>
        </p:nvSpPr>
        <p:spPr>
          <a:xfrm>
            <a:off x="917575" y="744538"/>
            <a:ext cx="4962525" cy="3722687"/>
          </a:xfrm>
          <a:ln/>
        </p:spPr>
      </p:sp>
      <p:sp>
        <p:nvSpPr>
          <p:cNvPr id="50180"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r>
              <a:rPr lang="de-DE" dirty="0" err="1" smtClean="0"/>
              <a:t>And</a:t>
            </a:r>
            <a:r>
              <a:rPr lang="de-DE" dirty="0" smtClean="0"/>
              <a:t> </a:t>
            </a:r>
            <a:r>
              <a:rPr lang="de-DE" dirty="0" err="1" smtClean="0"/>
              <a:t>this</a:t>
            </a:r>
            <a:r>
              <a:rPr lang="de-DE" dirty="0" smtClean="0"/>
              <a:t> </a:t>
            </a:r>
            <a:r>
              <a:rPr lang="de-DE" dirty="0" err="1" smtClean="0"/>
              <a:t>is</a:t>
            </a:r>
            <a:r>
              <a:rPr lang="de-DE" dirty="0" smtClean="0"/>
              <a:t> wehere </a:t>
            </a:r>
            <a:r>
              <a:rPr lang="de-DE" dirty="0" err="1" smtClean="0"/>
              <a:t>we</a:t>
            </a:r>
            <a:r>
              <a:rPr lang="de-DE" dirty="0" smtClean="0"/>
              <a:t> </a:t>
            </a:r>
            <a:r>
              <a:rPr lang="de-DE" dirty="0" err="1" smtClean="0"/>
              <a:t>get</a:t>
            </a:r>
            <a:r>
              <a:rPr lang="de-DE" dirty="0" smtClean="0"/>
              <a:t> in </a:t>
            </a:r>
            <a:r>
              <a:rPr lang="de-DE" dirty="0" err="1" smtClean="0"/>
              <a:t>contact</a:t>
            </a:r>
            <a:r>
              <a:rPr lang="de-DE" dirty="0" smtClean="0"/>
              <a:t> </a:t>
            </a:r>
            <a:r>
              <a:rPr lang="de-DE" dirty="0" err="1" smtClean="0"/>
              <a:t>with</a:t>
            </a:r>
            <a:r>
              <a:rPr lang="de-DE" dirty="0" smtClean="0"/>
              <a:t> </a:t>
            </a:r>
            <a:r>
              <a:rPr lang="de-DE" dirty="0" err="1" smtClean="0"/>
              <a:t>planners</a:t>
            </a:r>
            <a:r>
              <a:rPr lang="de-DE" dirty="0" smtClean="0"/>
              <a:t> </a:t>
            </a:r>
            <a:r>
              <a:rPr lang="de-DE" dirty="0" err="1" smtClean="0"/>
              <a:t>and</a:t>
            </a:r>
            <a:r>
              <a:rPr lang="de-DE" dirty="0" smtClean="0"/>
              <a:t> </a:t>
            </a:r>
            <a:r>
              <a:rPr lang="de-DE" dirty="0" err="1" smtClean="0"/>
              <a:t>researchers</a:t>
            </a:r>
            <a:r>
              <a:rPr lang="de-DE" dirty="0" smtClean="0"/>
              <a:t>,</a:t>
            </a:r>
            <a:r>
              <a:rPr lang="de-DE" baseline="0" dirty="0" smtClean="0"/>
              <a:t> </a:t>
            </a:r>
            <a:r>
              <a:rPr lang="de-DE" baseline="0" dirty="0" err="1" smtClean="0"/>
              <a:t>because</a:t>
            </a:r>
            <a:r>
              <a:rPr lang="de-DE" baseline="0" dirty="0" smtClean="0"/>
              <a:t>…</a:t>
            </a:r>
            <a:r>
              <a:rPr lang="de-DE" baseline="0" dirty="0" err="1" smtClean="0"/>
              <a:t>the</a:t>
            </a:r>
            <a:r>
              <a:rPr lang="de-DE" baseline="0" dirty="0" smtClean="0"/>
              <a:t> </a:t>
            </a:r>
            <a:r>
              <a:rPr lang="de-DE" baseline="0" dirty="0" err="1" smtClean="0"/>
              <a:t>BfN</a:t>
            </a:r>
            <a:r>
              <a:rPr lang="de-DE" baseline="0" dirty="0" smtClean="0"/>
              <a:t> </a:t>
            </a:r>
            <a:r>
              <a:rPr lang="de-DE" baseline="0" dirty="0" err="1" smtClean="0"/>
              <a:t>funds</a:t>
            </a:r>
            <a:r>
              <a:rPr lang="de-DE" baseline="0" dirty="0" smtClean="0"/>
              <a:t> </a:t>
            </a:r>
            <a:r>
              <a:rPr lang="de-DE" baseline="0" dirty="0" err="1" smtClean="0"/>
              <a:t>several</a:t>
            </a:r>
            <a:r>
              <a:rPr lang="de-DE" baseline="0" dirty="0" smtClean="0"/>
              <a:t> </a:t>
            </a:r>
            <a:r>
              <a:rPr lang="de-DE" baseline="0" dirty="0" err="1" smtClean="0"/>
              <a:t>nature</a:t>
            </a:r>
            <a:r>
              <a:rPr lang="de-DE" baseline="0" dirty="0" smtClean="0"/>
              <a:t> </a:t>
            </a:r>
            <a:r>
              <a:rPr lang="de-DE" baseline="0" dirty="0" err="1" smtClean="0"/>
              <a:t>conservation</a:t>
            </a:r>
            <a:r>
              <a:rPr lang="de-DE" baseline="0" dirty="0" smtClean="0"/>
              <a:t> </a:t>
            </a:r>
            <a:r>
              <a:rPr lang="de-DE" baseline="0" dirty="0" err="1" smtClean="0"/>
              <a:t>projects</a:t>
            </a:r>
            <a:r>
              <a:rPr lang="de-DE" baseline="0" dirty="0" smtClean="0"/>
              <a:t> in </a:t>
            </a:r>
            <a:r>
              <a:rPr lang="de-DE" baseline="0" dirty="0" err="1" smtClean="0"/>
              <a:t>the</a:t>
            </a:r>
            <a:r>
              <a:rPr lang="de-DE" baseline="0" dirty="0" smtClean="0"/>
              <a:t> </a:t>
            </a:r>
            <a:r>
              <a:rPr lang="de-DE" baseline="0" dirty="0" err="1" smtClean="0"/>
              <a:t>frame</a:t>
            </a:r>
            <a:r>
              <a:rPr lang="de-DE" baseline="0" dirty="0" smtClean="0"/>
              <a:t> </a:t>
            </a:r>
            <a:r>
              <a:rPr lang="de-DE" baseline="0" dirty="0" err="1" smtClean="0"/>
              <a:t>of</a:t>
            </a:r>
            <a:r>
              <a:rPr lang="de-DE" baseline="0" dirty="0" smtClean="0"/>
              <a:t> </a:t>
            </a:r>
            <a:r>
              <a:rPr lang="de-DE" baseline="0" dirty="0" err="1" smtClean="0"/>
              <a:t>biodiversity</a:t>
            </a:r>
            <a:r>
              <a:rPr lang="de-DE" baseline="0" dirty="0" smtClean="0"/>
              <a:t> </a:t>
            </a:r>
            <a:r>
              <a:rPr lang="de-DE" baseline="0" dirty="0" err="1" smtClean="0"/>
              <a:t>or</a:t>
            </a:r>
            <a:endParaRPr lang="de-DE"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0808ECE-E215-4B29-BF84-80511D8610B7}" type="slidenum">
              <a:rPr lang="de-DE"/>
              <a:pPr/>
              <a:t>3</a:t>
            </a:fld>
            <a:endParaRPr lang="de-DE"/>
          </a:p>
        </p:txBody>
      </p:sp>
      <p:sp>
        <p:nvSpPr>
          <p:cNvPr id="945154" name="Rectangle 2"/>
          <p:cNvSpPr>
            <a:spLocks noGrp="1" noRot="1" noChangeAspect="1" noChangeArrowheads="1" noTextEdit="1"/>
          </p:cNvSpPr>
          <p:nvPr>
            <p:ph type="sldImg"/>
          </p:nvPr>
        </p:nvSpPr>
        <p:spPr>
          <a:xfrm>
            <a:off x="917575" y="744538"/>
            <a:ext cx="4962525" cy="3722687"/>
          </a:xfrm>
          <a:ln/>
        </p:spPr>
      </p:sp>
      <p:sp>
        <p:nvSpPr>
          <p:cNvPr id="945155" name="Rectangle 3"/>
          <p:cNvSpPr>
            <a:spLocks noGrp="1" noChangeArrowheads="1"/>
          </p:cNvSpPr>
          <p:nvPr>
            <p:ph type="body" idx="1"/>
          </p:nvPr>
        </p:nvSpPr>
        <p:spPr/>
        <p:txBody>
          <a:bodyPr/>
          <a:lstStyle/>
          <a:p>
            <a:pPr marL="0" indent="0">
              <a:spcBef>
                <a:spcPct val="20000"/>
              </a:spcBef>
              <a:buFont typeface="Wingdings" pitchFamily="2" charset="2"/>
              <a:buNone/>
            </a:pPr>
            <a:r>
              <a:rPr lang="de-DE" baseline="0" dirty="0" smtClean="0"/>
              <a:t>In </a:t>
            </a:r>
            <a:r>
              <a:rPr lang="de-DE" baseline="0" dirty="0" err="1" smtClean="0"/>
              <a:t>the</a:t>
            </a:r>
            <a:r>
              <a:rPr lang="de-DE" baseline="0" dirty="0" smtClean="0"/>
              <a:t> </a:t>
            </a:r>
            <a:r>
              <a:rPr lang="de-DE" baseline="0" dirty="0" err="1" smtClean="0"/>
              <a:t>frame</a:t>
            </a:r>
            <a:r>
              <a:rPr lang="de-DE" baseline="0" dirty="0" smtClean="0"/>
              <a:t> </a:t>
            </a:r>
            <a:r>
              <a:rPr lang="de-DE" baseline="0" dirty="0" err="1" smtClean="0"/>
              <a:t>of</a:t>
            </a:r>
            <a:r>
              <a:rPr lang="de-DE" baseline="0" dirty="0" smtClean="0"/>
              <a:t> Large </a:t>
            </a:r>
            <a:r>
              <a:rPr lang="de-DE" baseline="0" dirty="0" err="1" smtClean="0"/>
              <a:t>scale</a:t>
            </a:r>
            <a:r>
              <a:rPr lang="de-DE" baseline="0" dirty="0" smtClean="0"/>
              <a:t> </a:t>
            </a:r>
            <a:r>
              <a:rPr lang="de-DE" baseline="0" dirty="0" err="1" smtClean="0"/>
              <a:t>conservation</a:t>
            </a:r>
            <a:r>
              <a:rPr lang="de-DE" baseline="0" dirty="0" smtClean="0"/>
              <a:t> </a:t>
            </a:r>
            <a:r>
              <a:rPr lang="de-DE" baseline="0" dirty="0" err="1" smtClean="0"/>
              <a:t>projects</a:t>
            </a:r>
            <a:r>
              <a:rPr lang="de-DE" baseline="0" dirty="0" smtClean="0"/>
              <a:t>, </a:t>
            </a:r>
            <a:r>
              <a:rPr lang="de-DE" baseline="0" dirty="0" err="1" smtClean="0"/>
              <a:t>as</a:t>
            </a:r>
            <a:r>
              <a:rPr lang="de-DE" baseline="0" dirty="0" smtClean="0"/>
              <a:t> </a:t>
            </a:r>
            <a:r>
              <a:rPr lang="de-DE" baseline="0" dirty="0" err="1" smtClean="0"/>
              <a:t>can</a:t>
            </a:r>
            <a:r>
              <a:rPr lang="de-DE" baseline="0" dirty="0" smtClean="0"/>
              <a:t> </a:t>
            </a:r>
            <a:r>
              <a:rPr lang="de-DE" baseline="0" dirty="0" err="1" smtClean="0"/>
              <a:t>be</a:t>
            </a:r>
            <a:r>
              <a:rPr lang="de-DE" baseline="0" dirty="0" smtClean="0"/>
              <a:t> </a:t>
            </a:r>
            <a:r>
              <a:rPr lang="de-DE" baseline="0" dirty="0" err="1" smtClean="0"/>
              <a:t>seen</a:t>
            </a:r>
            <a:r>
              <a:rPr lang="de-DE" baseline="0" dirty="0" smtClean="0"/>
              <a:t> </a:t>
            </a:r>
            <a:r>
              <a:rPr lang="de-DE" baseline="0" dirty="0" err="1" smtClean="0"/>
              <a:t>here</a:t>
            </a:r>
            <a:r>
              <a:rPr lang="de-DE" baseline="0" dirty="0" smtClean="0"/>
              <a:t>. Text der Folie</a:t>
            </a:r>
          </a:p>
          <a:p>
            <a:pPr marL="0" indent="0">
              <a:spcBef>
                <a:spcPct val="20000"/>
              </a:spcBef>
              <a:buFont typeface="Wingdings" pitchFamily="2" charset="2"/>
              <a:buNone/>
            </a:pPr>
            <a:r>
              <a:rPr lang="de-DE" baseline="0" dirty="0" err="1" smtClean="0"/>
              <a:t>There</a:t>
            </a:r>
            <a:r>
              <a:rPr lang="de-DE" baseline="0" dirty="0" smtClean="0"/>
              <a:t> </a:t>
            </a:r>
            <a:r>
              <a:rPr lang="de-DE" baseline="0" dirty="0" err="1" smtClean="0"/>
              <a:t>are</a:t>
            </a:r>
            <a:r>
              <a:rPr lang="de-DE" baseline="0" dirty="0" smtClean="0"/>
              <a:t> </a:t>
            </a:r>
            <a:r>
              <a:rPr lang="de-DE" baseline="0" dirty="0" err="1" smtClean="0"/>
              <a:t>several</a:t>
            </a:r>
            <a:r>
              <a:rPr lang="de-DE" baseline="0" dirty="0" smtClean="0"/>
              <a:t> </a:t>
            </a:r>
            <a:r>
              <a:rPr lang="de-DE" baseline="0" dirty="0" err="1" smtClean="0"/>
              <a:t>projects</a:t>
            </a:r>
            <a:r>
              <a:rPr lang="de-DE" baseline="0" dirty="0" smtClean="0"/>
              <a:t> </a:t>
            </a:r>
            <a:r>
              <a:rPr lang="de-DE" baseline="0" dirty="0" err="1" smtClean="0"/>
              <a:t>going</a:t>
            </a:r>
            <a:r>
              <a:rPr lang="de-DE" baseline="0" dirty="0" smtClean="0"/>
              <a:t> on, but </a:t>
            </a:r>
            <a:r>
              <a:rPr lang="de-DE" baseline="0" dirty="0" err="1" smtClean="0"/>
              <a:t>there</a:t>
            </a:r>
            <a:r>
              <a:rPr lang="de-DE" baseline="0" dirty="0" smtClean="0"/>
              <a:t> </a:t>
            </a:r>
            <a:r>
              <a:rPr lang="de-DE" baseline="0" dirty="0" err="1" smtClean="0"/>
              <a:t>is</a:t>
            </a:r>
            <a:r>
              <a:rPr lang="de-DE" baseline="0" dirty="0" smtClean="0"/>
              <a:t> still </a:t>
            </a:r>
            <a:r>
              <a:rPr lang="de-DE" baseline="0" dirty="0" err="1" smtClean="0"/>
              <a:t>plenty</a:t>
            </a:r>
            <a:r>
              <a:rPr lang="de-DE" baseline="0" dirty="0" smtClean="0"/>
              <a:t> </a:t>
            </a:r>
            <a:r>
              <a:rPr lang="de-DE" baseline="0" dirty="0" err="1" smtClean="0"/>
              <a:t>to</a:t>
            </a:r>
            <a:r>
              <a:rPr lang="de-DE" baseline="0" dirty="0" smtClean="0"/>
              <a:t> </a:t>
            </a:r>
            <a:r>
              <a:rPr lang="de-DE" baseline="0" dirty="0" err="1" smtClean="0"/>
              <a:t>do.One</a:t>
            </a:r>
            <a:r>
              <a:rPr lang="de-DE" baseline="0" dirty="0" smtClean="0"/>
              <a:t> </a:t>
            </a:r>
            <a:r>
              <a:rPr lang="de-DE" baseline="0" dirty="0" err="1" smtClean="0"/>
              <a:t>of</a:t>
            </a:r>
            <a:r>
              <a:rPr lang="de-DE" baseline="0" dirty="0" smtClean="0"/>
              <a:t> </a:t>
            </a:r>
            <a:r>
              <a:rPr lang="de-DE" baseline="0" dirty="0" err="1" smtClean="0"/>
              <a:t>these</a:t>
            </a:r>
            <a:r>
              <a:rPr lang="de-DE" baseline="0" dirty="0" smtClean="0"/>
              <a:t> </a:t>
            </a:r>
            <a:r>
              <a:rPr lang="de-DE" baseline="0" dirty="0" err="1" smtClean="0"/>
              <a:t>projects</a:t>
            </a:r>
            <a:r>
              <a:rPr lang="de-DE" baseline="0" dirty="0" smtClean="0"/>
              <a:t> </a:t>
            </a:r>
            <a:r>
              <a:rPr lang="de-DE" baseline="0" dirty="0" err="1" smtClean="0"/>
              <a:t>is</a:t>
            </a:r>
            <a:r>
              <a:rPr lang="de-DE" baseline="0" dirty="0" smtClean="0"/>
              <a:t> </a:t>
            </a:r>
            <a:r>
              <a:rPr lang="de-DE" baseline="0" dirty="0" err="1" smtClean="0"/>
              <a:t>the</a:t>
            </a:r>
            <a:r>
              <a:rPr lang="de-DE" baseline="0" dirty="0" smtClean="0"/>
              <a:t> </a:t>
            </a:r>
            <a:r>
              <a:rPr lang="de-DE" baseline="0" dirty="0" err="1" smtClean="0"/>
              <a:t>dyke</a:t>
            </a:r>
            <a:r>
              <a:rPr lang="de-DE" baseline="0" dirty="0" smtClean="0"/>
              <a:t> </a:t>
            </a:r>
            <a:r>
              <a:rPr lang="de-DE" baseline="0" dirty="0" err="1" smtClean="0"/>
              <a:t>relocation</a:t>
            </a:r>
            <a:r>
              <a:rPr lang="de-DE" baseline="0" dirty="0" smtClean="0"/>
              <a:t> in Lenzen, </a:t>
            </a:r>
            <a:r>
              <a:rPr lang="de-DE" baseline="0" dirty="0" err="1" smtClean="0"/>
              <a:t>which</a:t>
            </a:r>
            <a:r>
              <a:rPr lang="de-DE" baseline="0" dirty="0" smtClean="0"/>
              <a:t> was </a:t>
            </a:r>
            <a:r>
              <a:rPr lang="de-DE" baseline="0" dirty="0" err="1" smtClean="0"/>
              <a:t>presented</a:t>
            </a:r>
            <a:r>
              <a:rPr lang="de-DE" baseline="0" dirty="0" smtClean="0"/>
              <a:t> in </a:t>
            </a:r>
            <a:r>
              <a:rPr lang="de-DE" baseline="0" dirty="0" err="1" smtClean="0"/>
              <a:t>detail</a:t>
            </a:r>
            <a:r>
              <a:rPr lang="de-DE" baseline="0" dirty="0" smtClean="0"/>
              <a:t> at </a:t>
            </a:r>
            <a:r>
              <a:rPr lang="de-DE" baseline="0" dirty="0" err="1" smtClean="0"/>
              <a:t>the</a:t>
            </a:r>
            <a:r>
              <a:rPr lang="de-DE" baseline="0" dirty="0" smtClean="0"/>
              <a:t> </a:t>
            </a:r>
            <a:r>
              <a:rPr lang="de-DE" baseline="0" dirty="0" err="1" smtClean="0"/>
              <a:t>first</a:t>
            </a:r>
            <a:r>
              <a:rPr lang="de-DE" baseline="0" dirty="0" smtClean="0"/>
              <a:t> </a:t>
            </a:r>
            <a:r>
              <a:rPr lang="de-DE" baseline="0" dirty="0" err="1" smtClean="0"/>
              <a:t>workshop</a:t>
            </a:r>
            <a:r>
              <a:rPr lang="de-DE" baseline="0" dirty="0" smtClean="0"/>
              <a:t>. I will </a:t>
            </a:r>
            <a:r>
              <a:rPr lang="de-DE" baseline="0" dirty="0" err="1" smtClean="0"/>
              <a:t>come</a:t>
            </a:r>
            <a:r>
              <a:rPr lang="de-DE" baseline="0" dirty="0" smtClean="0"/>
              <a:t> back </a:t>
            </a:r>
            <a:r>
              <a:rPr lang="de-DE" baseline="0" dirty="0" err="1" smtClean="0"/>
              <a:t>to</a:t>
            </a:r>
            <a:r>
              <a:rPr lang="de-DE" baseline="0" dirty="0" smtClean="0"/>
              <a:t> </a:t>
            </a:r>
            <a:r>
              <a:rPr lang="de-DE" baseline="0" dirty="0" err="1" smtClean="0"/>
              <a:t>this</a:t>
            </a:r>
            <a:r>
              <a:rPr lang="de-DE" baseline="0" dirty="0" smtClean="0"/>
              <a:t> </a:t>
            </a:r>
            <a:r>
              <a:rPr lang="de-DE" baseline="0" dirty="0" err="1" smtClean="0"/>
              <a:t>project</a:t>
            </a:r>
            <a:r>
              <a:rPr lang="de-DE" baseline="0" dirty="0" smtClean="0"/>
              <a:t> </a:t>
            </a:r>
            <a:r>
              <a:rPr lang="de-DE" baseline="0" dirty="0" err="1" smtClean="0"/>
              <a:t>later</a:t>
            </a:r>
            <a:r>
              <a:rPr lang="de-DE" baseline="0" dirty="0" smtClean="0"/>
              <a:t> </a:t>
            </a:r>
            <a:r>
              <a:rPr lang="de-DE" baseline="0" dirty="0" err="1" smtClean="0"/>
              <a:t>by</a:t>
            </a:r>
            <a:r>
              <a:rPr lang="de-DE" baseline="0" dirty="0" smtClean="0"/>
              <a:t> </a:t>
            </a:r>
            <a:r>
              <a:rPr lang="de-DE" baseline="0" dirty="0" err="1" smtClean="0"/>
              <a:t>emphazing</a:t>
            </a:r>
            <a:r>
              <a:rPr lang="de-DE" baseline="0" dirty="0" smtClean="0"/>
              <a:t> </a:t>
            </a:r>
            <a:r>
              <a:rPr lang="de-DE" baseline="0" dirty="0" err="1" smtClean="0"/>
              <a:t>the</a:t>
            </a:r>
            <a:r>
              <a:rPr lang="de-DE" baseline="0" dirty="0" smtClean="0"/>
              <a:t> </a:t>
            </a:r>
            <a:r>
              <a:rPr lang="de-DE" baseline="0" dirty="0" err="1" smtClean="0"/>
              <a:t>aspect</a:t>
            </a:r>
            <a:r>
              <a:rPr lang="de-DE" baseline="0" dirty="0" smtClean="0"/>
              <a:t> </a:t>
            </a:r>
            <a:r>
              <a:rPr lang="de-DE" baseline="0" dirty="0" err="1" smtClean="0"/>
              <a:t>of</a:t>
            </a:r>
            <a:r>
              <a:rPr lang="de-DE" baseline="0" dirty="0" smtClean="0"/>
              <a:t> multiple </a:t>
            </a:r>
            <a:r>
              <a:rPr lang="de-DE" baseline="0" dirty="0" err="1" smtClean="0"/>
              <a:t>benefits</a:t>
            </a:r>
            <a:r>
              <a:rPr lang="de-DE" baseline="0" dirty="0" smtClean="0"/>
              <a:t> </a:t>
            </a:r>
            <a:r>
              <a:rPr lang="de-DE" baseline="0" dirty="0" err="1" smtClean="0"/>
              <a:t>of</a:t>
            </a:r>
            <a:r>
              <a:rPr lang="de-DE" baseline="0" dirty="0" smtClean="0"/>
              <a:t> </a:t>
            </a:r>
            <a:r>
              <a:rPr lang="de-DE" baseline="0" dirty="0" err="1" smtClean="0"/>
              <a:t>floodplain</a:t>
            </a:r>
            <a:r>
              <a:rPr lang="de-DE" baseline="0" dirty="0" smtClean="0"/>
              <a:t> </a:t>
            </a:r>
            <a:r>
              <a:rPr lang="de-DE" baseline="0" dirty="0" err="1" smtClean="0"/>
              <a:t>restoration</a:t>
            </a:r>
            <a:r>
              <a:rPr lang="de-DE" baseline="0" dirty="0" smtClean="0"/>
              <a:t>.  But </a:t>
            </a:r>
            <a:r>
              <a:rPr lang="de-DE" baseline="0" dirty="0" err="1" smtClean="0"/>
              <a:t>before</a:t>
            </a:r>
            <a:r>
              <a:rPr lang="de-DE" baseline="0" dirty="0" smtClean="0"/>
              <a:t>, I </a:t>
            </a:r>
            <a:r>
              <a:rPr lang="de-DE" baseline="0" dirty="0" err="1" smtClean="0"/>
              <a:t>would</a:t>
            </a:r>
            <a:r>
              <a:rPr lang="de-DE" baseline="0" dirty="0" smtClean="0"/>
              <a:t> like </a:t>
            </a:r>
            <a:r>
              <a:rPr lang="de-DE" baseline="0" dirty="0" err="1" smtClean="0"/>
              <a:t>to</a:t>
            </a:r>
            <a:r>
              <a:rPr lang="de-DE" baseline="0" dirty="0" smtClean="0"/>
              <a:t> </a:t>
            </a:r>
            <a:r>
              <a:rPr lang="de-DE" baseline="0" dirty="0" err="1" smtClean="0"/>
              <a:t>present</a:t>
            </a:r>
            <a:r>
              <a:rPr lang="de-DE" baseline="0" dirty="0" smtClean="0"/>
              <a:t> </a:t>
            </a:r>
            <a:r>
              <a:rPr lang="de-DE" baseline="0" dirty="0" err="1" smtClean="0"/>
              <a:t>you</a:t>
            </a:r>
            <a:r>
              <a:rPr lang="de-DE" baseline="0" dirty="0" smtClean="0"/>
              <a:t> </a:t>
            </a:r>
            <a:r>
              <a:rPr lang="de-DE" baseline="0" dirty="0" err="1" smtClean="0"/>
              <a:t>the</a:t>
            </a:r>
            <a:r>
              <a:rPr lang="de-DE" baseline="0" dirty="0" smtClean="0"/>
              <a:t> </a:t>
            </a:r>
            <a:r>
              <a:rPr lang="de-DE" baseline="0" dirty="0" err="1" smtClean="0"/>
              <a:t>approach</a:t>
            </a:r>
            <a:r>
              <a:rPr lang="de-DE" baseline="0" dirty="0" smtClean="0"/>
              <a:t> </a:t>
            </a:r>
            <a:r>
              <a:rPr lang="de-DE" baseline="0" dirty="0" err="1" smtClean="0"/>
              <a:t>chosen</a:t>
            </a:r>
            <a:r>
              <a:rPr lang="de-DE" baseline="0" dirty="0" smtClean="0"/>
              <a:t> in Germany, </a:t>
            </a:r>
            <a:r>
              <a:rPr lang="de-DE" baseline="0" dirty="0" err="1" smtClean="0"/>
              <a:t>to</a:t>
            </a:r>
            <a:r>
              <a:rPr lang="de-DE" baseline="0" dirty="0" smtClean="0"/>
              <a:t> </a:t>
            </a:r>
            <a:r>
              <a:rPr lang="de-DE" baseline="0" dirty="0" err="1" smtClean="0"/>
              <a:t>learn</a:t>
            </a:r>
            <a:r>
              <a:rPr lang="de-DE" baseline="0" dirty="0" smtClean="0"/>
              <a:t> </a:t>
            </a:r>
            <a:r>
              <a:rPr lang="de-DE" baseline="0" dirty="0" err="1" smtClean="0"/>
              <a:t>about</a:t>
            </a:r>
            <a:r>
              <a:rPr lang="de-DE" baseline="0" dirty="0" smtClean="0"/>
              <a:t> </a:t>
            </a:r>
            <a:r>
              <a:rPr lang="de-DE" baseline="0" dirty="0" err="1" smtClean="0"/>
              <a:t>the</a:t>
            </a:r>
            <a:r>
              <a:rPr lang="de-DE" baseline="0" dirty="0" smtClean="0"/>
              <a:t> </a:t>
            </a:r>
            <a:r>
              <a:rPr lang="de-DE" baseline="0" dirty="0" err="1" smtClean="0"/>
              <a:t>status</a:t>
            </a:r>
            <a:r>
              <a:rPr lang="de-DE" baseline="0" dirty="0" smtClean="0"/>
              <a:t> </a:t>
            </a:r>
            <a:r>
              <a:rPr lang="de-DE" baseline="0" dirty="0" err="1" smtClean="0"/>
              <a:t>of</a:t>
            </a:r>
            <a:r>
              <a:rPr lang="de-DE" baseline="0" dirty="0" smtClean="0"/>
              <a:t> </a:t>
            </a:r>
            <a:r>
              <a:rPr lang="de-DE" baseline="0" dirty="0" err="1" smtClean="0"/>
              <a:t>floodplains</a:t>
            </a:r>
            <a:endParaRPr lang="de-DE" baseline="0"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aseline="0" dirty="0" smtClean="0"/>
              <a:t>KURZE VARIANTE:</a:t>
            </a:r>
          </a:p>
          <a:p>
            <a:r>
              <a:rPr lang="de-DE" baseline="0" dirty="0" err="1" smtClean="0"/>
              <a:t>Ecological</a:t>
            </a:r>
            <a:r>
              <a:rPr lang="de-DE" baseline="0" dirty="0" smtClean="0"/>
              <a:t> </a:t>
            </a:r>
            <a:r>
              <a:rPr lang="de-DE" baseline="0" dirty="0" err="1" smtClean="0"/>
              <a:t>status</a:t>
            </a:r>
            <a:r>
              <a:rPr lang="de-DE" baseline="0" dirty="0" smtClean="0"/>
              <a:t> </a:t>
            </a:r>
            <a:r>
              <a:rPr lang="de-DE" baseline="0" dirty="0" err="1" smtClean="0"/>
              <a:t>and</a:t>
            </a:r>
            <a:r>
              <a:rPr lang="de-DE" baseline="0" dirty="0" smtClean="0"/>
              <a:t> </a:t>
            </a:r>
            <a:r>
              <a:rPr lang="de-DE" baseline="0" dirty="0" err="1" smtClean="0"/>
              <a:t>structural</a:t>
            </a:r>
            <a:r>
              <a:rPr lang="de-DE" baseline="0" dirty="0" smtClean="0"/>
              <a:t> </a:t>
            </a:r>
            <a:r>
              <a:rPr lang="de-DE" baseline="0" dirty="0" err="1" smtClean="0"/>
              <a:t>quality</a:t>
            </a:r>
            <a:r>
              <a:rPr lang="de-DE" baseline="0" dirty="0" smtClean="0"/>
              <a:t> form </a:t>
            </a:r>
            <a:r>
              <a:rPr lang="de-DE" baseline="0" dirty="0" err="1" smtClean="0"/>
              <a:t>the</a:t>
            </a:r>
            <a:r>
              <a:rPr lang="de-DE" baseline="0" dirty="0" smtClean="0"/>
              <a:t> </a:t>
            </a:r>
            <a:r>
              <a:rPr lang="de-DE" baseline="0" dirty="0" err="1" smtClean="0"/>
              <a:t>basis</a:t>
            </a:r>
            <a:r>
              <a:rPr lang="de-DE" baseline="0" dirty="0" smtClean="0"/>
              <a:t> </a:t>
            </a:r>
            <a:r>
              <a:rPr lang="de-DE" baseline="0" dirty="0" err="1" smtClean="0"/>
              <a:t>for</a:t>
            </a:r>
            <a:r>
              <a:rPr lang="de-DE" baseline="0" dirty="0" smtClean="0"/>
              <a:t> </a:t>
            </a:r>
            <a:r>
              <a:rPr lang="de-DE" baseline="0" dirty="0" err="1" smtClean="0"/>
              <a:t>evaluating</a:t>
            </a:r>
            <a:r>
              <a:rPr lang="de-DE" baseline="0" dirty="0" smtClean="0"/>
              <a:t> a </a:t>
            </a:r>
            <a:r>
              <a:rPr lang="de-DE" baseline="0" dirty="0" err="1" smtClean="0"/>
              <a:t>river</a:t>
            </a:r>
            <a:r>
              <a:rPr lang="de-DE" baseline="0" dirty="0" smtClean="0"/>
              <a:t>, also in </a:t>
            </a:r>
            <a:r>
              <a:rPr lang="de-DE" baseline="0" dirty="0" err="1" smtClean="0"/>
              <a:t>respect</a:t>
            </a:r>
            <a:r>
              <a:rPr lang="de-DE" baseline="0" dirty="0" smtClean="0"/>
              <a:t> </a:t>
            </a:r>
            <a:r>
              <a:rPr lang="de-DE" baseline="0" dirty="0" err="1" smtClean="0"/>
              <a:t>to</a:t>
            </a:r>
            <a:r>
              <a:rPr lang="de-DE" baseline="0" dirty="0" smtClean="0"/>
              <a:t> </a:t>
            </a:r>
            <a:r>
              <a:rPr lang="de-DE" baseline="0" dirty="0" err="1" smtClean="0"/>
              <a:t>the</a:t>
            </a:r>
            <a:r>
              <a:rPr lang="de-DE" baseline="0" dirty="0" smtClean="0"/>
              <a:t> WFD. Information on </a:t>
            </a:r>
            <a:r>
              <a:rPr lang="de-DE" baseline="0" dirty="0" err="1" smtClean="0"/>
              <a:t>structural</a:t>
            </a:r>
            <a:r>
              <a:rPr lang="de-DE" baseline="0" dirty="0" smtClean="0"/>
              <a:t> </a:t>
            </a:r>
            <a:r>
              <a:rPr lang="de-DE" baseline="0" dirty="0" err="1" smtClean="0"/>
              <a:t>quality</a:t>
            </a:r>
            <a:r>
              <a:rPr lang="de-DE" baseline="0" dirty="0" smtClean="0"/>
              <a:t> was </a:t>
            </a:r>
            <a:r>
              <a:rPr lang="de-DE" baseline="0" dirty="0" err="1" smtClean="0"/>
              <a:t>already</a:t>
            </a:r>
            <a:r>
              <a:rPr lang="de-DE" baseline="0" dirty="0" smtClean="0"/>
              <a:t> </a:t>
            </a:r>
            <a:r>
              <a:rPr lang="de-DE" baseline="0" dirty="0" err="1" smtClean="0"/>
              <a:t>carried</a:t>
            </a:r>
            <a:r>
              <a:rPr lang="de-DE" baseline="0" dirty="0" smtClean="0"/>
              <a:t> out </a:t>
            </a:r>
            <a:r>
              <a:rPr lang="de-DE" baseline="0" dirty="0" err="1" smtClean="0"/>
              <a:t>by</a:t>
            </a:r>
            <a:r>
              <a:rPr lang="de-DE" baseline="0" dirty="0" smtClean="0"/>
              <a:t> </a:t>
            </a:r>
            <a:r>
              <a:rPr lang="de-DE" baseline="0" dirty="0" err="1" smtClean="0"/>
              <a:t>the</a:t>
            </a:r>
            <a:r>
              <a:rPr lang="de-DE" baseline="0" dirty="0" smtClean="0"/>
              <a:t> LAWA (</a:t>
            </a:r>
            <a:r>
              <a:rPr lang="en-US" sz="1200" b="0" i="0" kern="1200" dirty="0" smtClean="0">
                <a:solidFill>
                  <a:schemeClr val="tx1"/>
                </a:solidFill>
                <a:effectLst/>
                <a:latin typeface="+mn-lt"/>
                <a:ea typeface="+mn-ea"/>
                <a:cs typeface="+mn-cs"/>
              </a:rPr>
              <a:t>German Working Group on water issues)</a:t>
            </a:r>
            <a:r>
              <a:rPr lang="de-DE" baseline="0" dirty="0" smtClean="0"/>
              <a:t> in 2002. The </a:t>
            </a:r>
            <a:r>
              <a:rPr lang="de-DE" baseline="0" dirty="0" err="1" smtClean="0"/>
              <a:t>status</a:t>
            </a:r>
            <a:r>
              <a:rPr lang="de-DE" baseline="0" dirty="0" smtClean="0"/>
              <a:t> </a:t>
            </a:r>
            <a:r>
              <a:rPr lang="de-DE" baseline="0" dirty="0" err="1" smtClean="0"/>
              <a:t>of</a:t>
            </a:r>
            <a:r>
              <a:rPr lang="de-DE" baseline="0" dirty="0" smtClean="0"/>
              <a:t> </a:t>
            </a:r>
            <a:r>
              <a:rPr lang="de-DE" baseline="0" dirty="0" err="1" smtClean="0"/>
              <a:t>floodplains</a:t>
            </a:r>
            <a:r>
              <a:rPr lang="de-DE" baseline="0" dirty="0" smtClean="0"/>
              <a:t> </a:t>
            </a:r>
            <a:r>
              <a:rPr lang="de-DE" baseline="0" dirty="0" err="1" smtClean="0"/>
              <a:t>complements</a:t>
            </a:r>
            <a:r>
              <a:rPr lang="de-DE" baseline="0" dirty="0" smtClean="0"/>
              <a:t> </a:t>
            </a:r>
            <a:r>
              <a:rPr lang="de-DE" baseline="0" dirty="0" err="1" smtClean="0"/>
              <a:t>the</a:t>
            </a:r>
            <a:r>
              <a:rPr lang="de-DE" baseline="0" dirty="0" smtClean="0"/>
              <a:t> </a:t>
            </a:r>
            <a:r>
              <a:rPr lang="de-DE" baseline="0" dirty="0" err="1" smtClean="0"/>
              <a:t>ecological</a:t>
            </a:r>
            <a:r>
              <a:rPr lang="de-DE" baseline="0" dirty="0" smtClean="0"/>
              <a:t> </a:t>
            </a:r>
            <a:r>
              <a:rPr lang="de-DE" baseline="0" dirty="0" err="1" smtClean="0"/>
              <a:t>and</a:t>
            </a:r>
            <a:r>
              <a:rPr lang="de-DE" baseline="0" dirty="0" smtClean="0"/>
              <a:t> </a:t>
            </a:r>
            <a:r>
              <a:rPr lang="de-DE" baseline="0" dirty="0" err="1" smtClean="0"/>
              <a:t>morphological</a:t>
            </a:r>
            <a:r>
              <a:rPr lang="de-DE" baseline="0" dirty="0" smtClean="0"/>
              <a:t> </a:t>
            </a:r>
            <a:r>
              <a:rPr lang="de-DE" baseline="0" dirty="0" err="1" smtClean="0"/>
              <a:t>aspects</a:t>
            </a:r>
            <a:r>
              <a:rPr lang="de-DE" baseline="0" dirty="0" smtClean="0"/>
              <a:t> </a:t>
            </a:r>
            <a:r>
              <a:rPr lang="de-DE" baseline="0" dirty="0" err="1" smtClean="0"/>
              <a:t>and</a:t>
            </a:r>
            <a:r>
              <a:rPr lang="de-DE" baseline="0" dirty="0" smtClean="0"/>
              <a:t> </a:t>
            </a:r>
            <a:r>
              <a:rPr lang="de-DE" baseline="0" dirty="0" err="1" smtClean="0"/>
              <a:t>allows</a:t>
            </a:r>
            <a:r>
              <a:rPr lang="de-DE" baseline="0" dirty="0" smtClean="0"/>
              <a:t> an </a:t>
            </a:r>
            <a:r>
              <a:rPr lang="de-DE" baseline="0" dirty="0" err="1" smtClean="0"/>
              <a:t>evaluation</a:t>
            </a:r>
            <a:r>
              <a:rPr lang="de-DE" baseline="0" dirty="0" smtClean="0"/>
              <a:t> </a:t>
            </a:r>
            <a:r>
              <a:rPr lang="de-DE" baseline="0" dirty="0" err="1" smtClean="0"/>
              <a:t>of</a:t>
            </a:r>
            <a:r>
              <a:rPr lang="de-DE" baseline="0" dirty="0" smtClean="0"/>
              <a:t> </a:t>
            </a:r>
            <a:r>
              <a:rPr lang="de-DE" baseline="0" dirty="0" err="1" smtClean="0"/>
              <a:t>the</a:t>
            </a:r>
            <a:r>
              <a:rPr lang="de-DE" baseline="0" dirty="0" smtClean="0"/>
              <a:t> total </a:t>
            </a:r>
            <a:r>
              <a:rPr lang="de-DE" baseline="0" dirty="0" err="1" smtClean="0"/>
              <a:t>river</a:t>
            </a:r>
            <a:r>
              <a:rPr lang="de-DE" baseline="0" dirty="0" smtClean="0"/>
              <a:t> </a:t>
            </a:r>
            <a:r>
              <a:rPr lang="de-DE" baseline="0" dirty="0" err="1" smtClean="0"/>
              <a:t>system</a:t>
            </a:r>
            <a:r>
              <a:rPr lang="de-DE" baseline="0" dirty="0" smtClean="0"/>
              <a:t>. But </a:t>
            </a:r>
            <a:r>
              <a:rPr lang="de-DE" baseline="0" dirty="0" err="1" smtClean="0"/>
              <a:t>what</a:t>
            </a:r>
            <a:r>
              <a:rPr lang="de-DE" baseline="0" dirty="0" smtClean="0"/>
              <a:t> </a:t>
            </a:r>
            <a:r>
              <a:rPr lang="de-DE" baseline="0" dirty="0" err="1" smtClean="0"/>
              <a:t>is</a:t>
            </a:r>
            <a:r>
              <a:rPr lang="de-DE" baseline="0" dirty="0" smtClean="0"/>
              <a:t> </a:t>
            </a:r>
            <a:r>
              <a:rPr lang="de-DE" baseline="0" dirty="0" err="1" smtClean="0"/>
              <a:t>the</a:t>
            </a:r>
            <a:r>
              <a:rPr lang="de-DE" baseline="0" dirty="0" smtClean="0"/>
              <a:t> </a:t>
            </a:r>
            <a:r>
              <a:rPr lang="de-DE" baseline="0" dirty="0" err="1" smtClean="0"/>
              <a:t>status</a:t>
            </a:r>
            <a:r>
              <a:rPr lang="de-DE" baseline="0" dirty="0" smtClean="0"/>
              <a:t> </a:t>
            </a:r>
            <a:r>
              <a:rPr lang="de-DE" baseline="0" dirty="0" err="1" smtClean="0"/>
              <a:t>of</a:t>
            </a:r>
            <a:r>
              <a:rPr lang="de-DE" baseline="0" dirty="0" smtClean="0"/>
              <a:t> </a:t>
            </a:r>
            <a:r>
              <a:rPr lang="de-DE" baseline="0" dirty="0" err="1" smtClean="0"/>
              <a:t>our</a:t>
            </a:r>
            <a:r>
              <a:rPr lang="de-DE" baseline="0" dirty="0" smtClean="0"/>
              <a:t> </a:t>
            </a:r>
            <a:r>
              <a:rPr lang="de-DE" baseline="0" dirty="0" err="1" smtClean="0"/>
              <a:t>floodplains</a:t>
            </a:r>
            <a:r>
              <a:rPr lang="de-DE" baseline="0" dirty="0" smtClean="0"/>
              <a:t>?</a:t>
            </a:r>
          </a:p>
          <a:p>
            <a:endParaRPr lang="de-DE" baseline="0" dirty="0" smtClean="0"/>
          </a:p>
          <a:p>
            <a:r>
              <a:rPr lang="en-US" sz="1200" b="0" i="0" kern="1200" dirty="0" smtClean="0">
                <a:solidFill>
                  <a:schemeClr val="tx1"/>
                </a:solidFill>
                <a:effectLst/>
                <a:latin typeface="+mn-lt"/>
                <a:ea typeface="+mn-ea"/>
                <a:cs typeface="+mn-cs"/>
              </a:rPr>
              <a:t>The LAWA is the German Working Group on water issues of the Federal States and the Federal Government represented by the Federal Environment Ministry.</a:t>
            </a:r>
            <a:r>
              <a:rPr lang="en-US" dirty="0" smtClean="0"/>
              <a:t/>
            </a:r>
            <a:br>
              <a:rPr lang="en-US" dirty="0" smtClean="0"/>
            </a:br>
            <a:r>
              <a:rPr lang="en-US" dirty="0" smtClean="0"/>
              <a:t/>
            </a:r>
            <a:br>
              <a:rPr lang="en-US" dirty="0" smtClean="0"/>
            </a:br>
            <a:r>
              <a:rPr lang="en-US" sz="1200" b="0" i="0" kern="1200" dirty="0" smtClean="0">
                <a:solidFill>
                  <a:schemeClr val="tx1"/>
                </a:solidFill>
                <a:effectLst/>
                <a:latin typeface="+mn-lt"/>
                <a:ea typeface="+mn-ea"/>
                <a:cs typeface="+mn-cs"/>
              </a:rPr>
              <a:t>The Working Group on water issues (LAWA) was set up in 1956 as an amalgamation of the ministries of the States of the Federal Republic of Germany responsible for water management and water legislation.</a:t>
            </a:r>
            <a:endParaRPr lang="de-DE" baseline="0" dirty="0" smtClean="0"/>
          </a:p>
          <a:p>
            <a:endParaRPr lang="de-DE" dirty="0" smtClean="0"/>
          </a:p>
          <a:p>
            <a:endParaRPr lang="de-DE" dirty="0" smtClean="0"/>
          </a:p>
          <a:p>
            <a:r>
              <a:rPr lang="de-DE" dirty="0" err="1" smtClean="0"/>
              <a:t>According</a:t>
            </a:r>
            <a:r>
              <a:rPr lang="de-DE" dirty="0" smtClean="0"/>
              <a:t> </a:t>
            </a:r>
            <a:r>
              <a:rPr lang="de-DE" dirty="0" err="1" smtClean="0"/>
              <a:t>to</a:t>
            </a:r>
            <a:r>
              <a:rPr lang="de-DE" dirty="0" smtClean="0"/>
              <a:t> </a:t>
            </a:r>
            <a:r>
              <a:rPr lang="de-DE" dirty="0" err="1" smtClean="0"/>
              <a:t>the</a:t>
            </a:r>
            <a:r>
              <a:rPr lang="de-DE" dirty="0" smtClean="0"/>
              <a:t> WFD </a:t>
            </a:r>
            <a:r>
              <a:rPr lang="de-DE" dirty="0" err="1" smtClean="0"/>
              <a:t>structural</a:t>
            </a:r>
            <a:r>
              <a:rPr lang="de-DE" dirty="0" smtClean="0"/>
              <a:t> </a:t>
            </a:r>
            <a:r>
              <a:rPr lang="de-DE" dirty="0" err="1" smtClean="0"/>
              <a:t>and</a:t>
            </a:r>
            <a:r>
              <a:rPr lang="de-DE" dirty="0" smtClean="0"/>
              <a:t> </a:t>
            </a:r>
            <a:r>
              <a:rPr lang="de-DE" dirty="0" err="1" smtClean="0"/>
              <a:t>ecological</a:t>
            </a:r>
            <a:r>
              <a:rPr lang="de-DE" dirty="0" smtClean="0"/>
              <a:t> </a:t>
            </a:r>
            <a:r>
              <a:rPr lang="de-DE" dirty="0" err="1" smtClean="0"/>
              <a:t>status</a:t>
            </a:r>
            <a:r>
              <a:rPr lang="de-DE" dirty="0" smtClean="0"/>
              <a:t> </a:t>
            </a:r>
            <a:r>
              <a:rPr lang="de-DE" dirty="0" err="1" smtClean="0"/>
              <a:t>are</a:t>
            </a:r>
            <a:r>
              <a:rPr lang="de-DE" dirty="0" smtClean="0"/>
              <a:t> </a:t>
            </a:r>
            <a:r>
              <a:rPr lang="de-DE" dirty="0" err="1" smtClean="0"/>
              <a:t>mapped</a:t>
            </a:r>
            <a:r>
              <a:rPr lang="de-DE" dirty="0" smtClean="0"/>
              <a:t>. So </a:t>
            </a:r>
            <a:r>
              <a:rPr lang="de-DE" dirty="0" err="1" smtClean="0"/>
              <a:t>far</a:t>
            </a:r>
            <a:r>
              <a:rPr lang="de-DE" dirty="0" smtClean="0"/>
              <a:t> </a:t>
            </a:r>
            <a:r>
              <a:rPr lang="de-DE" dirty="0" err="1" smtClean="0"/>
              <a:t>the</a:t>
            </a:r>
            <a:r>
              <a:rPr lang="de-DE" dirty="0" smtClean="0"/>
              <a:t> </a:t>
            </a:r>
            <a:r>
              <a:rPr lang="de-DE" dirty="0" err="1" smtClean="0"/>
              <a:t>floodplains</a:t>
            </a:r>
            <a:r>
              <a:rPr lang="de-DE" dirty="0" smtClean="0"/>
              <a:t> </a:t>
            </a:r>
            <a:r>
              <a:rPr lang="de-DE" dirty="0" err="1" smtClean="0"/>
              <a:t>themselves</a:t>
            </a:r>
            <a:r>
              <a:rPr lang="de-DE" baseline="0" dirty="0" smtClean="0"/>
              <a:t> </a:t>
            </a:r>
            <a:r>
              <a:rPr lang="de-DE" baseline="0" dirty="0" err="1" smtClean="0"/>
              <a:t>were</a:t>
            </a:r>
            <a:r>
              <a:rPr lang="de-DE" baseline="0" dirty="0" smtClean="0"/>
              <a:t> not </a:t>
            </a:r>
            <a:r>
              <a:rPr lang="de-DE" baseline="0" dirty="0" err="1" smtClean="0"/>
              <a:t>mapped</a:t>
            </a:r>
            <a:r>
              <a:rPr lang="de-DE" baseline="0" dirty="0" smtClean="0"/>
              <a:t>. In </a:t>
            </a:r>
            <a:r>
              <a:rPr lang="de-DE" baseline="0" dirty="0" err="1" smtClean="0"/>
              <a:t>the</a:t>
            </a:r>
            <a:r>
              <a:rPr lang="de-DE" baseline="0" dirty="0" smtClean="0"/>
              <a:t> </a:t>
            </a:r>
            <a:r>
              <a:rPr lang="de-DE" baseline="0" dirty="0" err="1" smtClean="0"/>
              <a:t>framework</a:t>
            </a:r>
            <a:r>
              <a:rPr lang="de-DE" baseline="0" dirty="0" smtClean="0"/>
              <a:t> </a:t>
            </a:r>
            <a:r>
              <a:rPr lang="de-DE" baseline="0" dirty="0" err="1" smtClean="0"/>
              <a:t>of</a:t>
            </a:r>
            <a:r>
              <a:rPr lang="de-DE" baseline="0" dirty="0" smtClean="0"/>
              <a:t> </a:t>
            </a:r>
            <a:r>
              <a:rPr lang="de-DE" baseline="0" dirty="0" err="1" smtClean="0"/>
              <a:t>the</a:t>
            </a:r>
            <a:r>
              <a:rPr lang="de-DE" baseline="0" dirty="0" smtClean="0"/>
              <a:t> national </a:t>
            </a:r>
            <a:r>
              <a:rPr lang="de-DE" baseline="0" dirty="0" err="1" smtClean="0"/>
              <a:t>strategy</a:t>
            </a:r>
            <a:r>
              <a:rPr lang="de-DE" baseline="0" dirty="0" smtClean="0"/>
              <a:t> </a:t>
            </a:r>
            <a:r>
              <a:rPr lang="de-DE" baseline="0" dirty="0" err="1" smtClean="0"/>
              <a:t>of</a:t>
            </a:r>
            <a:r>
              <a:rPr lang="de-DE" baseline="0" dirty="0" smtClean="0"/>
              <a:t> </a:t>
            </a:r>
            <a:r>
              <a:rPr lang="de-DE" baseline="0" dirty="0" err="1" smtClean="0"/>
              <a:t>biodiversity</a:t>
            </a:r>
            <a:r>
              <a:rPr lang="de-DE" baseline="0" dirty="0" smtClean="0"/>
              <a:t> an </a:t>
            </a:r>
            <a:r>
              <a:rPr lang="de-DE" baseline="0" dirty="0" err="1" smtClean="0"/>
              <a:t>improvement</a:t>
            </a:r>
            <a:r>
              <a:rPr lang="de-DE" baseline="0" dirty="0" smtClean="0"/>
              <a:t> </a:t>
            </a:r>
            <a:r>
              <a:rPr lang="de-DE" baseline="0" dirty="0" err="1" smtClean="0"/>
              <a:t>of</a:t>
            </a:r>
            <a:r>
              <a:rPr lang="de-DE" baseline="0" dirty="0" smtClean="0"/>
              <a:t> </a:t>
            </a:r>
            <a:r>
              <a:rPr lang="de-DE" baseline="0" dirty="0" err="1" smtClean="0"/>
              <a:t>floodplain</a:t>
            </a:r>
            <a:r>
              <a:rPr lang="de-DE" baseline="0" dirty="0" smtClean="0"/>
              <a:t> </a:t>
            </a:r>
            <a:r>
              <a:rPr lang="de-DE" baseline="0" dirty="0" err="1" smtClean="0"/>
              <a:t>habitats</a:t>
            </a:r>
            <a:r>
              <a:rPr lang="de-DE" baseline="0" dirty="0" smtClean="0"/>
              <a:t> was </a:t>
            </a:r>
            <a:r>
              <a:rPr lang="de-DE" baseline="0" dirty="0" err="1" smtClean="0"/>
              <a:t>requested</a:t>
            </a:r>
            <a:r>
              <a:rPr lang="de-DE" baseline="0" dirty="0" smtClean="0"/>
              <a:t>- </a:t>
            </a:r>
            <a:r>
              <a:rPr lang="de-DE" baseline="0" dirty="0" err="1" smtClean="0"/>
              <a:t>Therefore</a:t>
            </a:r>
            <a:r>
              <a:rPr lang="de-DE" baseline="0" dirty="0" smtClean="0"/>
              <a:t> </a:t>
            </a:r>
            <a:r>
              <a:rPr lang="de-DE" baseline="0" dirty="0" err="1" smtClean="0"/>
              <a:t>it</a:t>
            </a:r>
            <a:r>
              <a:rPr lang="de-DE" baseline="0" dirty="0" smtClean="0"/>
              <a:t> </a:t>
            </a:r>
            <a:r>
              <a:rPr lang="de-DE" baseline="0" dirty="0" err="1" smtClean="0"/>
              <a:t>is</a:t>
            </a:r>
            <a:r>
              <a:rPr lang="de-DE" baseline="0" dirty="0" smtClean="0"/>
              <a:t> </a:t>
            </a:r>
            <a:r>
              <a:rPr lang="de-DE" baseline="0" dirty="0" err="1" smtClean="0"/>
              <a:t>needed</a:t>
            </a:r>
            <a:r>
              <a:rPr lang="de-DE" baseline="0" dirty="0" smtClean="0"/>
              <a:t> </a:t>
            </a:r>
            <a:r>
              <a:rPr lang="de-DE" baseline="0" dirty="0" err="1" smtClean="0"/>
              <a:t>to</a:t>
            </a:r>
            <a:r>
              <a:rPr lang="de-DE" baseline="0" dirty="0" smtClean="0"/>
              <a:t> </a:t>
            </a:r>
            <a:r>
              <a:rPr lang="de-DE" baseline="0" dirty="0" err="1" smtClean="0"/>
              <a:t>know</a:t>
            </a:r>
            <a:r>
              <a:rPr lang="de-DE" baseline="0" dirty="0" smtClean="0"/>
              <a:t> </a:t>
            </a:r>
            <a:r>
              <a:rPr lang="de-DE" baseline="0" dirty="0" err="1" smtClean="0"/>
              <a:t>about</a:t>
            </a:r>
            <a:r>
              <a:rPr lang="de-DE" baseline="0" dirty="0" smtClean="0"/>
              <a:t> </a:t>
            </a:r>
            <a:r>
              <a:rPr lang="de-DE" baseline="0" dirty="0" err="1" smtClean="0"/>
              <a:t>the</a:t>
            </a:r>
            <a:r>
              <a:rPr lang="de-DE" baseline="0" dirty="0" smtClean="0"/>
              <a:t> </a:t>
            </a:r>
            <a:r>
              <a:rPr lang="de-DE" baseline="0" dirty="0" err="1" smtClean="0"/>
              <a:t>current</a:t>
            </a:r>
            <a:r>
              <a:rPr lang="de-DE" baseline="0" dirty="0" smtClean="0"/>
              <a:t> </a:t>
            </a:r>
            <a:r>
              <a:rPr lang="de-DE" baseline="0" dirty="0" err="1" smtClean="0"/>
              <a:t>status</a:t>
            </a:r>
            <a:r>
              <a:rPr lang="de-DE" baseline="0" dirty="0" smtClean="0"/>
              <a:t>, </a:t>
            </a:r>
            <a:r>
              <a:rPr lang="de-DE" baseline="0" dirty="0" err="1" smtClean="0"/>
              <a:t>and</a:t>
            </a:r>
            <a:r>
              <a:rPr lang="de-DE" baseline="0" dirty="0" smtClean="0"/>
              <a:t> </a:t>
            </a:r>
            <a:r>
              <a:rPr lang="de-DE" baseline="0" dirty="0" err="1" smtClean="0"/>
              <a:t>as</a:t>
            </a:r>
            <a:r>
              <a:rPr lang="de-DE" baseline="0" dirty="0" smtClean="0"/>
              <a:t> </a:t>
            </a:r>
            <a:r>
              <a:rPr lang="de-DE" baseline="0" dirty="0" err="1" smtClean="0"/>
              <a:t>required</a:t>
            </a:r>
            <a:r>
              <a:rPr lang="de-DE" baseline="0" dirty="0" smtClean="0"/>
              <a:t> </a:t>
            </a:r>
            <a:r>
              <a:rPr lang="de-DE" baseline="0" dirty="0" err="1" smtClean="0"/>
              <a:t>by</a:t>
            </a:r>
            <a:r>
              <a:rPr lang="de-DE" baseline="0" dirty="0" smtClean="0"/>
              <a:t> </a:t>
            </a:r>
            <a:r>
              <a:rPr lang="de-DE" baseline="0" dirty="0" err="1" smtClean="0"/>
              <a:t>the</a:t>
            </a:r>
            <a:r>
              <a:rPr lang="de-DE" baseline="0" dirty="0" smtClean="0"/>
              <a:t> </a:t>
            </a:r>
            <a:r>
              <a:rPr lang="de-DE" baseline="0" dirty="0" err="1" smtClean="0"/>
              <a:t>strategy</a:t>
            </a:r>
            <a:r>
              <a:rPr lang="de-DE" baseline="0" dirty="0" smtClean="0"/>
              <a:t> </a:t>
            </a:r>
            <a:r>
              <a:rPr lang="de-DE" baseline="0" dirty="0" err="1" smtClean="0"/>
              <a:t>the</a:t>
            </a:r>
            <a:r>
              <a:rPr lang="de-DE" baseline="0" dirty="0" smtClean="0"/>
              <a:t> </a:t>
            </a:r>
            <a:r>
              <a:rPr lang="de-DE" baseline="0" dirty="0" err="1" smtClean="0"/>
              <a:t>status</a:t>
            </a:r>
            <a:r>
              <a:rPr lang="de-DE" baseline="0" dirty="0" smtClean="0"/>
              <a:t> </a:t>
            </a:r>
            <a:r>
              <a:rPr lang="de-DE" baseline="0" dirty="0" err="1" smtClean="0"/>
              <a:t>of</a:t>
            </a:r>
            <a:r>
              <a:rPr lang="de-DE" baseline="0" dirty="0" smtClean="0"/>
              <a:t> </a:t>
            </a:r>
            <a:r>
              <a:rPr lang="de-DE" baseline="0" dirty="0" err="1" smtClean="0"/>
              <a:t>floodplains</a:t>
            </a:r>
            <a:r>
              <a:rPr lang="de-DE" baseline="0" dirty="0" smtClean="0"/>
              <a:t> was </a:t>
            </a:r>
            <a:r>
              <a:rPr lang="de-DE" baseline="0" dirty="0" err="1" smtClean="0"/>
              <a:t>mappedand</a:t>
            </a:r>
            <a:r>
              <a:rPr lang="de-DE" baseline="0" dirty="0" smtClean="0"/>
              <a:t> </a:t>
            </a:r>
            <a:r>
              <a:rPr lang="de-DE" baseline="0" dirty="0" err="1" smtClean="0"/>
              <a:t>published</a:t>
            </a:r>
            <a:r>
              <a:rPr lang="de-DE" baseline="0" dirty="0" smtClean="0"/>
              <a:t> in 2009.</a:t>
            </a:r>
            <a:endParaRPr lang="de-DE" dirty="0" smtClean="0"/>
          </a:p>
          <a:p>
            <a:endParaRPr lang="de-DE" dirty="0" smtClean="0"/>
          </a:p>
          <a:p>
            <a:r>
              <a:rPr lang="de-DE" dirty="0" err="1" smtClean="0"/>
              <a:t>What</a:t>
            </a:r>
            <a:r>
              <a:rPr lang="de-DE" baseline="0" dirty="0" smtClean="0"/>
              <a:t> </a:t>
            </a:r>
            <a:r>
              <a:rPr lang="de-DE" baseline="0" dirty="0" err="1" smtClean="0"/>
              <a:t>are</a:t>
            </a:r>
            <a:r>
              <a:rPr lang="de-DE" baseline="0" dirty="0" smtClean="0"/>
              <a:t> </a:t>
            </a:r>
            <a:r>
              <a:rPr lang="de-DE" baseline="0" dirty="0" err="1" smtClean="0"/>
              <a:t>the</a:t>
            </a:r>
            <a:r>
              <a:rPr lang="de-DE" baseline="0" dirty="0" smtClean="0"/>
              <a:t> </a:t>
            </a:r>
            <a:r>
              <a:rPr lang="de-DE" baseline="0" dirty="0" err="1" smtClean="0"/>
              <a:t>consequences</a:t>
            </a:r>
            <a:r>
              <a:rPr lang="de-DE" baseline="0" dirty="0" smtClean="0"/>
              <a:t> </a:t>
            </a:r>
            <a:r>
              <a:rPr lang="de-DE" baseline="0" dirty="0" err="1" smtClean="0"/>
              <a:t>of</a:t>
            </a:r>
            <a:r>
              <a:rPr lang="de-DE" baseline="0" dirty="0" smtClean="0"/>
              <a:t> </a:t>
            </a:r>
            <a:r>
              <a:rPr lang="de-DE" baseline="0" dirty="0" err="1" smtClean="0"/>
              <a:t>maintenance</a:t>
            </a:r>
            <a:r>
              <a:rPr lang="de-DE" baseline="0" dirty="0" smtClean="0"/>
              <a:t> </a:t>
            </a:r>
            <a:r>
              <a:rPr lang="de-DE" baseline="0" dirty="0" err="1" smtClean="0"/>
              <a:t>work</a:t>
            </a:r>
            <a:r>
              <a:rPr lang="de-DE" baseline="0" dirty="0" smtClean="0"/>
              <a:t> on </a:t>
            </a:r>
            <a:r>
              <a:rPr lang="de-DE" baseline="0" dirty="0" err="1" smtClean="0"/>
              <a:t>rivers</a:t>
            </a:r>
            <a:r>
              <a:rPr lang="de-DE" baseline="0" dirty="0" smtClean="0"/>
              <a:t>, </a:t>
            </a:r>
            <a:r>
              <a:rPr lang="de-DE" baseline="0" dirty="0" err="1" smtClean="0"/>
              <a:t>drainages</a:t>
            </a:r>
            <a:r>
              <a:rPr lang="de-DE" baseline="0" dirty="0" smtClean="0"/>
              <a:t> in </a:t>
            </a:r>
            <a:r>
              <a:rPr lang="de-DE" baseline="0" dirty="0" err="1" smtClean="0"/>
              <a:t>floodplains</a:t>
            </a:r>
            <a:r>
              <a:rPr lang="de-DE" baseline="0" dirty="0" smtClean="0"/>
              <a:t>…..</a:t>
            </a:r>
          </a:p>
          <a:p>
            <a:r>
              <a:rPr lang="de-DE" baseline="0" dirty="0" err="1" smtClean="0"/>
              <a:t>Only</a:t>
            </a:r>
            <a:r>
              <a:rPr lang="de-DE" baseline="0" dirty="0" smtClean="0"/>
              <a:t> 10% </a:t>
            </a:r>
            <a:r>
              <a:rPr lang="de-DE" baseline="0" dirty="0" err="1" smtClean="0"/>
              <a:t>of</a:t>
            </a:r>
            <a:r>
              <a:rPr lang="de-DE" baseline="0" dirty="0" smtClean="0"/>
              <a:t> </a:t>
            </a:r>
            <a:r>
              <a:rPr lang="de-DE" baseline="0" dirty="0" err="1" smtClean="0"/>
              <a:t>the</a:t>
            </a:r>
            <a:r>
              <a:rPr lang="de-DE" baseline="0" dirty="0" smtClean="0"/>
              <a:t> </a:t>
            </a:r>
            <a:r>
              <a:rPr lang="de-DE" baseline="0" dirty="0" err="1" smtClean="0"/>
              <a:t>rivers</a:t>
            </a:r>
            <a:r>
              <a:rPr lang="de-DE" baseline="0" dirty="0" smtClean="0"/>
              <a:t> (</a:t>
            </a:r>
            <a:r>
              <a:rPr lang="de-DE" baseline="0" dirty="0" err="1" smtClean="0"/>
              <a:t>relating</a:t>
            </a:r>
            <a:r>
              <a:rPr lang="de-DE" baseline="0" dirty="0" smtClean="0"/>
              <a:t> </a:t>
            </a:r>
            <a:r>
              <a:rPr lang="de-DE" baseline="0" dirty="0" err="1" smtClean="0"/>
              <a:t>to</a:t>
            </a:r>
            <a:r>
              <a:rPr lang="de-DE" baseline="0" dirty="0" smtClean="0"/>
              <a:t> </a:t>
            </a:r>
            <a:r>
              <a:rPr lang="de-DE" baseline="0" dirty="0" err="1" smtClean="0"/>
              <a:t>water</a:t>
            </a:r>
            <a:r>
              <a:rPr lang="de-DE" baseline="0" dirty="0" smtClean="0"/>
              <a:t> </a:t>
            </a:r>
            <a:r>
              <a:rPr lang="de-DE" baseline="0" dirty="0" err="1" smtClean="0"/>
              <a:t>bodies</a:t>
            </a:r>
            <a:r>
              <a:rPr lang="de-DE" baseline="0" dirty="0" smtClean="0"/>
              <a:t>; 137,000 km </a:t>
            </a:r>
            <a:r>
              <a:rPr lang="de-DE" baseline="0" dirty="0" err="1" smtClean="0"/>
              <a:t>of</a:t>
            </a:r>
            <a:r>
              <a:rPr lang="de-DE" baseline="0" dirty="0" smtClean="0"/>
              <a:t> </a:t>
            </a:r>
            <a:r>
              <a:rPr lang="de-DE" baseline="0" dirty="0" err="1" smtClean="0"/>
              <a:t>rivers</a:t>
            </a:r>
            <a:r>
              <a:rPr lang="de-DE" baseline="0" dirty="0" smtClean="0"/>
              <a:t> </a:t>
            </a:r>
            <a:r>
              <a:rPr lang="de-DE" baseline="0" dirty="0" err="1" smtClean="0"/>
              <a:t>and</a:t>
            </a:r>
            <a:r>
              <a:rPr lang="de-DE" baseline="0" dirty="0" smtClean="0"/>
              <a:t> 9,900 km </a:t>
            </a:r>
            <a:r>
              <a:rPr lang="de-DE" baseline="0" dirty="0" err="1" smtClean="0"/>
              <a:t>of</a:t>
            </a:r>
            <a:r>
              <a:rPr lang="de-DE" baseline="0" dirty="0" smtClean="0"/>
              <a:t> </a:t>
            </a:r>
            <a:r>
              <a:rPr lang="de-DE" baseline="0" dirty="0" err="1" smtClean="0"/>
              <a:t>surface</a:t>
            </a:r>
            <a:r>
              <a:rPr lang="de-DE" baseline="0" dirty="0" smtClean="0"/>
              <a:t> </a:t>
            </a:r>
            <a:r>
              <a:rPr lang="de-DE" baseline="0" dirty="0" err="1" smtClean="0"/>
              <a:t>water</a:t>
            </a:r>
            <a:r>
              <a:rPr lang="de-DE" baseline="0" dirty="0" smtClean="0"/>
              <a:t> </a:t>
            </a:r>
            <a:r>
              <a:rPr lang="de-DE" baseline="0" dirty="0" err="1" smtClean="0"/>
              <a:t>bodies</a:t>
            </a:r>
            <a:r>
              <a:rPr lang="de-DE" baseline="0" dirty="0" smtClean="0"/>
              <a:t>) </a:t>
            </a:r>
            <a:r>
              <a:rPr lang="de-DE" baseline="0" dirty="0" err="1" smtClean="0"/>
              <a:t>reach</a:t>
            </a:r>
            <a:r>
              <a:rPr lang="de-DE" baseline="0" dirty="0" smtClean="0"/>
              <a:t> </a:t>
            </a:r>
            <a:r>
              <a:rPr lang="de-DE" baseline="0" dirty="0" err="1" smtClean="0"/>
              <a:t>the</a:t>
            </a:r>
            <a:r>
              <a:rPr lang="de-DE" baseline="0" dirty="0" smtClean="0"/>
              <a:t> </a:t>
            </a:r>
            <a:r>
              <a:rPr lang="de-DE" baseline="0" dirty="0" err="1" smtClean="0"/>
              <a:t>good</a:t>
            </a:r>
            <a:r>
              <a:rPr lang="de-DE" baseline="0" dirty="0" smtClean="0"/>
              <a:t> </a:t>
            </a:r>
            <a:r>
              <a:rPr lang="de-DE" baseline="0" dirty="0" err="1" smtClean="0"/>
              <a:t>ecological</a:t>
            </a:r>
            <a:r>
              <a:rPr lang="de-DE" baseline="0" dirty="0" smtClean="0"/>
              <a:t> </a:t>
            </a:r>
            <a:r>
              <a:rPr lang="de-DE" baseline="0" dirty="0" err="1" smtClean="0"/>
              <a:t>status</a:t>
            </a:r>
            <a:r>
              <a:rPr lang="de-DE" baseline="0" dirty="0" smtClean="0"/>
              <a:t> (</a:t>
            </a:r>
            <a:r>
              <a:rPr lang="de-DE" baseline="0" dirty="0" err="1" smtClean="0"/>
              <a:t>according</a:t>
            </a:r>
            <a:r>
              <a:rPr lang="de-DE" baseline="0" dirty="0" smtClean="0"/>
              <a:t> </a:t>
            </a:r>
            <a:r>
              <a:rPr lang="de-DE" baseline="0" dirty="0" err="1" smtClean="0"/>
              <a:t>to</a:t>
            </a:r>
            <a:r>
              <a:rPr lang="de-DE" baseline="0" dirty="0" smtClean="0"/>
              <a:t> WFD). The </a:t>
            </a:r>
            <a:r>
              <a:rPr lang="de-DE" baseline="0" dirty="0" err="1" smtClean="0"/>
              <a:t>evaluation</a:t>
            </a:r>
            <a:r>
              <a:rPr lang="de-DE" baseline="0" dirty="0" smtClean="0"/>
              <a:t> </a:t>
            </a:r>
            <a:r>
              <a:rPr lang="de-DE" baseline="0" dirty="0" err="1" smtClean="0"/>
              <a:t>is</a:t>
            </a:r>
            <a:r>
              <a:rPr lang="de-DE" baseline="0" dirty="0" smtClean="0"/>
              <a:t> </a:t>
            </a:r>
            <a:r>
              <a:rPr lang="de-DE" baseline="0" dirty="0" err="1" smtClean="0"/>
              <a:t>carried</a:t>
            </a:r>
            <a:r>
              <a:rPr lang="de-DE" baseline="0" dirty="0" smtClean="0"/>
              <a:t> out </a:t>
            </a:r>
            <a:r>
              <a:rPr lang="de-DE" baseline="0" dirty="0" err="1" smtClean="0"/>
              <a:t>by</a:t>
            </a:r>
            <a:r>
              <a:rPr lang="de-DE" baseline="0" dirty="0" smtClean="0"/>
              <a:t> </a:t>
            </a:r>
            <a:r>
              <a:rPr lang="de-DE" baseline="0" dirty="0" err="1" smtClean="0"/>
              <a:t>considering</a:t>
            </a:r>
            <a:r>
              <a:rPr lang="de-DE" baseline="0" dirty="0" smtClean="0"/>
              <a:t> </a:t>
            </a:r>
            <a:r>
              <a:rPr lang="de-DE" baseline="0" dirty="0" err="1" smtClean="0"/>
              <a:t>fish</a:t>
            </a:r>
            <a:r>
              <a:rPr lang="de-DE" baseline="0" dirty="0" smtClean="0"/>
              <a:t>, </a:t>
            </a:r>
            <a:r>
              <a:rPr lang="de-DE" baseline="0" dirty="0" err="1" smtClean="0"/>
              <a:t>waterplants</a:t>
            </a:r>
            <a:r>
              <a:rPr lang="de-DE" baseline="0" dirty="0" smtClean="0"/>
              <a:t> </a:t>
            </a:r>
            <a:r>
              <a:rPr lang="de-DE" baseline="0" dirty="0" err="1" smtClean="0"/>
              <a:t>and</a:t>
            </a:r>
            <a:r>
              <a:rPr lang="de-DE" baseline="0" dirty="0" smtClean="0"/>
              <a:t> </a:t>
            </a:r>
            <a:r>
              <a:rPr lang="de-DE" baseline="0" dirty="0" err="1" smtClean="0"/>
              <a:t>macrozoobenthos</a:t>
            </a:r>
            <a:r>
              <a:rPr lang="de-DE" baseline="0" dirty="0" smtClean="0"/>
              <a:t>.</a:t>
            </a:r>
          </a:p>
          <a:p>
            <a:endParaRPr lang="de-DE" baseline="0" dirty="0" smtClean="0"/>
          </a:p>
          <a:p>
            <a:r>
              <a:rPr lang="de-DE" baseline="0" dirty="0" err="1" smtClean="0"/>
              <a:t>Around</a:t>
            </a:r>
            <a:r>
              <a:rPr lang="de-DE" baseline="0" dirty="0" smtClean="0"/>
              <a:t> 20% </a:t>
            </a:r>
            <a:r>
              <a:rPr lang="de-DE" baseline="0" dirty="0" err="1" smtClean="0"/>
              <a:t>of</a:t>
            </a:r>
            <a:r>
              <a:rPr lang="de-DE" baseline="0" dirty="0" smtClean="0"/>
              <a:t> </a:t>
            </a:r>
            <a:r>
              <a:rPr lang="de-DE" baseline="0" dirty="0" err="1" smtClean="0"/>
              <a:t>rivers</a:t>
            </a:r>
            <a:r>
              <a:rPr lang="de-DE" baseline="0" dirty="0" smtClean="0"/>
              <a:t> </a:t>
            </a:r>
            <a:r>
              <a:rPr lang="de-DE" baseline="0" dirty="0" err="1" smtClean="0"/>
              <a:t>can</a:t>
            </a:r>
            <a:r>
              <a:rPr lang="de-DE" baseline="0" dirty="0" smtClean="0"/>
              <a:t> </a:t>
            </a:r>
            <a:r>
              <a:rPr lang="de-DE" baseline="0" dirty="0" err="1" smtClean="0"/>
              <a:t>be</a:t>
            </a:r>
            <a:r>
              <a:rPr lang="de-DE" baseline="0" dirty="0" smtClean="0"/>
              <a:t> </a:t>
            </a:r>
            <a:r>
              <a:rPr lang="de-DE" baseline="0" dirty="0" err="1" smtClean="0"/>
              <a:t>attributed</a:t>
            </a:r>
            <a:r>
              <a:rPr lang="de-DE" baseline="0" dirty="0" smtClean="0"/>
              <a:t> </a:t>
            </a:r>
            <a:r>
              <a:rPr lang="de-DE" baseline="0" dirty="0" err="1" smtClean="0"/>
              <a:t>to</a:t>
            </a:r>
            <a:r>
              <a:rPr lang="de-DE" baseline="0" dirty="0" smtClean="0"/>
              <a:t> a </a:t>
            </a:r>
            <a:r>
              <a:rPr lang="de-DE" baseline="0" dirty="0" err="1" smtClean="0"/>
              <a:t>good</a:t>
            </a:r>
            <a:r>
              <a:rPr lang="de-DE" baseline="0" dirty="0" smtClean="0"/>
              <a:t> </a:t>
            </a:r>
            <a:r>
              <a:rPr lang="de-DE" baseline="0" dirty="0" err="1" smtClean="0"/>
              <a:t>structural</a:t>
            </a:r>
            <a:r>
              <a:rPr lang="de-DE" baseline="0" dirty="0" smtClean="0"/>
              <a:t> </a:t>
            </a:r>
            <a:r>
              <a:rPr lang="de-DE" baseline="0" dirty="0" err="1" smtClean="0"/>
              <a:t>quality</a:t>
            </a:r>
            <a:r>
              <a:rPr lang="de-DE" baseline="0" dirty="0" smtClean="0"/>
              <a:t> (</a:t>
            </a:r>
            <a:r>
              <a:rPr lang="de-DE" baseline="0" dirty="0" err="1" smtClean="0"/>
              <a:t>classes</a:t>
            </a:r>
            <a:r>
              <a:rPr lang="de-DE" baseline="0" dirty="0" smtClean="0"/>
              <a:t> 1 </a:t>
            </a:r>
            <a:r>
              <a:rPr lang="de-DE" baseline="0" dirty="0" err="1" smtClean="0"/>
              <a:t>to</a:t>
            </a:r>
            <a:r>
              <a:rPr lang="de-DE" baseline="0" dirty="0" smtClean="0"/>
              <a:t> 3). </a:t>
            </a:r>
            <a:r>
              <a:rPr lang="de-DE" baseline="0" dirty="0" err="1" smtClean="0"/>
              <a:t>Here</a:t>
            </a:r>
            <a:r>
              <a:rPr lang="de-DE" baseline="0" dirty="0" smtClean="0"/>
              <a:t>, all </a:t>
            </a:r>
            <a:r>
              <a:rPr lang="de-DE" baseline="0" dirty="0" err="1" smtClean="0"/>
              <a:t>visible</a:t>
            </a:r>
            <a:r>
              <a:rPr lang="de-DE" baseline="0" dirty="0" smtClean="0"/>
              <a:t> </a:t>
            </a:r>
            <a:r>
              <a:rPr lang="de-DE" baseline="0" dirty="0" err="1" smtClean="0"/>
              <a:t>elements</a:t>
            </a:r>
            <a:r>
              <a:rPr lang="de-DE" baseline="0" dirty="0" smtClean="0"/>
              <a:t> </a:t>
            </a:r>
            <a:r>
              <a:rPr lang="de-DE" baseline="0" dirty="0" err="1" smtClean="0"/>
              <a:t>are</a:t>
            </a:r>
            <a:r>
              <a:rPr lang="de-DE" baseline="0" dirty="0" smtClean="0"/>
              <a:t> </a:t>
            </a:r>
            <a:r>
              <a:rPr lang="de-DE" baseline="0" dirty="0" err="1" smtClean="0"/>
              <a:t>included</a:t>
            </a:r>
            <a:r>
              <a:rPr lang="de-DE" baseline="0" dirty="0" smtClean="0"/>
              <a:t>, such </a:t>
            </a:r>
            <a:r>
              <a:rPr lang="de-DE" baseline="0" dirty="0" err="1" smtClean="0"/>
              <a:t>as</a:t>
            </a:r>
            <a:r>
              <a:rPr lang="de-DE" baseline="0" dirty="0" smtClean="0"/>
              <a:t> </a:t>
            </a:r>
            <a:r>
              <a:rPr lang="de-DE" baseline="0" dirty="0" err="1" smtClean="0"/>
              <a:t>river</a:t>
            </a:r>
            <a:r>
              <a:rPr lang="de-DE" baseline="0" dirty="0" smtClean="0"/>
              <a:t> </a:t>
            </a:r>
            <a:r>
              <a:rPr lang="de-DE" baseline="0" dirty="0" err="1" smtClean="0"/>
              <a:t>bed</a:t>
            </a:r>
            <a:r>
              <a:rPr lang="de-DE" baseline="0" dirty="0" smtClean="0"/>
              <a:t>, </a:t>
            </a:r>
            <a:r>
              <a:rPr lang="de-DE" baseline="0" dirty="0" err="1" smtClean="0"/>
              <a:t>riber</a:t>
            </a:r>
            <a:r>
              <a:rPr lang="de-DE" baseline="0" dirty="0" smtClean="0"/>
              <a:t> </a:t>
            </a:r>
            <a:r>
              <a:rPr lang="de-DE" baseline="0" dirty="0" err="1" smtClean="0"/>
              <a:t>banks</a:t>
            </a:r>
            <a:r>
              <a:rPr lang="de-DE" baseline="0" dirty="0" smtClean="0"/>
              <a:t> </a:t>
            </a:r>
            <a:r>
              <a:rPr lang="de-DE" baseline="0" dirty="0" err="1" smtClean="0"/>
              <a:t>and</a:t>
            </a:r>
            <a:r>
              <a:rPr lang="de-DE" baseline="0" dirty="0" smtClean="0"/>
              <a:t> </a:t>
            </a:r>
            <a:r>
              <a:rPr lang="de-DE" baseline="0" dirty="0" err="1" smtClean="0"/>
              <a:t>surroundings</a:t>
            </a:r>
            <a:r>
              <a:rPr lang="de-DE" baseline="0" dirty="0" smtClean="0"/>
              <a:t>.</a:t>
            </a:r>
          </a:p>
          <a:p>
            <a:endParaRPr lang="de-DE" baseline="0" dirty="0" smtClean="0"/>
          </a:p>
          <a:p>
            <a:r>
              <a:rPr lang="de-DE" baseline="0" dirty="0" smtClean="0"/>
              <a:t>In 2009, </a:t>
            </a:r>
            <a:r>
              <a:rPr lang="de-DE" baseline="0" dirty="0" err="1" smtClean="0"/>
              <a:t>the</a:t>
            </a:r>
            <a:r>
              <a:rPr lang="de-DE" baseline="0" dirty="0" smtClean="0"/>
              <a:t> </a:t>
            </a:r>
            <a:r>
              <a:rPr lang="de-DE" baseline="0" dirty="0" err="1" smtClean="0"/>
              <a:t>BfN</a:t>
            </a:r>
            <a:r>
              <a:rPr lang="de-DE" baseline="0" dirty="0" smtClean="0"/>
              <a:t> </a:t>
            </a:r>
            <a:r>
              <a:rPr lang="de-DE" baseline="0" dirty="0" err="1" smtClean="0"/>
              <a:t>published</a:t>
            </a:r>
            <a:r>
              <a:rPr lang="de-DE" baseline="0" dirty="0" smtClean="0"/>
              <a:t> a </a:t>
            </a:r>
            <a:r>
              <a:rPr lang="de-DE" baseline="0" dirty="0" err="1" smtClean="0"/>
              <a:t>map</a:t>
            </a:r>
            <a:r>
              <a:rPr lang="de-DE" baseline="0" dirty="0" smtClean="0"/>
              <a:t> </a:t>
            </a:r>
            <a:r>
              <a:rPr lang="de-DE" baseline="0" dirty="0" err="1" smtClean="0"/>
              <a:t>to</a:t>
            </a:r>
            <a:r>
              <a:rPr lang="de-DE" baseline="0" dirty="0" smtClean="0"/>
              <a:t> </a:t>
            </a:r>
            <a:r>
              <a:rPr lang="de-DE" baseline="0" dirty="0" err="1" smtClean="0"/>
              <a:t>show</a:t>
            </a:r>
            <a:r>
              <a:rPr lang="de-DE" baseline="0" dirty="0" smtClean="0"/>
              <a:t> </a:t>
            </a:r>
            <a:r>
              <a:rPr lang="de-DE" baseline="0" dirty="0" err="1" smtClean="0"/>
              <a:t>the</a:t>
            </a:r>
            <a:r>
              <a:rPr lang="de-DE" baseline="0" dirty="0" smtClean="0"/>
              <a:t> </a:t>
            </a:r>
            <a:r>
              <a:rPr lang="de-DE" baseline="0" dirty="0" err="1" smtClean="0"/>
              <a:t>status</a:t>
            </a:r>
            <a:r>
              <a:rPr lang="de-DE" baseline="0" dirty="0" smtClean="0"/>
              <a:t> </a:t>
            </a:r>
            <a:r>
              <a:rPr lang="de-DE" baseline="0" dirty="0" err="1" smtClean="0"/>
              <a:t>of</a:t>
            </a:r>
            <a:r>
              <a:rPr lang="de-DE" baseline="0" dirty="0" smtClean="0"/>
              <a:t> German </a:t>
            </a:r>
            <a:r>
              <a:rPr lang="de-DE" baseline="0" dirty="0" err="1" smtClean="0"/>
              <a:t>floodplains</a:t>
            </a:r>
            <a:r>
              <a:rPr lang="de-DE" baseline="0" dirty="0" smtClean="0"/>
              <a:t>. </a:t>
            </a:r>
            <a:r>
              <a:rPr lang="de-DE" baseline="0" dirty="0" err="1" smtClean="0"/>
              <a:t>Only</a:t>
            </a:r>
            <a:r>
              <a:rPr lang="de-DE" baseline="0" dirty="0" smtClean="0"/>
              <a:t> 10% </a:t>
            </a:r>
            <a:r>
              <a:rPr lang="de-DE" baseline="0" dirty="0" err="1" smtClean="0"/>
              <a:t>of</a:t>
            </a:r>
            <a:r>
              <a:rPr lang="de-DE" baseline="0" dirty="0" smtClean="0"/>
              <a:t> </a:t>
            </a:r>
            <a:r>
              <a:rPr lang="de-DE" baseline="0" dirty="0" err="1" smtClean="0"/>
              <a:t>floodplains</a:t>
            </a:r>
            <a:r>
              <a:rPr lang="de-DE" baseline="0" dirty="0" smtClean="0"/>
              <a:t> </a:t>
            </a:r>
            <a:r>
              <a:rPr lang="de-DE" baseline="0" dirty="0" err="1" smtClean="0"/>
              <a:t>are</a:t>
            </a:r>
            <a:r>
              <a:rPr lang="de-DE" baseline="0" dirty="0" smtClean="0"/>
              <a:t> </a:t>
            </a:r>
            <a:r>
              <a:rPr lang="de-DE" baseline="0" dirty="0" err="1" smtClean="0"/>
              <a:t>near-natural</a:t>
            </a:r>
            <a:r>
              <a:rPr lang="de-DE" baseline="0" dirty="0" smtClean="0"/>
              <a:t> (15,000 km² </a:t>
            </a:r>
            <a:r>
              <a:rPr lang="de-DE" baseline="0" dirty="0" err="1" smtClean="0"/>
              <a:t>former</a:t>
            </a:r>
            <a:r>
              <a:rPr lang="de-DE" baseline="0" dirty="0" smtClean="0"/>
              <a:t> </a:t>
            </a:r>
            <a:r>
              <a:rPr lang="de-DE" baseline="0" dirty="0" err="1" smtClean="0"/>
              <a:t>floodplain</a:t>
            </a:r>
            <a:r>
              <a:rPr lang="de-DE" baseline="0" dirty="0" smtClean="0"/>
              <a:t> </a:t>
            </a:r>
            <a:r>
              <a:rPr lang="de-DE" baseline="0" dirty="0" err="1" smtClean="0"/>
              <a:t>along</a:t>
            </a:r>
            <a:r>
              <a:rPr lang="de-DE" baseline="0" dirty="0" smtClean="0"/>
              <a:t> 10,000 km </a:t>
            </a:r>
            <a:r>
              <a:rPr lang="de-DE" baseline="0" dirty="0" err="1" smtClean="0"/>
              <a:t>of</a:t>
            </a:r>
            <a:r>
              <a:rPr lang="de-DE" baseline="0" dirty="0" smtClean="0"/>
              <a:t> </a:t>
            </a:r>
            <a:r>
              <a:rPr lang="de-DE" baseline="0" dirty="0" err="1" smtClean="0"/>
              <a:t>rivers</a:t>
            </a:r>
            <a:r>
              <a:rPr lang="de-DE" baseline="0" dirty="0" smtClean="0"/>
              <a:t>). </a:t>
            </a:r>
            <a:r>
              <a:rPr lang="de-DE" baseline="0" dirty="0" err="1" smtClean="0"/>
              <a:t>Basically</a:t>
            </a:r>
            <a:r>
              <a:rPr lang="de-DE" baseline="0" dirty="0" smtClean="0"/>
              <a:t>, </a:t>
            </a:r>
            <a:r>
              <a:rPr lang="de-DE" baseline="0" dirty="0" err="1" smtClean="0"/>
              <a:t>the</a:t>
            </a:r>
            <a:r>
              <a:rPr lang="de-DE" baseline="0" dirty="0" smtClean="0"/>
              <a:t> </a:t>
            </a:r>
            <a:r>
              <a:rPr lang="de-DE" baseline="0" dirty="0" err="1" smtClean="0"/>
              <a:t>usage</a:t>
            </a:r>
            <a:r>
              <a:rPr lang="de-DE" baseline="0" dirty="0" smtClean="0"/>
              <a:t> </a:t>
            </a:r>
            <a:r>
              <a:rPr lang="de-DE" baseline="0" dirty="0" err="1" smtClean="0"/>
              <a:t>of</a:t>
            </a:r>
            <a:r>
              <a:rPr lang="de-DE" baseline="0" dirty="0" smtClean="0"/>
              <a:t> </a:t>
            </a:r>
            <a:r>
              <a:rPr lang="de-DE" baseline="0" dirty="0" err="1" smtClean="0"/>
              <a:t>floodplains</a:t>
            </a:r>
            <a:r>
              <a:rPr lang="de-DE" baseline="0" dirty="0" smtClean="0"/>
              <a:t> </a:t>
            </a:r>
            <a:r>
              <a:rPr lang="de-DE" baseline="0" dirty="0" err="1" smtClean="0"/>
              <a:t>as</a:t>
            </a:r>
            <a:r>
              <a:rPr lang="de-DE" baseline="0" dirty="0" smtClean="0"/>
              <a:t> </a:t>
            </a:r>
            <a:r>
              <a:rPr lang="de-DE" baseline="0" dirty="0" err="1" smtClean="0"/>
              <a:t>well</a:t>
            </a:r>
            <a:r>
              <a:rPr lang="de-DE" baseline="0" dirty="0" smtClean="0"/>
              <a:t> </a:t>
            </a:r>
            <a:r>
              <a:rPr lang="de-DE" baseline="0" dirty="0" err="1" smtClean="0"/>
              <a:t>as</a:t>
            </a:r>
            <a:r>
              <a:rPr lang="de-DE" baseline="0" dirty="0" smtClean="0"/>
              <a:t> </a:t>
            </a:r>
            <a:r>
              <a:rPr lang="de-DE" baseline="0" dirty="0" err="1" smtClean="0"/>
              <a:t>the</a:t>
            </a:r>
            <a:r>
              <a:rPr lang="de-DE" baseline="0" dirty="0" smtClean="0"/>
              <a:t> </a:t>
            </a:r>
            <a:r>
              <a:rPr lang="de-DE" baseline="0" dirty="0" err="1" smtClean="0"/>
              <a:t>site</a:t>
            </a:r>
            <a:r>
              <a:rPr lang="de-DE" baseline="0" dirty="0" smtClean="0"/>
              <a:t> </a:t>
            </a:r>
            <a:r>
              <a:rPr lang="de-DE" baseline="0" dirty="0" err="1" smtClean="0"/>
              <a:t>conditions</a:t>
            </a:r>
            <a:r>
              <a:rPr lang="de-DE" baseline="0" dirty="0" smtClean="0"/>
              <a:t> </a:t>
            </a:r>
            <a:r>
              <a:rPr lang="de-DE" baseline="0" dirty="0" err="1" smtClean="0"/>
              <a:t>were</a:t>
            </a:r>
            <a:r>
              <a:rPr lang="de-DE" baseline="0" dirty="0" smtClean="0"/>
              <a:t> </a:t>
            </a:r>
            <a:r>
              <a:rPr lang="de-DE" baseline="0" dirty="0" err="1" smtClean="0"/>
              <a:t>applied</a:t>
            </a:r>
            <a:r>
              <a:rPr lang="de-DE" baseline="0" dirty="0" smtClean="0"/>
              <a:t> </a:t>
            </a:r>
            <a:r>
              <a:rPr lang="de-DE" baseline="0" dirty="0" err="1" smtClean="0"/>
              <a:t>as</a:t>
            </a:r>
            <a:r>
              <a:rPr lang="de-DE" baseline="0" dirty="0" smtClean="0"/>
              <a:t> </a:t>
            </a:r>
            <a:r>
              <a:rPr lang="de-DE" baseline="0" dirty="0" err="1" smtClean="0"/>
              <a:t>parameters</a:t>
            </a:r>
            <a:r>
              <a:rPr lang="de-DE" baseline="0" dirty="0" smtClean="0"/>
              <a:t> </a:t>
            </a:r>
            <a:r>
              <a:rPr lang="de-DE" baseline="0" dirty="0" err="1" smtClean="0"/>
              <a:t>for</a:t>
            </a:r>
            <a:r>
              <a:rPr lang="de-DE" baseline="0" dirty="0" smtClean="0"/>
              <a:t> </a:t>
            </a:r>
            <a:r>
              <a:rPr lang="de-DE" baseline="0" dirty="0" err="1" smtClean="0"/>
              <a:t>this</a:t>
            </a:r>
            <a:r>
              <a:rPr lang="de-DE" baseline="0" dirty="0" smtClean="0"/>
              <a:t> </a:t>
            </a:r>
            <a:r>
              <a:rPr lang="de-DE" baseline="0" dirty="0" err="1" smtClean="0"/>
              <a:t>evaluation</a:t>
            </a:r>
            <a:r>
              <a:rPr lang="de-DE" baseline="0" dirty="0" smtClean="0"/>
              <a:t> – </a:t>
            </a:r>
            <a:r>
              <a:rPr lang="de-DE" baseline="0" dirty="0" err="1" smtClean="0"/>
              <a:t>for</a:t>
            </a:r>
            <a:r>
              <a:rPr lang="de-DE" baseline="0" dirty="0" smtClean="0"/>
              <a:t> </a:t>
            </a:r>
            <a:r>
              <a:rPr lang="de-DE" baseline="0" dirty="0" err="1" smtClean="0"/>
              <a:t>floodplains</a:t>
            </a:r>
            <a:r>
              <a:rPr lang="de-DE" baseline="0" dirty="0" smtClean="0"/>
              <a:t> </a:t>
            </a:r>
            <a:r>
              <a:rPr lang="de-DE" baseline="0" dirty="0" err="1" smtClean="0"/>
              <a:t>of</a:t>
            </a:r>
            <a:r>
              <a:rPr lang="de-DE" baseline="0" dirty="0" smtClean="0"/>
              <a:t> </a:t>
            </a:r>
            <a:r>
              <a:rPr lang="de-DE" baseline="0" dirty="0" err="1" smtClean="0"/>
              <a:t>rivers</a:t>
            </a:r>
            <a:r>
              <a:rPr lang="de-DE" baseline="0" dirty="0" smtClean="0"/>
              <a:t> </a:t>
            </a:r>
            <a:r>
              <a:rPr lang="de-DE" baseline="0" dirty="0" err="1" smtClean="0"/>
              <a:t>with</a:t>
            </a:r>
            <a:r>
              <a:rPr lang="de-DE" baseline="0" dirty="0" smtClean="0"/>
              <a:t> </a:t>
            </a:r>
            <a:r>
              <a:rPr lang="de-DE" baseline="0" dirty="0" err="1" smtClean="0"/>
              <a:t>catchments</a:t>
            </a:r>
            <a:r>
              <a:rPr lang="de-DE" baseline="0" dirty="0" smtClean="0"/>
              <a:t> </a:t>
            </a:r>
            <a:r>
              <a:rPr lang="de-DE" baseline="0" dirty="0" err="1" smtClean="0"/>
              <a:t>bigger</a:t>
            </a:r>
            <a:r>
              <a:rPr lang="de-DE" baseline="0" dirty="0" smtClean="0"/>
              <a:t> </a:t>
            </a:r>
            <a:r>
              <a:rPr lang="de-DE" baseline="0" dirty="0" err="1" smtClean="0"/>
              <a:t>than</a:t>
            </a:r>
            <a:r>
              <a:rPr lang="de-DE" baseline="0" dirty="0" smtClean="0"/>
              <a:t> 1,000 km². </a:t>
            </a:r>
            <a:r>
              <a:rPr lang="de-DE" baseline="0" dirty="0" err="1" smtClean="0"/>
              <a:t>Of</a:t>
            </a:r>
            <a:r>
              <a:rPr lang="de-DE" baseline="0" dirty="0" smtClean="0"/>
              <a:t> </a:t>
            </a:r>
            <a:r>
              <a:rPr lang="de-DE" baseline="0" dirty="0" err="1" smtClean="0"/>
              <a:t>course</a:t>
            </a:r>
            <a:r>
              <a:rPr lang="de-DE" baseline="0" dirty="0" smtClean="0"/>
              <a:t>, </a:t>
            </a:r>
            <a:r>
              <a:rPr lang="de-DE" baseline="0" dirty="0" err="1" smtClean="0"/>
              <a:t>there</a:t>
            </a:r>
            <a:r>
              <a:rPr lang="de-DE" baseline="0" dirty="0" smtClean="0"/>
              <a:t> </a:t>
            </a:r>
            <a:r>
              <a:rPr lang="de-DE" baseline="0" dirty="0" err="1" smtClean="0"/>
              <a:t>is</a:t>
            </a:r>
            <a:r>
              <a:rPr lang="de-DE" baseline="0" dirty="0" smtClean="0"/>
              <a:t> </a:t>
            </a:r>
            <a:r>
              <a:rPr lang="de-DE" baseline="0" dirty="0" err="1" smtClean="0"/>
              <a:t>the</a:t>
            </a:r>
            <a:r>
              <a:rPr lang="de-DE" baseline="0" dirty="0" smtClean="0"/>
              <a:t> </a:t>
            </a:r>
            <a:r>
              <a:rPr lang="de-DE" baseline="0" dirty="0" err="1" smtClean="0"/>
              <a:t>need</a:t>
            </a:r>
            <a:r>
              <a:rPr lang="de-DE" baseline="0" dirty="0" smtClean="0"/>
              <a:t> </a:t>
            </a:r>
            <a:r>
              <a:rPr lang="de-DE" baseline="0" dirty="0" err="1" smtClean="0"/>
              <a:t>to</a:t>
            </a:r>
            <a:r>
              <a:rPr lang="de-DE" baseline="0" dirty="0" smtClean="0"/>
              <a:t> also </a:t>
            </a:r>
            <a:r>
              <a:rPr lang="de-DE" baseline="0" dirty="0" err="1" smtClean="0"/>
              <a:t>map</a:t>
            </a:r>
            <a:r>
              <a:rPr lang="de-DE" baseline="0" dirty="0" smtClean="0"/>
              <a:t> </a:t>
            </a:r>
            <a:r>
              <a:rPr lang="de-DE" baseline="0" dirty="0" err="1" smtClean="0"/>
              <a:t>smaller</a:t>
            </a:r>
            <a:r>
              <a:rPr lang="de-DE" baseline="0" dirty="0" smtClean="0"/>
              <a:t> </a:t>
            </a:r>
            <a:r>
              <a:rPr lang="de-DE" baseline="0" dirty="0" err="1" smtClean="0"/>
              <a:t>rivers</a:t>
            </a:r>
            <a:r>
              <a:rPr lang="de-DE" baseline="0" dirty="0" smtClean="0"/>
              <a:t>.</a:t>
            </a:r>
          </a:p>
          <a:p>
            <a:endParaRPr lang="de-DE" baseline="0" dirty="0" smtClean="0"/>
          </a:p>
          <a:p>
            <a:r>
              <a:rPr lang="de-DE" baseline="0" dirty="0" err="1" smtClean="0"/>
              <a:t>Consequently</a:t>
            </a:r>
            <a:r>
              <a:rPr lang="de-DE" baseline="0" dirty="0" smtClean="0"/>
              <a:t>, </a:t>
            </a:r>
            <a:r>
              <a:rPr lang="de-DE" baseline="0" dirty="0" err="1" smtClean="0"/>
              <a:t>these</a:t>
            </a:r>
            <a:r>
              <a:rPr lang="de-DE" baseline="0" dirty="0" smtClean="0"/>
              <a:t> </a:t>
            </a:r>
            <a:r>
              <a:rPr lang="de-DE" baseline="0" dirty="0" err="1" smtClean="0"/>
              <a:t>three</a:t>
            </a:r>
            <a:r>
              <a:rPr lang="de-DE" baseline="0" dirty="0" smtClean="0"/>
              <a:t> </a:t>
            </a:r>
            <a:r>
              <a:rPr lang="de-DE" baseline="0" dirty="0" err="1" smtClean="0"/>
              <a:t>maps</a:t>
            </a:r>
            <a:r>
              <a:rPr lang="de-DE" baseline="0" dirty="0" smtClean="0"/>
              <a:t> </a:t>
            </a:r>
            <a:r>
              <a:rPr lang="de-DE" baseline="0" dirty="0" err="1" smtClean="0"/>
              <a:t>really</a:t>
            </a:r>
            <a:r>
              <a:rPr lang="de-DE" baseline="0" dirty="0" smtClean="0"/>
              <a:t> </a:t>
            </a:r>
            <a:r>
              <a:rPr lang="de-DE" baseline="0" dirty="0" err="1" smtClean="0"/>
              <a:t>complement</a:t>
            </a:r>
            <a:r>
              <a:rPr lang="de-DE" baseline="0" dirty="0" smtClean="0"/>
              <a:t> </a:t>
            </a:r>
            <a:r>
              <a:rPr lang="de-DE" baseline="0" dirty="0" err="1" smtClean="0"/>
              <a:t>each</a:t>
            </a:r>
            <a:r>
              <a:rPr lang="de-DE" baseline="0" dirty="0" smtClean="0"/>
              <a:t> </a:t>
            </a:r>
            <a:r>
              <a:rPr lang="de-DE" baseline="0" dirty="0" err="1" smtClean="0"/>
              <a:t>other</a:t>
            </a:r>
            <a:r>
              <a:rPr lang="de-DE" baseline="0" dirty="0" smtClean="0"/>
              <a:t>, but </a:t>
            </a:r>
            <a:r>
              <a:rPr lang="de-DE" baseline="0" dirty="0" err="1" smtClean="0"/>
              <a:t>they</a:t>
            </a:r>
            <a:r>
              <a:rPr lang="de-DE" baseline="0" dirty="0" smtClean="0"/>
              <a:t> </a:t>
            </a:r>
            <a:r>
              <a:rPr lang="de-DE" baseline="0" dirty="0" err="1" smtClean="0"/>
              <a:t>address</a:t>
            </a:r>
            <a:r>
              <a:rPr lang="de-DE" baseline="0" dirty="0" smtClean="0"/>
              <a:t> different </a:t>
            </a:r>
            <a:r>
              <a:rPr lang="de-DE" baseline="0" dirty="0" err="1" smtClean="0"/>
              <a:t>target</a:t>
            </a:r>
            <a:r>
              <a:rPr lang="de-DE" baseline="0" dirty="0" smtClean="0"/>
              <a:t> </a:t>
            </a:r>
            <a:r>
              <a:rPr lang="de-DE" baseline="0" dirty="0" err="1" smtClean="0"/>
              <a:t>groups</a:t>
            </a:r>
            <a:r>
              <a:rPr lang="de-DE" baseline="0" dirty="0" smtClean="0"/>
              <a:t>: </a:t>
            </a:r>
            <a:r>
              <a:rPr lang="de-DE" baseline="0" dirty="0" err="1" smtClean="0"/>
              <a:t>Maps</a:t>
            </a:r>
            <a:r>
              <a:rPr lang="de-DE" baseline="0" dirty="0" smtClean="0"/>
              <a:t> </a:t>
            </a:r>
            <a:r>
              <a:rPr lang="de-DE" baseline="0" dirty="0" err="1" smtClean="0"/>
              <a:t>regarding</a:t>
            </a:r>
            <a:r>
              <a:rPr lang="de-DE" baseline="0" dirty="0" smtClean="0"/>
              <a:t> </a:t>
            </a:r>
            <a:r>
              <a:rPr lang="de-DE" baseline="0" dirty="0" err="1" smtClean="0"/>
              <a:t>the</a:t>
            </a:r>
            <a:r>
              <a:rPr lang="de-DE" baseline="0" dirty="0" smtClean="0"/>
              <a:t> </a:t>
            </a:r>
            <a:r>
              <a:rPr lang="de-DE" baseline="0" dirty="0" err="1" smtClean="0"/>
              <a:t>structural</a:t>
            </a:r>
            <a:r>
              <a:rPr lang="de-DE" baseline="0" dirty="0" smtClean="0"/>
              <a:t> </a:t>
            </a:r>
            <a:r>
              <a:rPr lang="de-DE" baseline="0" dirty="0" err="1" smtClean="0"/>
              <a:t>quality</a:t>
            </a:r>
            <a:r>
              <a:rPr lang="de-DE" baseline="0" dirty="0" smtClean="0"/>
              <a:t> </a:t>
            </a:r>
            <a:r>
              <a:rPr lang="de-DE" baseline="0" dirty="0" err="1" smtClean="0"/>
              <a:t>are</a:t>
            </a:r>
            <a:r>
              <a:rPr lang="de-DE" baseline="0" dirty="0" smtClean="0"/>
              <a:t> </a:t>
            </a:r>
            <a:r>
              <a:rPr lang="de-DE" baseline="0" dirty="0" err="1" smtClean="0"/>
              <a:t>needed</a:t>
            </a:r>
            <a:r>
              <a:rPr lang="de-DE" baseline="0" dirty="0" smtClean="0"/>
              <a:t> </a:t>
            </a:r>
            <a:r>
              <a:rPr lang="de-DE" baseline="0" dirty="0" err="1" smtClean="0"/>
              <a:t>for</a:t>
            </a:r>
            <a:r>
              <a:rPr lang="de-DE" baseline="0" dirty="0" smtClean="0"/>
              <a:t> </a:t>
            </a:r>
            <a:r>
              <a:rPr lang="de-DE" baseline="0" dirty="0" err="1" smtClean="0"/>
              <a:t>the</a:t>
            </a:r>
            <a:r>
              <a:rPr lang="de-DE" baseline="0" dirty="0" smtClean="0"/>
              <a:t> </a:t>
            </a:r>
            <a:r>
              <a:rPr lang="de-DE" baseline="0" dirty="0" err="1" smtClean="0"/>
              <a:t>maintenance</a:t>
            </a:r>
            <a:r>
              <a:rPr lang="de-DE" baseline="0" dirty="0" smtClean="0"/>
              <a:t> </a:t>
            </a:r>
            <a:r>
              <a:rPr lang="de-DE" baseline="0" dirty="0" err="1" smtClean="0"/>
              <a:t>of</a:t>
            </a:r>
            <a:r>
              <a:rPr lang="de-DE" baseline="0" dirty="0" smtClean="0"/>
              <a:t> </a:t>
            </a:r>
            <a:r>
              <a:rPr lang="de-DE" baseline="0" dirty="0" err="1" smtClean="0"/>
              <a:t>rivers</a:t>
            </a:r>
            <a:endParaRPr lang="de-DE" baseline="0" dirty="0" smtClean="0"/>
          </a:p>
          <a:p>
            <a:r>
              <a:rPr lang="de-DE" baseline="0" dirty="0" smtClean="0"/>
              <a:t>The </a:t>
            </a:r>
            <a:r>
              <a:rPr lang="de-DE" baseline="0" dirty="0" err="1" smtClean="0"/>
              <a:t>status</a:t>
            </a:r>
            <a:r>
              <a:rPr lang="de-DE" baseline="0" dirty="0" smtClean="0"/>
              <a:t> </a:t>
            </a:r>
            <a:r>
              <a:rPr lang="de-DE" baseline="0" dirty="0" err="1" smtClean="0"/>
              <a:t>of</a:t>
            </a:r>
            <a:r>
              <a:rPr lang="de-DE" baseline="0" dirty="0" smtClean="0"/>
              <a:t> </a:t>
            </a:r>
            <a:r>
              <a:rPr lang="de-DE" baseline="0" dirty="0" err="1" smtClean="0"/>
              <a:t>floodplains</a:t>
            </a:r>
            <a:r>
              <a:rPr lang="de-DE" baseline="0" dirty="0" smtClean="0"/>
              <a:t> </a:t>
            </a:r>
            <a:r>
              <a:rPr lang="de-DE" baseline="0" dirty="0" err="1" smtClean="0"/>
              <a:t>helps</a:t>
            </a:r>
            <a:r>
              <a:rPr lang="de-DE" baseline="0" dirty="0" smtClean="0"/>
              <a:t> </a:t>
            </a:r>
            <a:r>
              <a:rPr lang="de-DE" baseline="0" dirty="0" err="1" smtClean="0"/>
              <a:t>the</a:t>
            </a:r>
            <a:r>
              <a:rPr lang="de-DE" baseline="0" dirty="0" smtClean="0"/>
              <a:t> land-users (</a:t>
            </a:r>
            <a:r>
              <a:rPr lang="de-DE" baseline="0" dirty="0" err="1" smtClean="0"/>
              <a:t>agriculture</a:t>
            </a:r>
            <a:r>
              <a:rPr lang="de-DE" baseline="0" dirty="0" smtClean="0"/>
              <a:t> </a:t>
            </a:r>
            <a:r>
              <a:rPr lang="de-DE" baseline="0" dirty="0" err="1" smtClean="0"/>
              <a:t>and</a:t>
            </a:r>
            <a:r>
              <a:rPr lang="de-DE" baseline="0" dirty="0" smtClean="0"/>
              <a:t> </a:t>
            </a:r>
            <a:r>
              <a:rPr lang="de-DE" baseline="0" dirty="0" err="1" smtClean="0"/>
              <a:t>forestry</a:t>
            </a:r>
            <a:r>
              <a:rPr lang="de-DE" baseline="0" dirty="0" smtClean="0"/>
              <a:t>)</a:t>
            </a:r>
          </a:p>
          <a:p>
            <a:r>
              <a:rPr lang="de-DE" baseline="0" dirty="0" smtClean="0"/>
              <a:t>The </a:t>
            </a:r>
            <a:r>
              <a:rPr lang="de-DE" baseline="0" dirty="0" err="1" smtClean="0"/>
              <a:t>ecological</a:t>
            </a:r>
            <a:r>
              <a:rPr lang="de-DE" baseline="0" dirty="0" smtClean="0"/>
              <a:t> </a:t>
            </a:r>
            <a:r>
              <a:rPr lang="de-DE" baseline="0" dirty="0" err="1" smtClean="0"/>
              <a:t>status</a:t>
            </a:r>
            <a:r>
              <a:rPr lang="de-DE" baseline="0" dirty="0" smtClean="0"/>
              <a:t> </a:t>
            </a:r>
            <a:r>
              <a:rPr lang="de-DE" baseline="0" dirty="0" err="1" smtClean="0"/>
              <a:t>map</a:t>
            </a:r>
            <a:r>
              <a:rPr lang="de-DE" baseline="0" dirty="0" smtClean="0"/>
              <a:t> </a:t>
            </a:r>
            <a:r>
              <a:rPr lang="de-DE" baseline="0" dirty="0" err="1" smtClean="0"/>
              <a:t>is</a:t>
            </a:r>
            <a:r>
              <a:rPr lang="de-DE" baseline="0" dirty="0" smtClean="0"/>
              <a:t> </a:t>
            </a:r>
            <a:r>
              <a:rPr lang="de-DE" baseline="0" dirty="0" err="1" smtClean="0"/>
              <a:t>supposed</a:t>
            </a:r>
            <a:r>
              <a:rPr lang="de-DE" baseline="0" dirty="0" smtClean="0"/>
              <a:t> </a:t>
            </a:r>
            <a:r>
              <a:rPr lang="de-DE" baseline="0" dirty="0" err="1" smtClean="0"/>
              <a:t>to</a:t>
            </a:r>
            <a:r>
              <a:rPr lang="de-DE" baseline="0" dirty="0" smtClean="0"/>
              <a:t> </a:t>
            </a:r>
            <a:r>
              <a:rPr lang="de-DE" baseline="0" dirty="0" err="1" smtClean="0"/>
              <a:t>allow</a:t>
            </a:r>
            <a:r>
              <a:rPr lang="de-DE" baseline="0" dirty="0" smtClean="0"/>
              <a:t> an integrative </a:t>
            </a:r>
            <a:r>
              <a:rPr lang="de-DE" baseline="0" dirty="0" err="1" smtClean="0"/>
              <a:t>approach</a:t>
            </a:r>
            <a:r>
              <a:rPr lang="de-DE" baseline="0" dirty="0" smtClean="0"/>
              <a:t>.</a:t>
            </a:r>
          </a:p>
          <a:p>
            <a:endParaRPr lang="de-DE" baseline="0" dirty="0" smtClean="0"/>
          </a:p>
          <a:p>
            <a:r>
              <a:rPr lang="de-DE" baseline="0" dirty="0" smtClean="0"/>
              <a:t>So </a:t>
            </a:r>
            <a:r>
              <a:rPr lang="de-DE" baseline="0" dirty="0" err="1" smtClean="0"/>
              <a:t>how</a:t>
            </a:r>
            <a:r>
              <a:rPr lang="de-DE" baseline="0" dirty="0" smtClean="0"/>
              <a:t> do </a:t>
            </a:r>
            <a:r>
              <a:rPr lang="de-DE" baseline="0" dirty="0" err="1" smtClean="0"/>
              <a:t>we</a:t>
            </a:r>
            <a:r>
              <a:rPr lang="de-DE" baseline="0" dirty="0" smtClean="0"/>
              <a:t> deal </a:t>
            </a:r>
            <a:r>
              <a:rPr lang="de-DE" baseline="0" dirty="0" err="1" smtClean="0"/>
              <a:t>with</a:t>
            </a:r>
            <a:r>
              <a:rPr lang="de-DE" baseline="0" dirty="0" smtClean="0"/>
              <a:t> </a:t>
            </a:r>
            <a:r>
              <a:rPr lang="de-DE" baseline="0" dirty="0" err="1" smtClean="0"/>
              <a:t>that</a:t>
            </a:r>
            <a:r>
              <a:rPr lang="de-DE" baseline="0" dirty="0" smtClean="0"/>
              <a:t>? </a:t>
            </a:r>
            <a:r>
              <a:rPr lang="de-DE" baseline="0" dirty="0" err="1" smtClean="0"/>
              <a:t>There</a:t>
            </a:r>
            <a:r>
              <a:rPr lang="de-DE" baseline="0" dirty="0" smtClean="0"/>
              <a:t> </a:t>
            </a:r>
            <a:r>
              <a:rPr lang="de-DE" baseline="0" dirty="0" err="1" smtClean="0"/>
              <a:t>are</a:t>
            </a:r>
            <a:r>
              <a:rPr lang="de-DE" baseline="0" dirty="0" smtClean="0"/>
              <a:t> different </a:t>
            </a:r>
            <a:r>
              <a:rPr lang="de-DE" baseline="0" dirty="0" err="1" smtClean="0"/>
              <a:t>instruments</a:t>
            </a:r>
            <a:r>
              <a:rPr lang="de-DE" baseline="0" dirty="0" smtClean="0"/>
              <a:t> </a:t>
            </a:r>
            <a:r>
              <a:rPr lang="de-DE" baseline="0" dirty="0" err="1" smtClean="0"/>
              <a:t>which</a:t>
            </a:r>
            <a:r>
              <a:rPr lang="de-DE" baseline="0" dirty="0" smtClean="0"/>
              <a:t> </a:t>
            </a:r>
            <a:r>
              <a:rPr lang="de-DE" baseline="0" dirty="0" err="1" smtClean="0"/>
              <a:t>show</a:t>
            </a:r>
            <a:r>
              <a:rPr lang="de-DE" baseline="0" dirty="0" smtClean="0"/>
              <a:t>, </a:t>
            </a:r>
            <a:r>
              <a:rPr lang="de-DE" baseline="0" dirty="0" err="1" smtClean="0"/>
              <a:t>that</a:t>
            </a:r>
            <a:r>
              <a:rPr lang="de-DE" baseline="0" dirty="0" smtClean="0"/>
              <a:t> </a:t>
            </a:r>
            <a:r>
              <a:rPr lang="de-DE" baseline="0" dirty="0" err="1" smtClean="0"/>
              <a:t>interests</a:t>
            </a:r>
            <a:r>
              <a:rPr lang="de-DE" baseline="0" dirty="0" smtClean="0"/>
              <a:t> </a:t>
            </a:r>
            <a:r>
              <a:rPr lang="de-DE" baseline="0" dirty="0" err="1" smtClean="0"/>
              <a:t>of</a:t>
            </a:r>
            <a:r>
              <a:rPr lang="de-DE" baseline="0" dirty="0" smtClean="0"/>
              <a:t> </a:t>
            </a:r>
            <a:r>
              <a:rPr lang="de-DE" baseline="0" dirty="0" err="1" smtClean="0"/>
              <a:t>nature</a:t>
            </a:r>
            <a:r>
              <a:rPr lang="de-DE" baseline="0" dirty="0" smtClean="0"/>
              <a:t> </a:t>
            </a:r>
            <a:r>
              <a:rPr lang="de-DE" baseline="0" dirty="0" err="1" smtClean="0"/>
              <a:t>conservation</a:t>
            </a:r>
            <a:r>
              <a:rPr lang="de-DE" baseline="0" dirty="0" smtClean="0"/>
              <a:t> </a:t>
            </a:r>
            <a:r>
              <a:rPr lang="de-DE" baseline="0" dirty="0" err="1" smtClean="0"/>
              <a:t>and</a:t>
            </a:r>
            <a:r>
              <a:rPr lang="de-DE" baseline="0" dirty="0" smtClean="0"/>
              <a:t> </a:t>
            </a:r>
            <a:r>
              <a:rPr lang="de-DE" baseline="0" dirty="0" err="1" smtClean="0"/>
              <a:t>hyfrdrology</a:t>
            </a:r>
            <a:r>
              <a:rPr lang="de-DE" baseline="0" dirty="0" smtClean="0"/>
              <a:t> </a:t>
            </a:r>
            <a:r>
              <a:rPr lang="de-DE" baseline="0" dirty="0" err="1" smtClean="0"/>
              <a:t>are</a:t>
            </a:r>
            <a:r>
              <a:rPr lang="de-DE" baseline="0" dirty="0" smtClean="0"/>
              <a:t> </a:t>
            </a:r>
            <a:r>
              <a:rPr lang="de-DE" baseline="0" dirty="0" err="1" smtClean="0"/>
              <a:t>overlapping</a:t>
            </a:r>
            <a:r>
              <a:rPr lang="de-DE" baseline="0" dirty="0" smtClean="0"/>
              <a:t>. The </a:t>
            </a:r>
            <a:r>
              <a:rPr lang="de-DE" baseline="0" dirty="0" err="1" smtClean="0"/>
              <a:t>first</a:t>
            </a:r>
            <a:r>
              <a:rPr lang="de-DE" baseline="0" dirty="0" smtClean="0"/>
              <a:t> </a:t>
            </a:r>
            <a:r>
              <a:rPr lang="de-DE" baseline="0" dirty="0" err="1" smtClean="0"/>
              <a:t>results</a:t>
            </a:r>
            <a:r>
              <a:rPr lang="de-DE" baseline="0" dirty="0" smtClean="0"/>
              <a:t> </a:t>
            </a:r>
            <a:r>
              <a:rPr lang="de-DE" baseline="0" dirty="0" err="1" smtClean="0"/>
              <a:t>of</a:t>
            </a:r>
            <a:r>
              <a:rPr lang="de-DE" baseline="0" dirty="0" smtClean="0"/>
              <a:t> WFD </a:t>
            </a:r>
            <a:r>
              <a:rPr lang="de-DE" baseline="0" dirty="0" err="1" smtClean="0"/>
              <a:t>evaluations</a:t>
            </a:r>
            <a:r>
              <a:rPr lang="de-DE" baseline="0" dirty="0" smtClean="0"/>
              <a:t> do also </a:t>
            </a:r>
            <a:r>
              <a:rPr lang="de-DE" baseline="0" dirty="0" err="1" smtClean="0"/>
              <a:t>show</a:t>
            </a:r>
            <a:r>
              <a:rPr lang="de-DE" baseline="0" dirty="0" smtClean="0"/>
              <a:t>, </a:t>
            </a:r>
            <a:r>
              <a:rPr lang="de-DE" baseline="0" dirty="0" err="1" smtClean="0"/>
              <a:t>that</a:t>
            </a:r>
            <a:r>
              <a:rPr lang="de-DE" baseline="0" dirty="0" smtClean="0"/>
              <a:t> diffuse </a:t>
            </a:r>
            <a:r>
              <a:rPr lang="de-DE" baseline="0" dirty="0" err="1" smtClean="0"/>
              <a:t>nutrient</a:t>
            </a:r>
            <a:r>
              <a:rPr lang="de-DE" baseline="0" dirty="0" smtClean="0"/>
              <a:t> </a:t>
            </a:r>
            <a:r>
              <a:rPr lang="de-DE" baseline="0" dirty="0" err="1" smtClean="0"/>
              <a:t>emissions</a:t>
            </a:r>
            <a:r>
              <a:rPr lang="de-DE" baseline="0" dirty="0" smtClean="0"/>
              <a:t> </a:t>
            </a:r>
            <a:r>
              <a:rPr lang="de-DE" baseline="0" dirty="0" err="1" smtClean="0"/>
              <a:t>and</a:t>
            </a:r>
            <a:r>
              <a:rPr lang="de-DE" baseline="0" dirty="0" smtClean="0"/>
              <a:t> </a:t>
            </a:r>
            <a:r>
              <a:rPr lang="de-DE" baseline="0" dirty="0" err="1" smtClean="0"/>
              <a:t>sediment</a:t>
            </a:r>
            <a:r>
              <a:rPr lang="de-DE" baseline="0" dirty="0" smtClean="0"/>
              <a:t> </a:t>
            </a:r>
            <a:r>
              <a:rPr lang="de-DE" baseline="0" dirty="0" err="1" smtClean="0"/>
              <a:t>emissions</a:t>
            </a:r>
            <a:r>
              <a:rPr lang="de-DE" baseline="0" dirty="0" smtClean="0"/>
              <a:t> </a:t>
            </a:r>
            <a:r>
              <a:rPr lang="de-DE" baseline="0" dirty="0" err="1" smtClean="0"/>
              <a:t>from</a:t>
            </a:r>
            <a:r>
              <a:rPr lang="de-DE" baseline="0" dirty="0" smtClean="0"/>
              <a:t> </a:t>
            </a:r>
            <a:r>
              <a:rPr lang="de-DE" baseline="0" dirty="0" err="1" smtClean="0"/>
              <a:t>agricultural</a:t>
            </a:r>
            <a:r>
              <a:rPr lang="de-DE" baseline="0" dirty="0" smtClean="0"/>
              <a:t> </a:t>
            </a:r>
            <a:r>
              <a:rPr lang="de-DE" baseline="0" dirty="0" err="1" smtClean="0"/>
              <a:t>areas</a:t>
            </a:r>
            <a:r>
              <a:rPr lang="de-DE" baseline="0" dirty="0" smtClean="0"/>
              <a:t> </a:t>
            </a:r>
            <a:r>
              <a:rPr lang="de-DE" baseline="0" dirty="0" err="1" smtClean="0"/>
              <a:t>are</a:t>
            </a:r>
            <a:r>
              <a:rPr lang="de-DE" baseline="0" dirty="0" smtClean="0"/>
              <a:t> </a:t>
            </a:r>
            <a:r>
              <a:rPr lang="de-DE" baseline="0" dirty="0" err="1" smtClean="0"/>
              <a:t>the</a:t>
            </a:r>
            <a:r>
              <a:rPr lang="de-DE" baseline="0" dirty="0" smtClean="0"/>
              <a:t> </a:t>
            </a:r>
            <a:r>
              <a:rPr lang="de-DE" baseline="0" dirty="0" err="1" smtClean="0"/>
              <a:t>main</a:t>
            </a:r>
            <a:r>
              <a:rPr lang="de-DE" baseline="0" dirty="0" smtClean="0"/>
              <a:t> </a:t>
            </a:r>
            <a:r>
              <a:rPr lang="de-DE" baseline="0" dirty="0" err="1" smtClean="0"/>
              <a:t>reason</a:t>
            </a:r>
            <a:r>
              <a:rPr lang="de-DE" baseline="0" dirty="0" smtClean="0"/>
              <a:t> </a:t>
            </a:r>
            <a:r>
              <a:rPr lang="de-DE" baseline="0" dirty="0" err="1" smtClean="0"/>
              <a:t>for</a:t>
            </a:r>
            <a:r>
              <a:rPr lang="de-DE" baseline="0" dirty="0" smtClean="0"/>
              <a:t> not </a:t>
            </a:r>
            <a:r>
              <a:rPr lang="de-DE" baseline="0" dirty="0" err="1" smtClean="0"/>
              <a:t>achieving</a:t>
            </a:r>
            <a:r>
              <a:rPr lang="de-DE" baseline="0" dirty="0" smtClean="0"/>
              <a:t> </a:t>
            </a:r>
            <a:r>
              <a:rPr lang="de-DE" baseline="0" dirty="0" err="1" smtClean="0"/>
              <a:t>the</a:t>
            </a:r>
            <a:r>
              <a:rPr lang="de-DE" baseline="0" dirty="0" smtClean="0"/>
              <a:t> </a:t>
            </a:r>
            <a:r>
              <a:rPr lang="de-DE" baseline="0" dirty="0" err="1" smtClean="0"/>
              <a:t>objectives</a:t>
            </a:r>
            <a:r>
              <a:rPr lang="de-DE" baseline="0" dirty="0" smtClean="0"/>
              <a:t> </a:t>
            </a:r>
            <a:r>
              <a:rPr lang="de-DE" baseline="0" dirty="0" err="1" smtClean="0"/>
              <a:t>of</a:t>
            </a:r>
            <a:r>
              <a:rPr lang="de-DE" baseline="0" dirty="0" smtClean="0"/>
              <a:t> </a:t>
            </a:r>
            <a:r>
              <a:rPr lang="de-DE" baseline="0" dirty="0" err="1" smtClean="0"/>
              <a:t>the</a:t>
            </a:r>
            <a:r>
              <a:rPr lang="de-DE" baseline="0" dirty="0" smtClean="0"/>
              <a:t> WFD. Thus </a:t>
            </a:r>
            <a:r>
              <a:rPr lang="de-DE" baseline="0" dirty="0" err="1" smtClean="0"/>
              <a:t>the</a:t>
            </a:r>
            <a:r>
              <a:rPr lang="de-DE" baseline="0" dirty="0" smtClean="0"/>
              <a:t> </a:t>
            </a:r>
            <a:r>
              <a:rPr lang="de-DE" baseline="0" dirty="0" err="1" smtClean="0"/>
              <a:t>agriculture</a:t>
            </a:r>
            <a:r>
              <a:rPr lang="de-DE" baseline="0" dirty="0" smtClean="0"/>
              <a:t> </a:t>
            </a:r>
            <a:r>
              <a:rPr lang="de-DE" baseline="0" dirty="0" err="1" smtClean="0"/>
              <a:t>has</a:t>
            </a:r>
            <a:r>
              <a:rPr lang="de-DE" baseline="0" dirty="0" smtClean="0"/>
              <a:t> </a:t>
            </a:r>
            <a:r>
              <a:rPr lang="de-DE" baseline="0" dirty="0" err="1" smtClean="0"/>
              <a:t>to</a:t>
            </a:r>
            <a:r>
              <a:rPr lang="de-DE" baseline="0" dirty="0" smtClean="0"/>
              <a:t> </a:t>
            </a:r>
            <a:r>
              <a:rPr lang="de-DE" baseline="0" dirty="0" err="1" smtClean="0"/>
              <a:t>become</a:t>
            </a:r>
            <a:r>
              <a:rPr lang="de-DE" baseline="0" dirty="0" smtClean="0"/>
              <a:t> a </a:t>
            </a:r>
            <a:r>
              <a:rPr lang="de-DE" baseline="0" dirty="0" err="1" smtClean="0"/>
              <a:t>partner</a:t>
            </a:r>
            <a:r>
              <a:rPr lang="de-DE" baseline="0" dirty="0" smtClean="0"/>
              <a:t> </a:t>
            </a:r>
            <a:r>
              <a:rPr lang="de-DE" baseline="0" dirty="0" err="1" smtClean="0"/>
              <a:t>of</a:t>
            </a:r>
            <a:r>
              <a:rPr lang="de-DE" baseline="0" dirty="0" smtClean="0"/>
              <a:t> </a:t>
            </a:r>
            <a:r>
              <a:rPr lang="de-DE" baseline="0" dirty="0" err="1" smtClean="0"/>
              <a:t>the</a:t>
            </a:r>
            <a:r>
              <a:rPr lang="de-DE" baseline="0" dirty="0" smtClean="0"/>
              <a:t> </a:t>
            </a:r>
            <a:r>
              <a:rPr lang="de-DE" baseline="0" dirty="0" err="1" smtClean="0"/>
              <a:t>hydrologcal</a:t>
            </a:r>
            <a:r>
              <a:rPr lang="de-DE" baseline="0" dirty="0" smtClean="0"/>
              <a:t> </a:t>
            </a:r>
            <a:r>
              <a:rPr lang="de-DE" baseline="0" dirty="0" err="1" smtClean="0"/>
              <a:t>engineers</a:t>
            </a:r>
            <a:r>
              <a:rPr lang="de-DE" baseline="0" dirty="0" smtClean="0"/>
              <a:t>.</a:t>
            </a:r>
          </a:p>
          <a:p>
            <a:endParaRPr lang="de-DE" baseline="0" dirty="0" smtClean="0"/>
          </a:p>
          <a:p>
            <a:endParaRPr lang="de-DE" baseline="0" dirty="0" smtClean="0"/>
          </a:p>
          <a:p>
            <a:endParaRPr lang="de-DE" baseline="0" dirty="0" smtClean="0"/>
          </a:p>
        </p:txBody>
      </p:sp>
      <p:sp>
        <p:nvSpPr>
          <p:cNvPr id="4" name="Foliennummernplatzhalter 3"/>
          <p:cNvSpPr>
            <a:spLocks noGrp="1"/>
          </p:cNvSpPr>
          <p:nvPr>
            <p:ph type="sldNum" sz="quarter" idx="10"/>
          </p:nvPr>
        </p:nvSpPr>
        <p:spPr/>
        <p:txBody>
          <a:bodyPr/>
          <a:lstStyle/>
          <a:p>
            <a:fld id="{F50A42A5-FEE8-4189-A393-78BC0FFBEE1D}" type="slidenum">
              <a:rPr lang="de-DE" smtClean="0"/>
              <a:pPr/>
              <a:t>4</a:t>
            </a:fld>
            <a:endParaRPr lang="de-DE"/>
          </a:p>
        </p:txBody>
      </p:sp>
    </p:spTree>
    <p:extLst>
      <p:ext uri="{BB962C8B-B14F-4D97-AF65-F5344CB8AC3E}">
        <p14:creationId xmlns="" xmlns:p14="http://schemas.microsoft.com/office/powerpoint/2010/main" val="5525253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smtClean="0"/>
          </a:p>
          <a:p>
            <a:r>
              <a:rPr lang="de-DE" baseline="0" dirty="0" smtClean="0"/>
              <a:t>The </a:t>
            </a:r>
            <a:r>
              <a:rPr lang="de-DE" baseline="0" dirty="0" err="1" smtClean="0"/>
              <a:t>results</a:t>
            </a:r>
            <a:r>
              <a:rPr lang="de-DE" baseline="0" dirty="0" smtClean="0"/>
              <a:t> </a:t>
            </a:r>
            <a:r>
              <a:rPr lang="de-DE" baseline="0" dirty="0" err="1" smtClean="0"/>
              <a:t>of</a:t>
            </a:r>
            <a:r>
              <a:rPr lang="de-DE" baseline="0" dirty="0" smtClean="0"/>
              <a:t> </a:t>
            </a:r>
            <a:r>
              <a:rPr lang="de-DE" baseline="0" dirty="0" err="1" smtClean="0"/>
              <a:t>the</a:t>
            </a:r>
            <a:r>
              <a:rPr lang="de-DE" baseline="0" dirty="0" smtClean="0"/>
              <a:t> </a:t>
            </a:r>
            <a:r>
              <a:rPr lang="de-DE" baseline="0" dirty="0" err="1" smtClean="0"/>
              <a:t>status</a:t>
            </a:r>
            <a:r>
              <a:rPr lang="de-DE" baseline="0" dirty="0" smtClean="0"/>
              <a:t> </a:t>
            </a:r>
            <a:r>
              <a:rPr lang="de-DE" baseline="0" dirty="0" err="1" smtClean="0"/>
              <a:t>report</a:t>
            </a:r>
            <a:r>
              <a:rPr lang="de-DE" baseline="0" dirty="0" smtClean="0"/>
              <a:t> </a:t>
            </a:r>
            <a:r>
              <a:rPr lang="de-DE" baseline="0" dirty="0" err="1" smtClean="0"/>
              <a:t>are</a:t>
            </a:r>
            <a:r>
              <a:rPr lang="de-DE" baseline="0" dirty="0" smtClean="0"/>
              <a:t> </a:t>
            </a:r>
            <a:r>
              <a:rPr lang="de-DE" baseline="0" dirty="0" err="1" smtClean="0"/>
              <a:t>presented</a:t>
            </a:r>
            <a:r>
              <a:rPr lang="de-DE" baseline="0" dirty="0" smtClean="0"/>
              <a:t> </a:t>
            </a:r>
            <a:r>
              <a:rPr lang="de-DE" baseline="0" dirty="0" err="1" smtClean="0"/>
              <a:t>here</a:t>
            </a:r>
            <a:r>
              <a:rPr lang="de-DE" baseline="0" dirty="0" smtClean="0"/>
              <a:t> </a:t>
            </a:r>
            <a:r>
              <a:rPr lang="de-DE" baseline="0" dirty="0" err="1" smtClean="0"/>
              <a:t>as</a:t>
            </a:r>
            <a:r>
              <a:rPr lang="de-DE" baseline="0" dirty="0" smtClean="0"/>
              <a:t> a </a:t>
            </a:r>
            <a:r>
              <a:rPr lang="de-DE" baseline="0" dirty="0" err="1" smtClean="0"/>
              <a:t>pie</a:t>
            </a:r>
            <a:r>
              <a:rPr lang="de-DE" baseline="0" dirty="0" smtClean="0"/>
              <a:t> </a:t>
            </a:r>
            <a:r>
              <a:rPr lang="de-DE" baseline="0" dirty="0" err="1" smtClean="0"/>
              <a:t>chart</a:t>
            </a:r>
            <a:r>
              <a:rPr lang="de-DE" baseline="0" dirty="0" smtClean="0"/>
              <a:t> </a:t>
            </a:r>
            <a:r>
              <a:rPr lang="de-DE" baseline="0" dirty="0" err="1" smtClean="0"/>
              <a:t>and</a:t>
            </a:r>
            <a:r>
              <a:rPr lang="de-DE" baseline="0" dirty="0" smtClean="0"/>
              <a:t> </a:t>
            </a:r>
            <a:r>
              <a:rPr lang="de-DE" baseline="0" dirty="0" err="1" smtClean="0"/>
              <a:t>as</a:t>
            </a:r>
            <a:r>
              <a:rPr lang="de-DE" baseline="0" dirty="0" smtClean="0"/>
              <a:t> </a:t>
            </a:r>
            <a:r>
              <a:rPr lang="de-DE" baseline="0" dirty="0" err="1" smtClean="0"/>
              <a:t>the</a:t>
            </a:r>
            <a:r>
              <a:rPr lang="de-DE" baseline="0" dirty="0" smtClean="0"/>
              <a:t> </a:t>
            </a:r>
            <a:r>
              <a:rPr lang="de-DE" baseline="0" dirty="0" err="1" smtClean="0"/>
              <a:t>map</a:t>
            </a:r>
            <a:r>
              <a:rPr lang="de-DE" baseline="0" dirty="0" smtClean="0"/>
              <a:t> </a:t>
            </a:r>
            <a:r>
              <a:rPr lang="de-DE" baseline="0" dirty="0" err="1" smtClean="0"/>
              <a:t>shown</a:t>
            </a:r>
            <a:r>
              <a:rPr lang="de-DE" baseline="0" dirty="0" smtClean="0"/>
              <a:t> </a:t>
            </a:r>
            <a:r>
              <a:rPr lang="de-DE" baseline="0" dirty="0" err="1" smtClean="0"/>
              <a:t>before</a:t>
            </a:r>
            <a:r>
              <a:rPr lang="de-DE" baseline="0" dirty="0" smtClean="0"/>
              <a:t>. </a:t>
            </a:r>
            <a:r>
              <a:rPr lang="de-DE" baseline="0" dirty="0" err="1" smtClean="0"/>
              <a:t>You</a:t>
            </a:r>
            <a:r>
              <a:rPr lang="de-DE" baseline="0" dirty="0" smtClean="0"/>
              <a:t> </a:t>
            </a:r>
            <a:r>
              <a:rPr lang="de-DE" baseline="0" dirty="0" err="1" smtClean="0"/>
              <a:t>can</a:t>
            </a:r>
            <a:r>
              <a:rPr lang="de-DE" baseline="0" dirty="0" smtClean="0"/>
              <a:t> </a:t>
            </a:r>
            <a:r>
              <a:rPr lang="de-DE" baseline="0" dirty="0" err="1" smtClean="0"/>
              <a:t>clearly</a:t>
            </a:r>
            <a:r>
              <a:rPr lang="de-DE" baseline="0" dirty="0" smtClean="0"/>
              <a:t> </a:t>
            </a:r>
            <a:r>
              <a:rPr lang="de-DE" baseline="0" dirty="0" err="1" smtClean="0"/>
              <a:t>see</a:t>
            </a:r>
            <a:r>
              <a:rPr lang="de-DE" baseline="0" dirty="0" smtClean="0"/>
              <a:t> </a:t>
            </a:r>
            <a:r>
              <a:rPr lang="de-DE" baseline="0" dirty="0" err="1" smtClean="0"/>
              <a:t>that</a:t>
            </a:r>
            <a:r>
              <a:rPr lang="de-DE" baseline="0" dirty="0" smtClean="0"/>
              <a:t> </a:t>
            </a:r>
            <a:r>
              <a:rPr lang="de-DE" baseline="0" dirty="0" err="1" smtClean="0"/>
              <a:t>only</a:t>
            </a:r>
            <a:r>
              <a:rPr lang="de-DE" baseline="0" dirty="0" smtClean="0"/>
              <a:t> 10% </a:t>
            </a:r>
            <a:r>
              <a:rPr lang="de-DE" baseline="0" dirty="0" err="1" smtClean="0"/>
              <a:t>of</a:t>
            </a:r>
            <a:r>
              <a:rPr lang="de-DE" baseline="0" dirty="0" smtClean="0"/>
              <a:t> </a:t>
            </a:r>
            <a:r>
              <a:rPr lang="de-DE" baseline="0" dirty="0" err="1" smtClean="0"/>
              <a:t>the</a:t>
            </a:r>
            <a:r>
              <a:rPr lang="de-DE" baseline="0" dirty="0" smtClean="0"/>
              <a:t> </a:t>
            </a:r>
            <a:r>
              <a:rPr lang="de-DE" baseline="0" dirty="0" err="1" smtClean="0"/>
              <a:t>floodplains</a:t>
            </a:r>
            <a:r>
              <a:rPr lang="de-DE" baseline="0" dirty="0" smtClean="0"/>
              <a:t> </a:t>
            </a:r>
            <a:r>
              <a:rPr lang="de-DE" baseline="0" dirty="0" err="1" smtClean="0"/>
              <a:t>are</a:t>
            </a:r>
            <a:r>
              <a:rPr lang="de-DE" baseline="0" dirty="0" smtClean="0"/>
              <a:t> in a </a:t>
            </a:r>
            <a:r>
              <a:rPr lang="de-DE" baseline="0" dirty="0" err="1" smtClean="0"/>
              <a:t>good</a:t>
            </a:r>
            <a:r>
              <a:rPr lang="de-DE" baseline="0" dirty="0" smtClean="0"/>
              <a:t> </a:t>
            </a:r>
            <a:r>
              <a:rPr lang="de-DE" baseline="0" dirty="0" err="1" smtClean="0"/>
              <a:t>status</a:t>
            </a:r>
            <a:r>
              <a:rPr lang="de-DE" baseline="0" dirty="0" smtClean="0"/>
              <a:t>, </a:t>
            </a:r>
            <a:r>
              <a:rPr lang="de-DE" baseline="0" dirty="0" err="1" smtClean="0"/>
              <a:t>whereas</a:t>
            </a:r>
            <a:r>
              <a:rPr lang="de-DE" baseline="0" dirty="0" smtClean="0"/>
              <a:t> </a:t>
            </a:r>
            <a:r>
              <a:rPr lang="de-DE" baseline="0" dirty="0" err="1" smtClean="0"/>
              <a:t>even</a:t>
            </a:r>
            <a:r>
              <a:rPr lang="de-DE" baseline="0" dirty="0" smtClean="0"/>
              <a:t> </a:t>
            </a:r>
            <a:r>
              <a:rPr lang="de-DE" baseline="0" dirty="0" err="1" smtClean="0"/>
              <a:t>more</a:t>
            </a:r>
            <a:r>
              <a:rPr lang="de-DE" baseline="0" dirty="0" smtClean="0"/>
              <a:t> </a:t>
            </a:r>
            <a:r>
              <a:rPr lang="de-DE" baseline="0" dirty="0" err="1" smtClean="0"/>
              <a:t>than</a:t>
            </a:r>
            <a:r>
              <a:rPr lang="de-DE" baseline="0" dirty="0" smtClean="0"/>
              <a:t> 50% </a:t>
            </a:r>
            <a:r>
              <a:rPr lang="de-DE" baseline="0" dirty="0" err="1" smtClean="0"/>
              <a:t>are</a:t>
            </a:r>
            <a:r>
              <a:rPr lang="de-DE" baseline="0" dirty="0" smtClean="0"/>
              <a:t> orange </a:t>
            </a:r>
            <a:r>
              <a:rPr lang="de-DE" baseline="0" dirty="0" err="1" smtClean="0"/>
              <a:t>to</a:t>
            </a:r>
            <a:r>
              <a:rPr lang="de-DE" baseline="0" dirty="0" smtClean="0"/>
              <a:t> </a:t>
            </a:r>
            <a:r>
              <a:rPr lang="de-DE" baseline="0" dirty="0" err="1" smtClean="0"/>
              <a:t>reddish</a:t>
            </a:r>
            <a:r>
              <a:rPr lang="de-DE" baseline="0" dirty="0" smtClean="0"/>
              <a:t>.</a:t>
            </a:r>
          </a:p>
          <a:p>
            <a:endParaRPr lang="de-DE" baseline="0" dirty="0" smtClean="0"/>
          </a:p>
          <a:p>
            <a:endParaRPr lang="de-DE" baseline="0" dirty="0" smtClean="0"/>
          </a:p>
          <a:p>
            <a:r>
              <a:rPr lang="de-DE" baseline="0" dirty="0" err="1" smtClean="0"/>
              <a:t>Slightly</a:t>
            </a:r>
            <a:r>
              <a:rPr lang="de-DE" baseline="0" dirty="0" smtClean="0"/>
              <a:t> </a:t>
            </a:r>
            <a:r>
              <a:rPr lang="de-DE" baseline="0" dirty="0" err="1" smtClean="0"/>
              <a:t>modified</a:t>
            </a:r>
            <a:r>
              <a:rPr lang="de-DE" baseline="0" dirty="0" smtClean="0"/>
              <a:t> </a:t>
            </a:r>
            <a:r>
              <a:rPr lang="de-DE" baseline="0" dirty="0" err="1" smtClean="0"/>
              <a:t>floodplains</a:t>
            </a:r>
            <a:r>
              <a:rPr lang="de-DE" baseline="0" dirty="0" smtClean="0"/>
              <a:t> </a:t>
            </a:r>
            <a:r>
              <a:rPr lang="de-DE" baseline="0" dirty="0" err="1" smtClean="0"/>
              <a:t>are</a:t>
            </a:r>
            <a:r>
              <a:rPr lang="de-DE" baseline="0" dirty="0" smtClean="0"/>
              <a:t> </a:t>
            </a:r>
            <a:r>
              <a:rPr lang="de-DE" baseline="0" dirty="0" err="1" smtClean="0"/>
              <a:t>expressed</a:t>
            </a:r>
            <a:r>
              <a:rPr lang="de-DE" baseline="0" dirty="0" smtClean="0"/>
              <a:t> in </a:t>
            </a:r>
            <a:r>
              <a:rPr lang="de-DE" baseline="0" dirty="0" err="1" smtClean="0"/>
              <a:t>green</a:t>
            </a:r>
            <a:r>
              <a:rPr lang="de-DE" baseline="0" dirty="0" smtClean="0"/>
              <a:t>, </a:t>
            </a:r>
            <a:r>
              <a:rPr lang="de-DE" baseline="0" dirty="0" err="1" smtClean="0"/>
              <a:t>whereas</a:t>
            </a:r>
            <a:r>
              <a:rPr lang="de-DE" baseline="0" dirty="0" smtClean="0"/>
              <a:t> </a:t>
            </a:r>
            <a:r>
              <a:rPr lang="de-DE" baseline="0" dirty="0" err="1" smtClean="0"/>
              <a:t>yellow</a:t>
            </a:r>
            <a:r>
              <a:rPr lang="de-DE" baseline="0" dirty="0" smtClean="0"/>
              <a:t> </a:t>
            </a:r>
            <a:r>
              <a:rPr lang="de-DE" baseline="0" dirty="0" err="1" smtClean="0"/>
              <a:t>resembles</a:t>
            </a:r>
            <a:r>
              <a:rPr lang="de-DE" baseline="0" dirty="0" smtClean="0"/>
              <a:t> </a:t>
            </a:r>
            <a:r>
              <a:rPr lang="de-DE" baseline="0" dirty="0" err="1" smtClean="0"/>
              <a:t>obviously</a:t>
            </a:r>
            <a:r>
              <a:rPr lang="de-DE" baseline="0" dirty="0" smtClean="0"/>
              <a:t> </a:t>
            </a:r>
            <a:r>
              <a:rPr lang="de-DE" baseline="0" dirty="0" err="1" smtClean="0"/>
              <a:t>modified</a:t>
            </a:r>
            <a:r>
              <a:rPr lang="de-DE" baseline="0" dirty="0" smtClean="0"/>
              <a:t> </a:t>
            </a:r>
            <a:r>
              <a:rPr lang="de-DE" baseline="0" dirty="0" err="1" smtClean="0"/>
              <a:t>and</a:t>
            </a:r>
            <a:r>
              <a:rPr lang="de-DE" baseline="0" dirty="0" smtClean="0"/>
              <a:t> rot </a:t>
            </a:r>
            <a:r>
              <a:rPr lang="de-DE" baseline="0" dirty="0" err="1" smtClean="0"/>
              <a:t>strongly</a:t>
            </a:r>
            <a:r>
              <a:rPr lang="de-DE" baseline="0" dirty="0" smtClean="0"/>
              <a:t> </a:t>
            </a:r>
            <a:r>
              <a:rPr lang="de-DE" baseline="0" dirty="0" err="1" smtClean="0"/>
              <a:t>modified</a:t>
            </a:r>
            <a:r>
              <a:rPr lang="de-DE" baseline="0" dirty="0" smtClean="0"/>
              <a:t> </a:t>
            </a:r>
            <a:r>
              <a:rPr lang="de-DE" baseline="0" dirty="0" err="1" smtClean="0"/>
              <a:t>floodplains</a:t>
            </a:r>
            <a:r>
              <a:rPr lang="de-DE" baseline="0" dirty="0" smtClean="0"/>
              <a:t>.</a:t>
            </a:r>
          </a:p>
          <a:p>
            <a:endParaRPr lang="de-DE" baseline="0" dirty="0" smtClean="0"/>
          </a:p>
          <a:p>
            <a:r>
              <a:rPr lang="de-DE" baseline="0" dirty="0" err="1" smtClean="0"/>
              <a:t>Currently</a:t>
            </a:r>
            <a:r>
              <a:rPr lang="de-DE" baseline="0" dirty="0" smtClean="0"/>
              <a:t>, </a:t>
            </a:r>
            <a:r>
              <a:rPr lang="de-DE" baseline="0" dirty="0" err="1" smtClean="0"/>
              <a:t>about</a:t>
            </a:r>
            <a:r>
              <a:rPr lang="de-DE" baseline="0" dirty="0" smtClean="0"/>
              <a:t> 10% </a:t>
            </a:r>
            <a:r>
              <a:rPr lang="de-DE" baseline="0" dirty="0" err="1" smtClean="0"/>
              <a:t>of</a:t>
            </a:r>
            <a:r>
              <a:rPr lang="de-DE" baseline="0" dirty="0" smtClean="0"/>
              <a:t> </a:t>
            </a:r>
            <a:r>
              <a:rPr lang="de-DE" baseline="0" dirty="0" err="1" smtClean="0"/>
              <a:t>floodplains</a:t>
            </a:r>
            <a:r>
              <a:rPr lang="de-DE" baseline="0" dirty="0" smtClean="0"/>
              <a:t> </a:t>
            </a:r>
            <a:r>
              <a:rPr lang="de-DE" baseline="0" dirty="0" err="1" smtClean="0"/>
              <a:t>are</a:t>
            </a:r>
            <a:r>
              <a:rPr lang="de-DE" baseline="0" dirty="0" smtClean="0"/>
              <a:t> </a:t>
            </a:r>
            <a:r>
              <a:rPr lang="de-DE" baseline="0" dirty="0" err="1" smtClean="0"/>
              <a:t>assumed</a:t>
            </a:r>
            <a:r>
              <a:rPr lang="de-DE" baseline="0" dirty="0" smtClean="0"/>
              <a:t> </a:t>
            </a:r>
            <a:r>
              <a:rPr lang="de-DE" baseline="0" dirty="0" err="1" smtClean="0"/>
              <a:t>to</a:t>
            </a:r>
            <a:r>
              <a:rPr lang="de-DE" baseline="0" dirty="0" smtClean="0"/>
              <a:t> </a:t>
            </a:r>
            <a:r>
              <a:rPr lang="de-DE" baseline="0" dirty="0" err="1" smtClean="0"/>
              <a:t>be</a:t>
            </a:r>
            <a:r>
              <a:rPr lang="de-DE" baseline="0" dirty="0" smtClean="0"/>
              <a:t> </a:t>
            </a:r>
            <a:r>
              <a:rPr lang="de-DE" baseline="0" dirty="0" err="1" smtClean="0"/>
              <a:t>near-natural</a:t>
            </a:r>
            <a:r>
              <a:rPr lang="de-DE" baseline="0" dirty="0" smtClean="0"/>
              <a:t>. 36% </a:t>
            </a:r>
            <a:r>
              <a:rPr lang="de-DE" baseline="0" dirty="0" err="1" smtClean="0"/>
              <a:t>of</a:t>
            </a:r>
            <a:r>
              <a:rPr lang="de-DE" baseline="0" dirty="0" smtClean="0"/>
              <a:t> </a:t>
            </a:r>
            <a:r>
              <a:rPr lang="de-DE" baseline="0" dirty="0" err="1" smtClean="0"/>
              <a:t>the</a:t>
            </a:r>
            <a:r>
              <a:rPr lang="de-DE" baseline="0" dirty="0" smtClean="0"/>
              <a:t> </a:t>
            </a:r>
            <a:r>
              <a:rPr lang="de-DE" baseline="0" dirty="0" err="1" smtClean="0"/>
              <a:t>floodplains</a:t>
            </a:r>
            <a:r>
              <a:rPr lang="de-DE" baseline="0" dirty="0" smtClean="0"/>
              <a:t> </a:t>
            </a:r>
            <a:r>
              <a:rPr lang="de-DE" baseline="0" dirty="0" err="1" smtClean="0"/>
              <a:t>can</a:t>
            </a:r>
            <a:r>
              <a:rPr lang="de-DE" baseline="0" dirty="0" smtClean="0"/>
              <a:t> </a:t>
            </a:r>
            <a:r>
              <a:rPr lang="de-DE" baseline="0" dirty="0" err="1" smtClean="0"/>
              <a:t>be</a:t>
            </a:r>
            <a:r>
              <a:rPr lang="de-DE" baseline="0" dirty="0" smtClean="0"/>
              <a:t> </a:t>
            </a:r>
            <a:r>
              <a:rPr lang="de-DE" baseline="0" dirty="0" err="1" smtClean="0"/>
              <a:t>attributed</a:t>
            </a:r>
            <a:r>
              <a:rPr lang="de-DE" baseline="0" dirty="0" smtClean="0"/>
              <a:t> </a:t>
            </a:r>
            <a:r>
              <a:rPr lang="de-DE" baseline="0" dirty="0" err="1" smtClean="0"/>
              <a:t>to</a:t>
            </a:r>
            <a:r>
              <a:rPr lang="de-DE" baseline="0" dirty="0" smtClean="0"/>
              <a:t> </a:t>
            </a:r>
            <a:r>
              <a:rPr lang="de-DE" baseline="0" dirty="0" err="1" smtClean="0"/>
              <a:t>class</a:t>
            </a:r>
            <a:r>
              <a:rPr lang="de-DE" baseline="0" dirty="0" smtClean="0"/>
              <a:t> 3, </a:t>
            </a:r>
            <a:r>
              <a:rPr lang="de-DE" baseline="0" dirty="0" err="1" smtClean="0"/>
              <a:t>obviously</a:t>
            </a:r>
            <a:r>
              <a:rPr lang="de-DE" baseline="0" dirty="0" smtClean="0"/>
              <a:t> </a:t>
            </a:r>
            <a:r>
              <a:rPr lang="de-DE" baseline="0" dirty="0" err="1" smtClean="0"/>
              <a:t>modified</a:t>
            </a:r>
            <a:r>
              <a:rPr lang="de-DE" baseline="0" dirty="0" smtClean="0"/>
              <a:t>. </a:t>
            </a:r>
            <a:r>
              <a:rPr lang="de-DE" baseline="0" dirty="0" err="1" smtClean="0"/>
              <a:t>Their</a:t>
            </a:r>
            <a:r>
              <a:rPr lang="de-DE" baseline="0" dirty="0" smtClean="0"/>
              <a:t> </a:t>
            </a:r>
            <a:r>
              <a:rPr lang="de-DE" baseline="0" dirty="0" err="1" smtClean="0"/>
              <a:t>floodplain</a:t>
            </a:r>
            <a:r>
              <a:rPr lang="de-DE" baseline="0" dirty="0" smtClean="0"/>
              <a:t> </a:t>
            </a:r>
            <a:r>
              <a:rPr lang="de-DE" baseline="0" dirty="0" err="1" smtClean="0"/>
              <a:t>character</a:t>
            </a:r>
            <a:r>
              <a:rPr lang="de-DE" baseline="0" dirty="0" smtClean="0"/>
              <a:t> </a:t>
            </a:r>
            <a:r>
              <a:rPr lang="de-DE" baseline="0" dirty="0" err="1" smtClean="0"/>
              <a:t>is</a:t>
            </a:r>
            <a:r>
              <a:rPr lang="de-DE" baseline="0" dirty="0" smtClean="0"/>
              <a:t> still </a:t>
            </a:r>
            <a:r>
              <a:rPr lang="de-DE" baseline="0" dirty="0" err="1" smtClean="0"/>
              <a:t>noticable</a:t>
            </a:r>
            <a:r>
              <a:rPr lang="de-DE" baseline="0" dirty="0" smtClean="0"/>
              <a:t> </a:t>
            </a:r>
            <a:r>
              <a:rPr lang="de-DE" baseline="0" dirty="0" err="1" smtClean="0"/>
              <a:t>and</a:t>
            </a:r>
            <a:r>
              <a:rPr lang="de-DE" baseline="0" dirty="0" smtClean="0"/>
              <a:t> </a:t>
            </a:r>
            <a:r>
              <a:rPr lang="de-DE" baseline="0" dirty="0" err="1" smtClean="0"/>
              <a:t>the</a:t>
            </a:r>
            <a:r>
              <a:rPr lang="de-DE" baseline="0" dirty="0" smtClean="0"/>
              <a:t> potential </a:t>
            </a:r>
            <a:r>
              <a:rPr lang="de-DE" baseline="0" dirty="0" err="1" smtClean="0"/>
              <a:t>is</a:t>
            </a:r>
            <a:r>
              <a:rPr lang="de-DE" baseline="0" dirty="0" smtClean="0"/>
              <a:t> high.</a:t>
            </a:r>
          </a:p>
          <a:p>
            <a:r>
              <a:rPr lang="de-DE" baseline="0" dirty="0" smtClean="0"/>
              <a:t>More </a:t>
            </a:r>
            <a:r>
              <a:rPr lang="de-DE" baseline="0" dirty="0" err="1" smtClean="0"/>
              <a:t>than</a:t>
            </a:r>
            <a:r>
              <a:rPr lang="de-DE" baseline="0" dirty="0" smtClean="0"/>
              <a:t> half </a:t>
            </a:r>
            <a:r>
              <a:rPr lang="de-DE" baseline="0" dirty="0" err="1" smtClean="0"/>
              <a:t>of</a:t>
            </a:r>
            <a:r>
              <a:rPr lang="de-DE" baseline="0" dirty="0" smtClean="0"/>
              <a:t> </a:t>
            </a:r>
            <a:r>
              <a:rPr lang="de-DE" baseline="0" dirty="0" err="1" smtClean="0"/>
              <a:t>the</a:t>
            </a:r>
            <a:r>
              <a:rPr lang="de-DE" baseline="0" dirty="0" smtClean="0"/>
              <a:t> existent </a:t>
            </a:r>
            <a:r>
              <a:rPr lang="de-DE" baseline="0" dirty="0" err="1" smtClean="0"/>
              <a:t>floodplains</a:t>
            </a:r>
            <a:r>
              <a:rPr lang="de-DE" baseline="0" dirty="0" smtClean="0"/>
              <a:t> (54%) </a:t>
            </a:r>
            <a:r>
              <a:rPr lang="de-DE" baseline="0" dirty="0" err="1" smtClean="0"/>
              <a:t>belong</a:t>
            </a:r>
            <a:r>
              <a:rPr lang="de-DE" baseline="0" dirty="0" smtClean="0"/>
              <a:t> </a:t>
            </a:r>
            <a:r>
              <a:rPr lang="de-DE" baseline="0" dirty="0" err="1" smtClean="0"/>
              <a:t>to</a:t>
            </a:r>
            <a:r>
              <a:rPr lang="de-DE" baseline="0" dirty="0" smtClean="0"/>
              <a:t> </a:t>
            </a:r>
            <a:r>
              <a:rPr lang="de-DE" baseline="0" dirty="0" err="1" smtClean="0"/>
              <a:t>the</a:t>
            </a:r>
            <a:r>
              <a:rPr lang="de-DE" baseline="0" dirty="0" smtClean="0"/>
              <a:t> </a:t>
            </a:r>
            <a:r>
              <a:rPr lang="de-DE" baseline="0" dirty="0" err="1" smtClean="0"/>
              <a:t>status</a:t>
            </a:r>
            <a:r>
              <a:rPr lang="de-DE" baseline="0" dirty="0" smtClean="0"/>
              <a:t> </a:t>
            </a:r>
            <a:r>
              <a:rPr lang="de-DE" baseline="0" dirty="0" err="1" smtClean="0"/>
              <a:t>classes</a:t>
            </a:r>
            <a:r>
              <a:rPr lang="de-DE" baseline="0" dirty="0" smtClean="0"/>
              <a:t> 4 </a:t>
            </a:r>
            <a:r>
              <a:rPr lang="de-DE" baseline="0" dirty="0" err="1" smtClean="0"/>
              <a:t>and</a:t>
            </a:r>
            <a:r>
              <a:rPr lang="de-DE" baseline="0" dirty="0" smtClean="0"/>
              <a:t> 5, </a:t>
            </a:r>
            <a:r>
              <a:rPr lang="de-DE" baseline="0" dirty="0" err="1" smtClean="0"/>
              <a:t>thus</a:t>
            </a:r>
            <a:r>
              <a:rPr lang="de-DE" baseline="0" dirty="0" smtClean="0"/>
              <a:t> </a:t>
            </a:r>
            <a:r>
              <a:rPr lang="de-DE" baseline="0" dirty="0" err="1" smtClean="0"/>
              <a:t>they</a:t>
            </a:r>
            <a:r>
              <a:rPr lang="de-DE" baseline="0" dirty="0" smtClean="0"/>
              <a:t> </a:t>
            </a:r>
            <a:r>
              <a:rPr lang="de-DE" baseline="0" dirty="0" err="1" smtClean="0"/>
              <a:t>are</a:t>
            </a:r>
            <a:r>
              <a:rPr lang="de-DE" baseline="0" dirty="0" smtClean="0"/>
              <a:t> </a:t>
            </a:r>
            <a:r>
              <a:rPr lang="de-DE" baseline="0" dirty="0" err="1" smtClean="0"/>
              <a:t>strongly</a:t>
            </a:r>
            <a:r>
              <a:rPr lang="de-DE" baseline="0" dirty="0" smtClean="0"/>
              <a:t> </a:t>
            </a:r>
            <a:r>
              <a:rPr lang="de-DE" baseline="0" dirty="0" err="1" smtClean="0"/>
              <a:t>to</a:t>
            </a:r>
            <a:r>
              <a:rPr lang="de-DE" baseline="0" dirty="0" smtClean="0"/>
              <a:t> </a:t>
            </a:r>
            <a:r>
              <a:rPr lang="de-DE" baseline="0" dirty="0" err="1" smtClean="0"/>
              <a:t>very</a:t>
            </a:r>
            <a:r>
              <a:rPr lang="de-DE" baseline="0" dirty="0" smtClean="0"/>
              <a:t> </a:t>
            </a:r>
            <a:r>
              <a:rPr lang="de-DE" baseline="0" dirty="0" err="1" smtClean="0"/>
              <a:t>strongly</a:t>
            </a:r>
            <a:r>
              <a:rPr lang="de-DE" baseline="0" dirty="0" smtClean="0"/>
              <a:t> </a:t>
            </a:r>
            <a:r>
              <a:rPr lang="de-DE" baseline="0" dirty="0" err="1" smtClean="0"/>
              <a:t>modified</a:t>
            </a:r>
            <a:r>
              <a:rPr lang="de-DE" baseline="0" dirty="0" smtClean="0"/>
              <a:t>.</a:t>
            </a:r>
          </a:p>
          <a:p>
            <a:endParaRPr lang="de-DE" baseline="0" dirty="0" smtClean="0"/>
          </a:p>
        </p:txBody>
      </p:sp>
      <p:sp>
        <p:nvSpPr>
          <p:cNvPr id="4" name="Foliennummernplatzhalter 3"/>
          <p:cNvSpPr>
            <a:spLocks noGrp="1"/>
          </p:cNvSpPr>
          <p:nvPr>
            <p:ph type="sldNum" sz="quarter" idx="10"/>
          </p:nvPr>
        </p:nvSpPr>
        <p:spPr/>
        <p:txBody>
          <a:bodyPr/>
          <a:lstStyle/>
          <a:p>
            <a:fld id="{F50A42A5-FEE8-4189-A393-78BC0FFBEE1D}" type="slidenum">
              <a:rPr lang="de-DE" smtClean="0"/>
              <a:pPr/>
              <a:t>5</a:t>
            </a:fld>
            <a:endParaRPr lang="de-DE"/>
          </a:p>
        </p:txBody>
      </p:sp>
    </p:spTree>
    <p:extLst>
      <p:ext uri="{BB962C8B-B14F-4D97-AF65-F5344CB8AC3E}">
        <p14:creationId xmlns="" xmlns:p14="http://schemas.microsoft.com/office/powerpoint/2010/main" val="17277698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aseline="0" dirty="0" smtClean="0"/>
              <a:t>The </a:t>
            </a:r>
            <a:r>
              <a:rPr lang="de-DE" baseline="0" dirty="0" err="1" smtClean="0"/>
              <a:t>loss</a:t>
            </a:r>
            <a:r>
              <a:rPr lang="de-DE" baseline="0" dirty="0" smtClean="0"/>
              <a:t> </a:t>
            </a:r>
            <a:r>
              <a:rPr lang="de-DE" baseline="0" dirty="0" err="1" smtClean="0"/>
              <a:t>of</a:t>
            </a:r>
            <a:r>
              <a:rPr lang="de-DE" baseline="0" dirty="0" smtClean="0"/>
              <a:t> </a:t>
            </a:r>
            <a:r>
              <a:rPr lang="de-DE" baseline="0" dirty="0" err="1" smtClean="0"/>
              <a:t>inundated</a:t>
            </a:r>
            <a:r>
              <a:rPr lang="de-DE" baseline="0" dirty="0" smtClean="0"/>
              <a:t> </a:t>
            </a:r>
            <a:r>
              <a:rPr lang="de-DE" baseline="0" dirty="0" err="1" smtClean="0"/>
              <a:t>floodplains</a:t>
            </a:r>
            <a:r>
              <a:rPr lang="de-DE" baseline="0" dirty="0" smtClean="0"/>
              <a:t> </a:t>
            </a:r>
            <a:r>
              <a:rPr lang="de-DE" baseline="0" dirty="0" err="1" smtClean="0"/>
              <a:t>is</a:t>
            </a:r>
            <a:r>
              <a:rPr lang="de-DE" baseline="0" dirty="0" smtClean="0"/>
              <a:t> </a:t>
            </a:r>
            <a:r>
              <a:rPr lang="de-DE" baseline="0" dirty="0" err="1" smtClean="0"/>
              <a:t>shown</a:t>
            </a:r>
            <a:r>
              <a:rPr lang="de-DE" baseline="0" dirty="0" smtClean="0"/>
              <a:t> on </a:t>
            </a:r>
            <a:r>
              <a:rPr lang="de-DE" baseline="0" dirty="0" err="1" smtClean="0"/>
              <a:t>this</a:t>
            </a:r>
            <a:r>
              <a:rPr lang="de-DE" baseline="0" dirty="0" smtClean="0"/>
              <a:t> </a:t>
            </a:r>
            <a:r>
              <a:rPr lang="de-DE" baseline="0" dirty="0" err="1" smtClean="0"/>
              <a:t>slide</a:t>
            </a:r>
            <a:r>
              <a:rPr lang="de-DE" baseline="0" dirty="0" smtClean="0"/>
              <a:t>. </a:t>
            </a:r>
            <a:r>
              <a:rPr lang="de-DE" baseline="0" dirty="0" err="1" smtClean="0"/>
              <a:t>It</a:t>
            </a:r>
            <a:r>
              <a:rPr lang="de-DE" baseline="0" dirty="0" smtClean="0"/>
              <a:t> </a:t>
            </a:r>
            <a:r>
              <a:rPr lang="de-DE" baseline="0" dirty="0" err="1" smtClean="0"/>
              <a:t>is</a:t>
            </a:r>
            <a:r>
              <a:rPr lang="de-DE" baseline="0" dirty="0" smtClean="0"/>
              <a:t> </a:t>
            </a:r>
            <a:r>
              <a:rPr lang="de-DE" baseline="0" dirty="0" err="1" smtClean="0"/>
              <a:t>most</a:t>
            </a:r>
            <a:r>
              <a:rPr lang="de-DE" baseline="0" dirty="0" smtClean="0"/>
              <a:t> </a:t>
            </a:r>
            <a:r>
              <a:rPr lang="de-DE" baseline="0" dirty="0" err="1" smtClean="0"/>
              <a:t>obvious</a:t>
            </a:r>
            <a:r>
              <a:rPr lang="de-DE" baseline="0" dirty="0" smtClean="0"/>
              <a:t>, </a:t>
            </a:r>
            <a:r>
              <a:rPr lang="de-DE" baseline="0" dirty="0" err="1" smtClean="0"/>
              <a:t>that</a:t>
            </a:r>
            <a:r>
              <a:rPr lang="de-DE" baseline="0" dirty="0" smtClean="0"/>
              <a:t> orange </a:t>
            </a:r>
            <a:r>
              <a:rPr lang="de-DE" baseline="0" dirty="0" err="1" smtClean="0"/>
              <a:t>and</a:t>
            </a:r>
            <a:r>
              <a:rPr lang="de-DE" baseline="0" dirty="0" smtClean="0"/>
              <a:t> </a:t>
            </a:r>
            <a:r>
              <a:rPr lang="de-DE" baseline="0" dirty="0" err="1" smtClean="0"/>
              <a:t>red</a:t>
            </a:r>
            <a:r>
              <a:rPr lang="de-DE" baseline="0" dirty="0" smtClean="0"/>
              <a:t> </a:t>
            </a:r>
            <a:r>
              <a:rPr lang="de-DE" baseline="0" dirty="0" err="1" smtClean="0"/>
              <a:t>colours</a:t>
            </a:r>
            <a:r>
              <a:rPr lang="de-DE" baseline="0" dirty="0" smtClean="0"/>
              <a:t> </a:t>
            </a:r>
            <a:r>
              <a:rPr lang="de-DE" baseline="0" dirty="0" err="1" smtClean="0"/>
              <a:t>dominate</a:t>
            </a:r>
            <a:r>
              <a:rPr lang="de-DE" baseline="0" dirty="0" smtClean="0"/>
              <a:t> </a:t>
            </a:r>
            <a:r>
              <a:rPr lang="de-DE" baseline="0" dirty="0" err="1" smtClean="0"/>
              <a:t>the</a:t>
            </a:r>
            <a:r>
              <a:rPr lang="de-DE" baseline="0" dirty="0" smtClean="0"/>
              <a:t> </a:t>
            </a:r>
            <a:r>
              <a:rPr lang="de-DE" baseline="0" dirty="0" err="1" smtClean="0"/>
              <a:t>floodplain</a:t>
            </a:r>
            <a:r>
              <a:rPr lang="de-DE" baseline="0" dirty="0" smtClean="0"/>
              <a:t> </a:t>
            </a:r>
            <a:r>
              <a:rPr lang="de-DE" baseline="0" dirty="0" err="1" smtClean="0"/>
              <a:t>inventory</a:t>
            </a:r>
            <a:r>
              <a:rPr lang="de-DE" baseline="0" dirty="0" smtClean="0"/>
              <a:t>, </a:t>
            </a:r>
            <a:r>
              <a:rPr lang="de-DE" baseline="0" dirty="0" err="1" smtClean="0"/>
              <a:t>representing</a:t>
            </a:r>
            <a:r>
              <a:rPr lang="de-DE" baseline="0" dirty="0" smtClean="0"/>
              <a:t> 65 </a:t>
            </a:r>
            <a:r>
              <a:rPr lang="de-DE" baseline="0" dirty="0" err="1" smtClean="0"/>
              <a:t>to</a:t>
            </a:r>
            <a:r>
              <a:rPr lang="de-DE" baseline="0" dirty="0" smtClean="0"/>
              <a:t> 100% </a:t>
            </a:r>
            <a:r>
              <a:rPr lang="de-DE" baseline="0" dirty="0" err="1" smtClean="0"/>
              <a:t>of</a:t>
            </a:r>
            <a:r>
              <a:rPr lang="de-DE" baseline="0" dirty="0" smtClean="0"/>
              <a:t> </a:t>
            </a:r>
            <a:r>
              <a:rPr lang="de-DE" baseline="0" dirty="0" err="1" smtClean="0"/>
              <a:t>floodplain</a:t>
            </a:r>
            <a:r>
              <a:rPr lang="de-DE" baseline="0" dirty="0" smtClean="0"/>
              <a:t> </a:t>
            </a:r>
            <a:r>
              <a:rPr lang="de-DE" baseline="0" dirty="0" err="1" smtClean="0"/>
              <a:t>losses</a:t>
            </a:r>
            <a:r>
              <a:rPr lang="de-DE" baseline="0" dirty="0" smtClean="0"/>
              <a:t>! </a:t>
            </a:r>
            <a:r>
              <a:rPr lang="de-DE" baseline="0" dirty="0" err="1" smtClean="0"/>
              <a:t>Hereby</a:t>
            </a:r>
            <a:r>
              <a:rPr lang="de-DE" baseline="0" dirty="0" smtClean="0"/>
              <a:t>, </a:t>
            </a:r>
            <a:r>
              <a:rPr lang="de-DE" baseline="0" dirty="0" err="1" smtClean="0"/>
              <a:t>loss</a:t>
            </a:r>
            <a:r>
              <a:rPr lang="de-DE" baseline="0" dirty="0" smtClean="0"/>
              <a:t> </a:t>
            </a:r>
            <a:r>
              <a:rPr lang="de-DE" baseline="0" dirty="0" err="1" smtClean="0"/>
              <a:t>is</a:t>
            </a:r>
            <a:r>
              <a:rPr lang="de-DE" baseline="0" dirty="0" smtClean="0"/>
              <a:t> </a:t>
            </a:r>
            <a:r>
              <a:rPr lang="de-DE" baseline="0" dirty="0" err="1" smtClean="0"/>
              <a:t>defined</a:t>
            </a:r>
            <a:r>
              <a:rPr lang="de-DE" baseline="0" dirty="0" smtClean="0"/>
              <a:t> </a:t>
            </a:r>
            <a:r>
              <a:rPr lang="de-DE" baseline="0" dirty="0" err="1" smtClean="0"/>
              <a:t>as</a:t>
            </a:r>
            <a:r>
              <a:rPr lang="de-DE" baseline="0" dirty="0" smtClean="0"/>
              <a:t> </a:t>
            </a:r>
            <a:r>
              <a:rPr lang="de-DE" baseline="0" dirty="0" err="1" smtClean="0"/>
              <a:t>the</a:t>
            </a:r>
            <a:r>
              <a:rPr lang="de-DE" baseline="0" dirty="0" smtClean="0"/>
              <a:t> </a:t>
            </a:r>
            <a:r>
              <a:rPr lang="de-DE" baseline="0" dirty="0" err="1" smtClean="0"/>
              <a:t>part</a:t>
            </a:r>
            <a:r>
              <a:rPr lang="de-DE" baseline="0" dirty="0" smtClean="0"/>
              <a:t> </a:t>
            </a:r>
            <a:r>
              <a:rPr lang="de-DE" baseline="0" dirty="0" err="1" smtClean="0"/>
              <a:t>of</a:t>
            </a:r>
            <a:r>
              <a:rPr lang="de-DE" baseline="0" dirty="0" smtClean="0"/>
              <a:t> </a:t>
            </a:r>
            <a:r>
              <a:rPr lang="de-DE" baseline="0" dirty="0" err="1" smtClean="0"/>
              <a:t>the</a:t>
            </a:r>
            <a:r>
              <a:rPr lang="de-DE" baseline="0" dirty="0" smtClean="0"/>
              <a:t> </a:t>
            </a:r>
            <a:r>
              <a:rPr lang="de-DE" baseline="0" dirty="0" err="1" smtClean="0"/>
              <a:t>natural</a:t>
            </a:r>
            <a:r>
              <a:rPr lang="de-DE" baseline="0" dirty="0" smtClean="0"/>
              <a:t> </a:t>
            </a:r>
            <a:r>
              <a:rPr lang="de-DE" baseline="0" dirty="0" err="1" smtClean="0"/>
              <a:t>floodplain</a:t>
            </a:r>
            <a:r>
              <a:rPr lang="de-DE" baseline="0" dirty="0" smtClean="0"/>
              <a:t>, </a:t>
            </a:r>
            <a:r>
              <a:rPr lang="de-DE" baseline="0" dirty="0" err="1" smtClean="0"/>
              <a:t>which</a:t>
            </a:r>
            <a:r>
              <a:rPr lang="de-DE" baseline="0" dirty="0" smtClean="0"/>
              <a:t> </a:t>
            </a:r>
            <a:r>
              <a:rPr lang="de-DE" baseline="0" dirty="0" err="1" smtClean="0"/>
              <a:t>is</a:t>
            </a:r>
            <a:r>
              <a:rPr lang="de-DE" baseline="0" dirty="0" smtClean="0"/>
              <a:t> </a:t>
            </a:r>
            <a:r>
              <a:rPr lang="de-DE" baseline="0" dirty="0" err="1" smtClean="0"/>
              <a:t>seperated</a:t>
            </a:r>
            <a:r>
              <a:rPr lang="de-DE" baseline="0" dirty="0" smtClean="0"/>
              <a:t> </a:t>
            </a:r>
            <a:r>
              <a:rPr lang="de-DE" baseline="0" dirty="0" err="1" smtClean="0"/>
              <a:t>by</a:t>
            </a:r>
            <a:r>
              <a:rPr lang="de-DE" baseline="0" dirty="0" smtClean="0"/>
              <a:t> </a:t>
            </a:r>
            <a:r>
              <a:rPr lang="de-DE" baseline="0" dirty="0" err="1" smtClean="0"/>
              <a:t>dykes</a:t>
            </a:r>
            <a:r>
              <a:rPr lang="de-DE" baseline="0" dirty="0" smtClean="0"/>
              <a:t> </a:t>
            </a:r>
            <a:r>
              <a:rPr lang="de-DE" baseline="0" dirty="0" err="1" smtClean="0"/>
              <a:t>from</a:t>
            </a:r>
            <a:r>
              <a:rPr lang="de-DE" baseline="0" dirty="0" smtClean="0"/>
              <a:t> </a:t>
            </a:r>
            <a:r>
              <a:rPr lang="de-DE" baseline="0" dirty="0" err="1" smtClean="0"/>
              <a:t>rivers</a:t>
            </a:r>
            <a:r>
              <a:rPr lang="de-DE" baseline="0" dirty="0" smtClean="0"/>
              <a:t> so </a:t>
            </a:r>
            <a:r>
              <a:rPr lang="de-DE" baseline="0" dirty="0" err="1" smtClean="0"/>
              <a:t>that</a:t>
            </a:r>
            <a:r>
              <a:rPr lang="de-DE" baseline="0" dirty="0" smtClean="0"/>
              <a:t> </a:t>
            </a:r>
            <a:r>
              <a:rPr lang="de-DE" baseline="0" dirty="0" err="1" smtClean="0"/>
              <a:t>it</a:t>
            </a:r>
            <a:r>
              <a:rPr lang="de-DE" baseline="0" dirty="0" smtClean="0"/>
              <a:t> </a:t>
            </a:r>
            <a:r>
              <a:rPr lang="de-DE" baseline="0" dirty="0" err="1" smtClean="0"/>
              <a:t>cannot</a:t>
            </a:r>
            <a:r>
              <a:rPr lang="de-DE" baseline="0" dirty="0" smtClean="0"/>
              <a:t> </a:t>
            </a:r>
            <a:r>
              <a:rPr lang="de-DE" baseline="0" dirty="0" err="1" smtClean="0"/>
              <a:t>retain</a:t>
            </a:r>
            <a:r>
              <a:rPr lang="de-DE" baseline="0" dirty="0" smtClean="0"/>
              <a:t> </a:t>
            </a:r>
            <a:r>
              <a:rPr lang="de-DE" baseline="0" dirty="0" err="1" smtClean="0"/>
              <a:t>floods</a:t>
            </a:r>
            <a:r>
              <a:rPr lang="de-DE" baseline="0" dirty="0" smtClean="0"/>
              <a:t> </a:t>
            </a:r>
            <a:r>
              <a:rPr lang="de-DE" baseline="0" dirty="0" err="1" smtClean="0"/>
              <a:t>any</a:t>
            </a:r>
            <a:r>
              <a:rPr lang="de-DE" baseline="0" dirty="0" smtClean="0"/>
              <a:t> </a:t>
            </a:r>
            <a:r>
              <a:rPr lang="de-DE" baseline="0" dirty="0" err="1" smtClean="0"/>
              <a:t>more</a:t>
            </a:r>
            <a:r>
              <a:rPr lang="de-DE" baseline="0" dirty="0" smtClean="0"/>
              <a:t>.</a:t>
            </a:r>
          </a:p>
          <a:p>
            <a:endParaRPr lang="de-DE" baseline="0" dirty="0" smtClean="0"/>
          </a:p>
          <a:p>
            <a:r>
              <a:rPr lang="de-DE" baseline="0" dirty="0" err="1" smtClean="0"/>
              <a:t>Only</a:t>
            </a:r>
            <a:r>
              <a:rPr lang="de-DE" baseline="0" dirty="0" smtClean="0"/>
              <a:t> 4800 km² </a:t>
            </a:r>
            <a:r>
              <a:rPr lang="de-DE" baseline="0" dirty="0" err="1" smtClean="0"/>
              <a:t>of</a:t>
            </a:r>
            <a:r>
              <a:rPr lang="de-DE" baseline="0" dirty="0" smtClean="0"/>
              <a:t> </a:t>
            </a:r>
            <a:r>
              <a:rPr lang="de-DE" baseline="0" dirty="0" err="1" smtClean="0"/>
              <a:t>floodplains</a:t>
            </a:r>
            <a:r>
              <a:rPr lang="de-DE" baseline="0" dirty="0" smtClean="0"/>
              <a:t>, relevant </a:t>
            </a:r>
            <a:r>
              <a:rPr lang="de-DE" baseline="0" dirty="0" err="1" smtClean="0"/>
              <a:t>for</a:t>
            </a:r>
            <a:r>
              <a:rPr lang="de-DE" baseline="0" dirty="0" smtClean="0"/>
              <a:t> </a:t>
            </a:r>
            <a:r>
              <a:rPr lang="de-DE" baseline="0" dirty="0" err="1" smtClean="0"/>
              <a:t>inundation</a:t>
            </a:r>
            <a:r>
              <a:rPr lang="de-DE" baseline="0" dirty="0" smtClean="0"/>
              <a:t>, </a:t>
            </a:r>
            <a:r>
              <a:rPr lang="de-DE" baseline="0" dirty="0" err="1" smtClean="0"/>
              <a:t>are</a:t>
            </a:r>
            <a:r>
              <a:rPr lang="de-DE" baseline="0" dirty="0" smtClean="0"/>
              <a:t> </a:t>
            </a:r>
            <a:r>
              <a:rPr lang="de-DE" baseline="0" dirty="0" err="1" smtClean="0"/>
              <a:t>left</a:t>
            </a:r>
            <a:r>
              <a:rPr lang="de-DE" baseline="0" dirty="0" smtClean="0"/>
              <a:t>.</a:t>
            </a:r>
          </a:p>
          <a:p>
            <a:endParaRPr lang="de-DE" baseline="0" dirty="0" smtClean="0"/>
          </a:p>
          <a:p>
            <a:r>
              <a:rPr lang="de-DE" baseline="0" dirty="0" smtClean="0"/>
              <a:t>ZUSATZ:</a:t>
            </a:r>
          </a:p>
          <a:p>
            <a:r>
              <a:rPr lang="de-DE" baseline="0" dirty="0" smtClean="0"/>
              <a:t>So </a:t>
            </a:r>
            <a:r>
              <a:rPr lang="de-DE" baseline="0" dirty="0" err="1" smtClean="0"/>
              <a:t>when</a:t>
            </a:r>
            <a:r>
              <a:rPr lang="de-DE" baseline="0" dirty="0" smtClean="0"/>
              <a:t> </a:t>
            </a:r>
            <a:r>
              <a:rPr lang="de-DE" baseline="0" dirty="0" err="1" smtClean="0"/>
              <a:t>did</a:t>
            </a:r>
            <a:r>
              <a:rPr lang="de-DE" baseline="0" dirty="0" smtClean="0"/>
              <a:t> </a:t>
            </a:r>
            <a:r>
              <a:rPr lang="de-DE" baseline="0" dirty="0" err="1" smtClean="0"/>
              <a:t>the</a:t>
            </a:r>
            <a:r>
              <a:rPr lang="de-DE" baseline="0" dirty="0" smtClean="0"/>
              <a:t> </a:t>
            </a:r>
            <a:r>
              <a:rPr lang="de-DE" baseline="0" dirty="0" err="1" smtClean="0"/>
              <a:t>greatest</a:t>
            </a:r>
            <a:r>
              <a:rPr lang="de-DE" baseline="0" dirty="0" smtClean="0"/>
              <a:t> </a:t>
            </a:r>
            <a:r>
              <a:rPr lang="de-DE" baseline="0" dirty="0" err="1" smtClean="0"/>
              <a:t>loss</a:t>
            </a:r>
            <a:r>
              <a:rPr lang="de-DE" baseline="0" dirty="0" smtClean="0"/>
              <a:t> </a:t>
            </a:r>
            <a:r>
              <a:rPr lang="de-DE" baseline="0" dirty="0" err="1" smtClean="0"/>
              <a:t>of</a:t>
            </a:r>
            <a:r>
              <a:rPr lang="de-DE" baseline="0" dirty="0" smtClean="0"/>
              <a:t> </a:t>
            </a:r>
            <a:r>
              <a:rPr lang="de-DE" baseline="0" dirty="0" err="1" smtClean="0"/>
              <a:t>our</a:t>
            </a:r>
            <a:r>
              <a:rPr lang="de-DE" baseline="0" dirty="0" smtClean="0"/>
              <a:t> </a:t>
            </a:r>
            <a:r>
              <a:rPr lang="de-DE" baseline="0" dirty="0" err="1" smtClean="0"/>
              <a:t>floodplains</a:t>
            </a:r>
            <a:r>
              <a:rPr lang="de-DE" baseline="0" dirty="0" smtClean="0"/>
              <a:t> </a:t>
            </a:r>
            <a:r>
              <a:rPr lang="de-DE" baseline="0" dirty="0" err="1" smtClean="0"/>
              <a:t>occur</a:t>
            </a:r>
            <a:r>
              <a:rPr lang="de-DE" baseline="0" dirty="0" smtClean="0"/>
              <a:t>? The </a:t>
            </a:r>
            <a:r>
              <a:rPr lang="de-DE" baseline="0" dirty="0" err="1" smtClean="0"/>
              <a:t>probably</a:t>
            </a:r>
            <a:r>
              <a:rPr lang="de-DE" baseline="0" dirty="0" smtClean="0"/>
              <a:t> </a:t>
            </a:r>
            <a:r>
              <a:rPr lang="de-DE" baseline="0" dirty="0" err="1" smtClean="0"/>
              <a:t>largest</a:t>
            </a:r>
            <a:r>
              <a:rPr lang="de-DE" baseline="0" dirty="0" smtClean="0"/>
              <a:t> </a:t>
            </a:r>
            <a:r>
              <a:rPr lang="de-DE" baseline="0" dirty="0" err="1" smtClean="0"/>
              <a:t>and</a:t>
            </a:r>
            <a:r>
              <a:rPr lang="de-DE" baseline="0" dirty="0" smtClean="0"/>
              <a:t> </a:t>
            </a:r>
            <a:r>
              <a:rPr lang="de-DE" baseline="0" dirty="0" err="1" smtClean="0"/>
              <a:t>long</a:t>
            </a:r>
            <a:r>
              <a:rPr lang="de-DE" baseline="0" dirty="0" smtClean="0"/>
              <a:t> </a:t>
            </a:r>
            <a:r>
              <a:rPr lang="de-DE" baseline="0" dirty="0" err="1" smtClean="0"/>
              <a:t>lasting</a:t>
            </a:r>
            <a:r>
              <a:rPr lang="de-DE" baseline="0" dirty="0" smtClean="0"/>
              <a:t> </a:t>
            </a:r>
            <a:r>
              <a:rPr lang="de-DE" baseline="0" dirty="0" err="1" smtClean="0"/>
              <a:t>losses</a:t>
            </a:r>
            <a:r>
              <a:rPr lang="de-DE" baseline="0" dirty="0" smtClean="0"/>
              <a:t> </a:t>
            </a:r>
            <a:r>
              <a:rPr lang="de-DE" baseline="0" dirty="0" err="1" smtClean="0"/>
              <a:t>were</a:t>
            </a:r>
            <a:r>
              <a:rPr lang="de-DE" baseline="0" dirty="0" smtClean="0"/>
              <a:t> </a:t>
            </a:r>
            <a:r>
              <a:rPr lang="de-DE" baseline="0" dirty="0" err="1" smtClean="0"/>
              <a:t>caused</a:t>
            </a:r>
            <a:r>
              <a:rPr lang="de-DE" baseline="0" dirty="0" smtClean="0"/>
              <a:t> </a:t>
            </a:r>
            <a:r>
              <a:rPr lang="de-DE" baseline="0" dirty="0" err="1" smtClean="0"/>
              <a:t>by</a:t>
            </a:r>
            <a:r>
              <a:rPr lang="de-DE" baseline="0" dirty="0" smtClean="0"/>
              <a:t> </a:t>
            </a:r>
            <a:r>
              <a:rPr lang="de-DE" baseline="0" dirty="0" err="1" smtClean="0"/>
              <a:t>the</a:t>
            </a:r>
            <a:r>
              <a:rPr lang="de-DE" baseline="0" dirty="0" smtClean="0"/>
              <a:t> </a:t>
            </a:r>
            <a:r>
              <a:rPr lang="de-DE" baseline="0" dirty="0" err="1" smtClean="0"/>
              <a:t>establishment</a:t>
            </a:r>
            <a:r>
              <a:rPr lang="de-DE" baseline="0" dirty="0" smtClean="0"/>
              <a:t> </a:t>
            </a:r>
            <a:r>
              <a:rPr lang="de-DE" baseline="0" dirty="0" err="1" smtClean="0"/>
              <a:t>of</a:t>
            </a:r>
            <a:r>
              <a:rPr lang="de-DE" baseline="0" dirty="0" smtClean="0"/>
              <a:t> a </a:t>
            </a:r>
            <a:r>
              <a:rPr lang="de-DE" baseline="0" dirty="0" err="1" smtClean="0"/>
              <a:t>wide</a:t>
            </a:r>
            <a:r>
              <a:rPr lang="de-DE" baseline="0" dirty="0" smtClean="0"/>
              <a:t> linear </a:t>
            </a:r>
            <a:r>
              <a:rPr lang="de-DE" baseline="0" dirty="0" err="1" smtClean="0"/>
              <a:t>dyke</a:t>
            </a:r>
            <a:r>
              <a:rPr lang="de-DE" baseline="0" dirty="0" smtClean="0"/>
              <a:t> </a:t>
            </a:r>
            <a:r>
              <a:rPr lang="de-DE" baseline="0" dirty="0" err="1" smtClean="0"/>
              <a:t>system</a:t>
            </a:r>
            <a:r>
              <a:rPr lang="de-DE" baseline="0" dirty="0" smtClean="0"/>
              <a:t> </a:t>
            </a:r>
            <a:r>
              <a:rPr lang="de-DE" baseline="0" dirty="0" err="1" smtClean="0"/>
              <a:t>along</a:t>
            </a:r>
            <a:r>
              <a:rPr lang="de-DE" baseline="0" dirty="0" smtClean="0"/>
              <a:t> </a:t>
            </a:r>
            <a:r>
              <a:rPr lang="de-DE" baseline="0" dirty="0" err="1" smtClean="0"/>
              <a:t>our</a:t>
            </a:r>
            <a:r>
              <a:rPr lang="de-DE" baseline="0" dirty="0" smtClean="0"/>
              <a:t> </a:t>
            </a:r>
            <a:r>
              <a:rPr lang="de-DE" baseline="0" dirty="0" err="1" smtClean="0"/>
              <a:t>rivers</a:t>
            </a:r>
            <a:r>
              <a:rPr lang="de-DE" baseline="0" dirty="0" smtClean="0"/>
              <a:t>;  in </a:t>
            </a:r>
            <a:r>
              <a:rPr lang="de-DE" baseline="0" dirty="0" err="1" smtClean="0"/>
              <a:t>the</a:t>
            </a:r>
            <a:r>
              <a:rPr lang="de-DE" baseline="0" dirty="0" smtClean="0"/>
              <a:t> </a:t>
            </a:r>
            <a:r>
              <a:rPr lang="de-DE" baseline="0" dirty="0" err="1" smtClean="0"/>
              <a:t>second</a:t>
            </a:r>
            <a:r>
              <a:rPr lang="de-DE" baseline="0" dirty="0" smtClean="0"/>
              <a:t> half </a:t>
            </a:r>
            <a:r>
              <a:rPr lang="de-DE" baseline="0" dirty="0" err="1" smtClean="0"/>
              <a:t>of</a:t>
            </a:r>
            <a:r>
              <a:rPr lang="de-DE" baseline="0" dirty="0" smtClean="0"/>
              <a:t> </a:t>
            </a:r>
            <a:r>
              <a:rPr lang="de-DE" baseline="0" dirty="0" err="1" smtClean="0"/>
              <a:t>the</a:t>
            </a:r>
            <a:r>
              <a:rPr lang="de-DE" baseline="0" dirty="0" smtClean="0"/>
              <a:t> 19th </a:t>
            </a:r>
            <a:r>
              <a:rPr lang="de-DE" baseline="0" dirty="0" err="1" smtClean="0"/>
              <a:t>century</a:t>
            </a:r>
            <a:r>
              <a:rPr lang="de-DE" baseline="0" dirty="0" smtClean="0"/>
              <a:t> </a:t>
            </a:r>
            <a:r>
              <a:rPr lang="de-DE" baseline="0" dirty="0" err="1" smtClean="0"/>
              <a:t>carried</a:t>
            </a:r>
            <a:r>
              <a:rPr lang="de-DE" baseline="0" dirty="0" smtClean="0"/>
              <a:t> out </a:t>
            </a:r>
            <a:r>
              <a:rPr lang="de-DE" baseline="0" dirty="0" err="1" smtClean="0"/>
              <a:t>along</a:t>
            </a:r>
            <a:r>
              <a:rPr lang="de-DE" baseline="0" dirty="0" smtClean="0"/>
              <a:t> </a:t>
            </a:r>
            <a:r>
              <a:rPr lang="de-DE" baseline="0" dirty="0" err="1" smtClean="0"/>
              <a:t>the</a:t>
            </a:r>
            <a:r>
              <a:rPr lang="de-DE" baseline="0" dirty="0" smtClean="0"/>
              <a:t> Elbe </a:t>
            </a:r>
            <a:r>
              <a:rPr lang="de-DE" baseline="0" dirty="0" err="1" smtClean="0"/>
              <a:t>and</a:t>
            </a:r>
            <a:r>
              <a:rPr lang="de-DE" baseline="0" dirty="0" smtClean="0"/>
              <a:t> </a:t>
            </a:r>
            <a:r>
              <a:rPr lang="de-DE" baseline="0" dirty="0" err="1" smtClean="0"/>
              <a:t>along</a:t>
            </a:r>
            <a:r>
              <a:rPr lang="de-DE" baseline="0" dirty="0" smtClean="0"/>
              <a:t> </a:t>
            </a:r>
            <a:r>
              <a:rPr lang="de-DE" baseline="0" dirty="0" err="1" smtClean="0"/>
              <a:t>the</a:t>
            </a:r>
            <a:r>
              <a:rPr lang="de-DE" baseline="0" dirty="0" smtClean="0"/>
              <a:t> </a:t>
            </a:r>
            <a:r>
              <a:rPr lang="de-DE" baseline="0" dirty="0" err="1" smtClean="0"/>
              <a:t>bavarian</a:t>
            </a:r>
            <a:r>
              <a:rPr lang="de-DE" baseline="0" dirty="0" smtClean="0"/>
              <a:t> </a:t>
            </a:r>
            <a:r>
              <a:rPr lang="de-DE" baseline="0" dirty="0" err="1" smtClean="0"/>
              <a:t>Danube</a:t>
            </a:r>
            <a:r>
              <a:rPr lang="de-DE" baseline="0" dirty="0" smtClean="0"/>
              <a:t> </a:t>
            </a:r>
            <a:r>
              <a:rPr lang="de-DE" baseline="0" dirty="0" err="1" smtClean="0"/>
              <a:t>and</a:t>
            </a:r>
            <a:r>
              <a:rPr lang="de-DE" baseline="0" dirty="0" smtClean="0"/>
              <a:t> ist large </a:t>
            </a:r>
            <a:r>
              <a:rPr lang="de-DE" baseline="0" dirty="0" err="1" smtClean="0"/>
              <a:t>tributaries</a:t>
            </a:r>
            <a:r>
              <a:rPr lang="de-DE" baseline="0" dirty="0" smtClean="0"/>
              <a:t> </a:t>
            </a:r>
            <a:r>
              <a:rPr lang="de-DE" baseline="0" dirty="0" err="1" smtClean="0"/>
              <a:t>dyke</a:t>
            </a:r>
            <a:r>
              <a:rPr lang="de-DE" baseline="0" dirty="0" smtClean="0"/>
              <a:t> </a:t>
            </a:r>
            <a:r>
              <a:rPr lang="de-DE" baseline="0" dirty="0" err="1" smtClean="0"/>
              <a:t>systems</a:t>
            </a:r>
            <a:r>
              <a:rPr lang="de-DE" baseline="0" dirty="0" smtClean="0"/>
              <a:t> </a:t>
            </a:r>
            <a:r>
              <a:rPr lang="de-DE" baseline="0" dirty="0" err="1" smtClean="0"/>
              <a:t>were</a:t>
            </a:r>
            <a:r>
              <a:rPr lang="de-DE" baseline="0" dirty="0" smtClean="0"/>
              <a:t> </a:t>
            </a:r>
            <a:r>
              <a:rPr lang="de-DE" baseline="0" dirty="0" err="1" smtClean="0"/>
              <a:t>constructed</a:t>
            </a:r>
            <a:r>
              <a:rPr lang="de-DE" baseline="0" dirty="0" smtClean="0"/>
              <a:t> in </a:t>
            </a:r>
            <a:r>
              <a:rPr lang="de-DE" baseline="0" dirty="0" err="1" smtClean="0"/>
              <a:t>the</a:t>
            </a:r>
            <a:r>
              <a:rPr lang="de-DE" baseline="0" dirty="0" smtClean="0"/>
              <a:t> end </a:t>
            </a:r>
            <a:r>
              <a:rPr lang="de-DE" baseline="0" dirty="0" err="1" smtClean="0"/>
              <a:t>of</a:t>
            </a:r>
            <a:r>
              <a:rPr lang="de-DE" baseline="0" dirty="0" smtClean="0"/>
              <a:t> </a:t>
            </a:r>
            <a:r>
              <a:rPr lang="de-DE" baseline="0" dirty="0" err="1" smtClean="0"/>
              <a:t>the</a:t>
            </a:r>
            <a:r>
              <a:rPr lang="de-DE" baseline="0" dirty="0" smtClean="0"/>
              <a:t> 19th </a:t>
            </a:r>
            <a:r>
              <a:rPr lang="de-DE" baseline="0" dirty="0" err="1" smtClean="0"/>
              <a:t>century</a:t>
            </a:r>
            <a:r>
              <a:rPr lang="de-DE" baseline="0" dirty="0" smtClean="0"/>
              <a:t> </a:t>
            </a:r>
            <a:r>
              <a:rPr lang="de-DE" baseline="0" dirty="0" err="1" smtClean="0"/>
              <a:t>to</a:t>
            </a:r>
            <a:r>
              <a:rPr lang="de-DE" baseline="0" dirty="0" smtClean="0"/>
              <a:t> </a:t>
            </a:r>
            <a:r>
              <a:rPr lang="de-DE" baseline="0" dirty="0" err="1" smtClean="0"/>
              <a:t>the</a:t>
            </a:r>
            <a:r>
              <a:rPr lang="de-DE" baseline="0" dirty="0" smtClean="0"/>
              <a:t> end </a:t>
            </a:r>
            <a:r>
              <a:rPr lang="de-DE" baseline="0" dirty="0" err="1" smtClean="0"/>
              <a:t>of</a:t>
            </a:r>
            <a:r>
              <a:rPr lang="de-DE" baseline="0" dirty="0" smtClean="0"/>
              <a:t> </a:t>
            </a:r>
            <a:r>
              <a:rPr lang="de-DE" baseline="0" dirty="0" err="1" smtClean="0"/>
              <a:t>the</a:t>
            </a:r>
            <a:r>
              <a:rPr lang="de-DE" baseline="0" dirty="0" smtClean="0"/>
              <a:t> 20th </a:t>
            </a:r>
            <a:r>
              <a:rPr lang="de-DE" baseline="0" dirty="0" err="1" smtClean="0"/>
              <a:t>century</a:t>
            </a:r>
            <a:r>
              <a:rPr lang="de-DE" baseline="0" dirty="0" smtClean="0"/>
              <a:t>. First </a:t>
            </a:r>
            <a:r>
              <a:rPr lang="de-DE" baseline="0" dirty="0" err="1" smtClean="0"/>
              <a:t>local</a:t>
            </a:r>
            <a:r>
              <a:rPr lang="de-DE" baseline="0" dirty="0" smtClean="0"/>
              <a:t> </a:t>
            </a:r>
            <a:r>
              <a:rPr lang="de-DE" baseline="0" dirty="0" err="1" smtClean="0"/>
              <a:t>dyke</a:t>
            </a:r>
            <a:r>
              <a:rPr lang="de-DE" baseline="0" dirty="0" smtClean="0"/>
              <a:t> </a:t>
            </a:r>
            <a:r>
              <a:rPr lang="de-DE" baseline="0" dirty="0" err="1" smtClean="0"/>
              <a:t>systems</a:t>
            </a:r>
            <a:r>
              <a:rPr lang="de-DE" baseline="0" dirty="0" smtClean="0"/>
              <a:t> </a:t>
            </a:r>
            <a:r>
              <a:rPr lang="de-DE" baseline="0" dirty="0" err="1" smtClean="0"/>
              <a:t>are</a:t>
            </a:r>
            <a:r>
              <a:rPr lang="de-DE" baseline="0" dirty="0" smtClean="0"/>
              <a:t> </a:t>
            </a:r>
            <a:r>
              <a:rPr lang="de-DE" baseline="0" dirty="0" err="1" smtClean="0"/>
              <a:t>reported</a:t>
            </a:r>
            <a:r>
              <a:rPr lang="de-DE" baseline="0" dirty="0" smtClean="0"/>
              <a:t> </a:t>
            </a:r>
            <a:r>
              <a:rPr lang="de-DE" baseline="0" dirty="0" err="1" smtClean="0"/>
              <a:t>to</a:t>
            </a:r>
            <a:r>
              <a:rPr lang="de-DE" baseline="0" dirty="0" smtClean="0"/>
              <a:t> </a:t>
            </a:r>
            <a:r>
              <a:rPr lang="de-DE" baseline="0" dirty="0" err="1" smtClean="0"/>
              <a:t>have</a:t>
            </a:r>
            <a:r>
              <a:rPr lang="de-DE" baseline="0" dirty="0" smtClean="0"/>
              <a:t> </a:t>
            </a:r>
            <a:r>
              <a:rPr lang="de-DE" baseline="0" dirty="0" err="1" smtClean="0"/>
              <a:t>been</a:t>
            </a:r>
            <a:r>
              <a:rPr lang="de-DE" baseline="0" dirty="0" smtClean="0"/>
              <a:t> </a:t>
            </a:r>
            <a:r>
              <a:rPr lang="de-DE" baseline="0" dirty="0" err="1" smtClean="0"/>
              <a:t>establishd</a:t>
            </a:r>
            <a:r>
              <a:rPr lang="de-DE" baseline="0" dirty="0" smtClean="0"/>
              <a:t> </a:t>
            </a:r>
            <a:r>
              <a:rPr lang="de-DE" baseline="0" dirty="0" err="1" smtClean="0"/>
              <a:t>along</a:t>
            </a:r>
            <a:r>
              <a:rPr lang="de-DE" baseline="0" dirty="0" smtClean="0"/>
              <a:t> </a:t>
            </a:r>
            <a:r>
              <a:rPr lang="de-DE" baseline="0" dirty="0" err="1" smtClean="0"/>
              <a:t>the</a:t>
            </a:r>
            <a:r>
              <a:rPr lang="de-DE" baseline="0" dirty="0" smtClean="0"/>
              <a:t> </a:t>
            </a:r>
            <a:r>
              <a:rPr lang="de-DE" baseline="0" dirty="0" err="1" smtClean="0"/>
              <a:t>lower</a:t>
            </a:r>
            <a:r>
              <a:rPr lang="de-DE" baseline="0" dirty="0" smtClean="0"/>
              <a:t> Rhine in 1350!</a:t>
            </a:r>
          </a:p>
        </p:txBody>
      </p:sp>
      <p:sp>
        <p:nvSpPr>
          <p:cNvPr id="4" name="Foliennummernplatzhalter 3"/>
          <p:cNvSpPr>
            <a:spLocks noGrp="1"/>
          </p:cNvSpPr>
          <p:nvPr>
            <p:ph type="sldNum" sz="quarter" idx="10"/>
          </p:nvPr>
        </p:nvSpPr>
        <p:spPr/>
        <p:txBody>
          <a:bodyPr/>
          <a:lstStyle/>
          <a:p>
            <a:fld id="{F50A42A5-FEE8-4189-A393-78BC0FFBEE1D}" type="slidenum">
              <a:rPr lang="de-DE" smtClean="0"/>
              <a:pPr/>
              <a:t>6</a:t>
            </a:fld>
            <a:endParaRPr lang="de-DE"/>
          </a:p>
        </p:txBody>
      </p:sp>
    </p:spTree>
    <p:extLst>
      <p:ext uri="{BB962C8B-B14F-4D97-AF65-F5344CB8AC3E}">
        <p14:creationId xmlns="" xmlns:p14="http://schemas.microsoft.com/office/powerpoint/2010/main" val="7865284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22338" eaLnBrk="0" hangingPunct="0">
              <a:defRPr sz="2000">
                <a:solidFill>
                  <a:schemeClr val="tx1"/>
                </a:solidFill>
                <a:latin typeface="Arial" pitchFamily="34" charset="0"/>
              </a:defRPr>
            </a:lvl1pPr>
            <a:lvl2pPr marL="742950" indent="-285750" defTabSz="922338" eaLnBrk="0" hangingPunct="0">
              <a:defRPr sz="2000">
                <a:solidFill>
                  <a:schemeClr val="tx1"/>
                </a:solidFill>
                <a:latin typeface="Arial" pitchFamily="34" charset="0"/>
              </a:defRPr>
            </a:lvl2pPr>
            <a:lvl3pPr marL="1143000" indent="-228600" defTabSz="922338" eaLnBrk="0" hangingPunct="0">
              <a:defRPr sz="2000">
                <a:solidFill>
                  <a:schemeClr val="tx1"/>
                </a:solidFill>
                <a:latin typeface="Arial" pitchFamily="34" charset="0"/>
              </a:defRPr>
            </a:lvl3pPr>
            <a:lvl4pPr marL="1600200" indent="-228600" defTabSz="922338" eaLnBrk="0" hangingPunct="0">
              <a:defRPr sz="2000">
                <a:solidFill>
                  <a:schemeClr val="tx1"/>
                </a:solidFill>
                <a:latin typeface="Arial" pitchFamily="34" charset="0"/>
              </a:defRPr>
            </a:lvl4pPr>
            <a:lvl5pPr marL="2057400" indent="-228600" defTabSz="922338" eaLnBrk="0" hangingPunct="0">
              <a:defRPr sz="2000">
                <a:solidFill>
                  <a:schemeClr val="tx1"/>
                </a:solidFill>
                <a:latin typeface="Arial" pitchFamily="34" charset="0"/>
              </a:defRPr>
            </a:lvl5pPr>
            <a:lvl6pPr marL="2514600" indent="-228600" algn="ctr" defTabSz="922338" eaLnBrk="0" fontAlgn="base" hangingPunct="0">
              <a:spcBef>
                <a:spcPct val="20000"/>
              </a:spcBef>
              <a:spcAft>
                <a:spcPct val="0"/>
              </a:spcAft>
              <a:buFont typeface="Wingdings" pitchFamily="2" charset="2"/>
              <a:buChar char="Ø"/>
              <a:defRPr sz="2000">
                <a:solidFill>
                  <a:schemeClr val="tx1"/>
                </a:solidFill>
                <a:latin typeface="Arial" pitchFamily="34" charset="0"/>
              </a:defRPr>
            </a:lvl6pPr>
            <a:lvl7pPr marL="2971800" indent="-228600" algn="ctr" defTabSz="922338" eaLnBrk="0" fontAlgn="base" hangingPunct="0">
              <a:spcBef>
                <a:spcPct val="20000"/>
              </a:spcBef>
              <a:spcAft>
                <a:spcPct val="0"/>
              </a:spcAft>
              <a:buFont typeface="Wingdings" pitchFamily="2" charset="2"/>
              <a:buChar char="Ø"/>
              <a:defRPr sz="2000">
                <a:solidFill>
                  <a:schemeClr val="tx1"/>
                </a:solidFill>
                <a:latin typeface="Arial" pitchFamily="34" charset="0"/>
              </a:defRPr>
            </a:lvl7pPr>
            <a:lvl8pPr marL="3429000" indent="-228600" algn="ctr" defTabSz="922338" eaLnBrk="0" fontAlgn="base" hangingPunct="0">
              <a:spcBef>
                <a:spcPct val="20000"/>
              </a:spcBef>
              <a:spcAft>
                <a:spcPct val="0"/>
              </a:spcAft>
              <a:buFont typeface="Wingdings" pitchFamily="2" charset="2"/>
              <a:buChar char="Ø"/>
              <a:defRPr sz="2000">
                <a:solidFill>
                  <a:schemeClr val="tx1"/>
                </a:solidFill>
                <a:latin typeface="Arial" pitchFamily="34" charset="0"/>
              </a:defRPr>
            </a:lvl8pPr>
            <a:lvl9pPr marL="3886200" indent="-228600" algn="ctr" defTabSz="922338" eaLnBrk="0" fontAlgn="base" hangingPunct="0">
              <a:spcBef>
                <a:spcPct val="20000"/>
              </a:spcBef>
              <a:spcAft>
                <a:spcPct val="0"/>
              </a:spcAft>
              <a:buFont typeface="Wingdings" pitchFamily="2" charset="2"/>
              <a:buChar char="Ø"/>
              <a:defRPr sz="2000">
                <a:solidFill>
                  <a:schemeClr val="tx1"/>
                </a:solidFill>
                <a:latin typeface="Arial" pitchFamily="34" charset="0"/>
              </a:defRPr>
            </a:lvl9pPr>
          </a:lstStyle>
          <a:p>
            <a:pPr eaLnBrk="1" hangingPunct="1"/>
            <a:fld id="{168AC362-5947-466A-B406-B3F287B72AEE}" type="slidenum">
              <a:rPr lang="de-DE" altLang="de-DE" sz="1300" smtClean="0"/>
              <a:pPr eaLnBrk="1" hangingPunct="1"/>
              <a:t>7</a:t>
            </a:fld>
            <a:endParaRPr lang="de-DE" altLang="de-DE" sz="1300" smtClean="0"/>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r>
              <a:rPr lang="de-DE" altLang="de-DE" sz="1400" dirty="0" smtClean="0">
                <a:latin typeface="Arial" pitchFamily="34" charset="0"/>
              </a:rPr>
              <a:t>So in </a:t>
            </a:r>
            <a:r>
              <a:rPr lang="de-DE" altLang="de-DE" sz="1400" dirty="0" err="1" smtClean="0">
                <a:latin typeface="Arial" pitchFamily="34" charset="0"/>
              </a:rPr>
              <a:t>the</a:t>
            </a:r>
            <a:r>
              <a:rPr lang="de-DE" altLang="de-DE" sz="1400" dirty="0" smtClean="0">
                <a:latin typeface="Arial" pitchFamily="34" charset="0"/>
              </a:rPr>
              <a:t> </a:t>
            </a:r>
            <a:r>
              <a:rPr lang="de-DE" altLang="de-DE" sz="1400" dirty="0" err="1" smtClean="0">
                <a:latin typeface="Arial" pitchFamily="34" charset="0"/>
              </a:rPr>
              <a:t>context</a:t>
            </a:r>
            <a:r>
              <a:rPr lang="de-DE" altLang="de-DE" sz="1400" baseline="0" dirty="0" smtClean="0">
                <a:latin typeface="Arial" pitchFamily="34" charset="0"/>
              </a:rPr>
              <a:t> </a:t>
            </a:r>
            <a:r>
              <a:rPr lang="de-DE" altLang="de-DE" sz="1400" baseline="0" dirty="0" err="1" smtClean="0">
                <a:latin typeface="Arial" pitchFamily="34" charset="0"/>
              </a:rPr>
              <a:t>of</a:t>
            </a:r>
            <a:r>
              <a:rPr lang="de-DE" altLang="de-DE" sz="1400" baseline="0" dirty="0" smtClean="0">
                <a:latin typeface="Arial" pitchFamily="34" charset="0"/>
              </a:rPr>
              <a:t> </a:t>
            </a:r>
            <a:r>
              <a:rPr lang="de-DE" altLang="de-DE" sz="1400" baseline="0" dirty="0" err="1" smtClean="0">
                <a:latin typeface="Arial" pitchFamily="34" charset="0"/>
              </a:rPr>
              <a:t>flood</a:t>
            </a:r>
            <a:r>
              <a:rPr lang="de-DE" altLang="de-DE" sz="1400" baseline="0" dirty="0" smtClean="0">
                <a:latin typeface="Arial" pitchFamily="34" charset="0"/>
              </a:rPr>
              <a:t> </a:t>
            </a:r>
            <a:r>
              <a:rPr lang="de-DE" altLang="de-DE" sz="1400" baseline="0" dirty="0" err="1" smtClean="0">
                <a:latin typeface="Arial" pitchFamily="34" charset="0"/>
              </a:rPr>
              <a:t>control</a:t>
            </a:r>
            <a:r>
              <a:rPr lang="de-DE" altLang="de-DE" sz="1400" baseline="0" dirty="0" smtClean="0">
                <a:latin typeface="Arial" pitchFamily="34" charset="0"/>
              </a:rPr>
              <a:t> </a:t>
            </a:r>
            <a:r>
              <a:rPr lang="de-DE" altLang="de-DE" sz="1400" baseline="0" dirty="0" err="1" smtClean="0">
                <a:latin typeface="Arial" pitchFamily="34" charset="0"/>
              </a:rPr>
              <a:t>or</a:t>
            </a:r>
            <a:r>
              <a:rPr lang="de-DE" altLang="de-DE" sz="1400" baseline="0" dirty="0" smtClean="0">
                <a:latin typeface="Arial" pitchFamily="34" charset="0"/>
              </a:rPr>
              <a:t> NWRM </a:t>
            </a:r>
            <a:r>
              <a:rPr lang="de-DE" altLang="de-DE" sz="1400" baseline="0" dirty="0" err="1" smtClean="0">
                <a:latin typeface="Arial" pitchFamily="34" charset="0"/>
              </a:rPr>
              <a:t>this</a:t>
            </a:r>
            <a:r>
              <a:rPr lang="de-DE" altLang="de-DE" sz="1400" baseline="0" dirty="0" smtClean="0">
                <a:latin typeface="Arial" pitchFamily="34" charset="0"/>
              </a:rPr>
              <a:t> </a:t>
            </a:r>
            <a:r>
              <a:rPr lang="de-DE" altLang="de-DE" sz="1400" baseline="0" dirty="0" err="1" smtClean="0">
                <a:latin typeface="Arial" pitchFamily="34" charset="0"/>
              </a:rPr>
              <a:t>picture</a:t>
            </a:r>
            <a:r>
              <a:rPr lang="de-DE" altLang="de-DE" sz="1400" baseline="0" dirty="0" smtClean="0">
                <a:latin typeface="Arial" pitchFamily="34" charset="0"/>
              </a:rPr>
              <a:t> </a:t>
            </a:r>
            <a:r>
              <a:rPr lang="de-DE" altLang="de-DE" sz="1400" baseline="0" dirty="0" err="1" smtClean="0">
                <a:latin typeface="Arial" pitchFamily="34" charset="0"/>
              </a:rPr>
              <a:t>shows</a:t>
            </a:r>
            <a:r>
              <a:rPr lang="de-DE" altLang="de-DE" sz="1400" baseline="0" dirty="0" smtClean="0">
                <a:latin typeface="Arial" pitchFamily="34" charset="0"/>
              </a:rPr>
              <a:t> </a:t>
            </a:r>
            <a:r>
              <a:rPr lang="de-DE" altLang="de-DE" sz="1400" baseline="0" dirty="0" err="1" smtClean="0">
                <a:latin typeface="Arial" pitchFamily="34" charset="0"/>
              </a:rPr>
              <a:t>very</a:t>
            </a:r>
            <a:r>
              <a:rPr lang="de-DE" altLang="de-DE" sz="1400" baseline="0" dirty="0" smtClean="0">
                <a:latin typeface="Arial" pitchFamily="34" charset="0"/>
              </a:rPr>
              <a:t> </a:t>
            </a:r>
            <a:r>
              <a:rPr lang="de-DE" altLang="de-DE" sz="1400" baseline="0" dirty="0" err="1" smtClean="0">
                <a:latin typeface="Arial" pitchFamily="34" charset="0"/>
              </a:rPr>
              <a:t>well</a:t>
            </a:r>
            <a:r>
              <a:rPr lang="de-DE" altLang="de-DE" sz="1400" baseline="0" dirty="0" smtClean="0">
                <a:latin typeface="Arial" pitchFamily="34" charset="0"/>
              </a:rPr>
              <a:t> </a:t>
            </a:r>
            <a:r>
              <a:rPr lang="de-DE" altLang="de-DE" sz="1400" baseline="0" dirty="0" err="1" smtClean="0">
                <a:latin typeface="Arial" pitchFamily="34" charset="0"/>
              </a:rPr>
              <a:t>the</a:t>
            </a:r>
            <a:r>
              <a:rPr lang="de-DE" altLang="de-DE" sz="1400" baseline="0" dirty="0" smtClean="0">
                <a:latin typeface="Arial" pitchFamily="34" charset="0"/>
              </a:rPr>
              <a:t> </a:t>
            </a:r>
            <a:r>
              <a:rPr lang="de-DE" altLang="de-DE" sz="1400" baseline="0" dirty="0" err="1" smtClean="0">
                <a:latin typeface="Arial" pitchFamily="34" charset="0"/>
              </a:rPr>
              <a:t>effect</a:t>
            </a:r>
            <a:r>
              <a:rPr lang="de-DE" altLang="de-DE" sz="1400" baseline="0" dirty="0" smtClean="0">
                <a:latin typeface="Arial" pitchFamily="34" charset="0"/>
              </a:rPr>
              <a:t> </a:t>
            </a:r>
            <a:r>
              <a:rPr lang="de-DE" altLang="de-DE" sz="1400" baseline="0" dirty="0" err="1" smtClean="0">
                <a:latin typeface="Arial" pitchFamily="34" charset="0"/>
              </a:rPr>
              <a:t>of</a:t>
            </a:r>
            <a:r>
              <a:rPr lang="de-DE" altLang="de-DE" sz="1400" baseline="0" dirty="0" smtClean="0">
                <a:latin typeface="Arial" pitchFamily="34" charset="0"/>
              </a:rPr>
              <a:t> </a:t>
            </a:r>
            <a:r>
              <a:rPr lang="de-DE" altLang="de-DE" sz="1400" baseline="0" dirty="0" err="1" smtClean="0">
                <a:latin typeface="Arial" pitchFamily="34" charset="0"/>
              </a:rPr>
              <a:t>floods</a:t>
            </a:r>
            <a:r>
              <a:rPr lang="de-DE" altLang="de-DE" sz="1400" baseline="0" dirty="0" smtClean="0">
                <a:latin typeface="Arial" pitchFamily="34" charset="0"/>
              </a:rPr>
              <a:t> </a:t>
            </a:r>
            <a:r>
              <a:rPr lang="de-DE" altLang="de-DE" sz="1400" baseline="0" dirty="0" err="1" smtClean="0">
                <a:latin typeface="Arial" pitchFamily="34" charset="0"/>
              </a:rPr>
              <a:t>as</a:t>
            </a:r>
            <a:r>
              <a:rPr lang="de-DE" altLang="de-DE" sz="1400" baseline="0" dirty="0" smtClean="0">
                <a:latin typeface="Arial" pitchFamily="34" charset="0"/>
              </a:rPr>
              <a:t> in 2002. </a:t>
            </a:r>
            <a:r>
              <a:rPr lang="de-DE" altLang="de-DE" sz="1400" dirty="0" smtClean="0">
                <a:latin typeface="Arial" pitchFamily="34" charset="0"/>
              </a:rPr>
              <a:t>This photo </a:t>
            </a:r>
            <a:r>
              <a:rPr lang="de-DE" altLang="de-DE" sz="1400" dirty="0" err="1" smtClean="0">
                <a:latin typeface="Arial" pitchFamily="34" charset="0"/>
              </a:rPr>
              <a:t>shows</a:t>
            </a:r>
            <a:r>
              <a:rPr lang="de-DE" altLang="de-DE" sz="1400" dirty="0" smtClean="0">
                <a:latin typeface="Arial" pitchFamily="34" charset="0"/>
              </a:rPr>
              <a:t> </a:t>
            </a:r>
            <a:r>
              <a:rPr lang="de-DE" altLang="de-DE" sz="1400" dirty="0" err="1" smtClean="0">
                <a:latin typeface="Arial" pitchFamily="34" charset="0"/>
              </a:rPr>
              <a:t>the</a:t>
            </a:r>
            <a:r>
              <a:rPr lang="de-DE" altLang="de-DE" sz="1400" dirty="0" smtClean="0">
                <a:latin typeface="Arial" pitchFamily="34" charset="0"/>
              </a:rPr>
              <a:t> </a:t>
            </a:r>
            <a:r>
              <a:rPr lang="de-DE" altLang="de-DE" sz="1400" dirty="0" err="1" smtClean="0">
                <a:latin typeface="Arial" pitchFamily="34" charset="0"/>
              </a:rPr>
              <a:t>dam</a:t>
            </a:r>
            <a:r>
              <a:rPr lang="de-DE" altLang="de-DE" sz="1400" dirty="0" smtClean="0">
                <a:latin typeface="Arial" pitchFamily="34" charset="0"/>
              </a:rPr>
              <a:t> </a:t>
            </a:r>
            <a:r>
              <a:rPr lang="de-DE" altLang="de-DE" sz="1400" dirty="0" err="1" smtClean="0">
                <a:latin typeface="Arial" pitchFamily="34" charset="0"/>
              </a:rPr>
              <a:t>failure</a:t>
            </a:r>
            <a:r>
              <a:rPr lang="de-DE" altLang="de-DE" sz="1400" baseline="0" dirty="0" smtClean="0">
                <a:latin typeface="Arial" pitchFamily="34" charset="0"/>
              </a:rPr>
              <a:t> at </a:t>
            </a:r>
            <a:r>
              <a:rPr lang="de-DE" altLang="de-DE" sz="1400" baseline="0" dirty="0" err="1" smtClean="0">
                <a:latin typeface="Arial" pitchFamily="34" charset="0"/>
              </a:rPr>
              <a:t>Seegrehna</a:t>
            </a:r>
            <a:r>
              <a:rPr lang="de-DE" altLang="de-DE" sz="1400" baseline="0" dirty="0" smtClean="0">
                <a:latin typeface="Arial" pitchFamily="34" charset="0"/>
              </a:rPr>
              <a:t> </a:t>
            </a:r>
            <a:r>
              <a:rPr lang="de-DE" altLang="de-DE" sz="1400" baseline="0" dirty="0" err="1" smtClean="0">
                <a:latin typeface="Arial" pitchFamily="34" charset="0"/>
              </a:rPr>
              <a:t>during</a:t>
            </a:r>
            <a:r>
              <a:rPr lang="de-DE" altLang="de-DE" sz="1400" baseline="0" dirty="0" smtClean="0">
                <a:latin typeface="Arial" pitchFamily="34" charset="0"/>
              </a:rPr>
              <a:t> </a:t>
            </a:r>
            <a:r>
              <a:rPr lang="de-DE" altLang="de-DE" sz="1400" baseline="0" dirty="0" err="1" smtClean="0">
                <a:latin typeface="Arial" pitchFamily="34" charset="0"/>
              </a:rPr>
              <a:t>the</a:t>
            </a:r>
            <a:r>
              <a:rPr lang="de-DE" altLang="de-DE" sz="1400" baseline="0" dirty="0" smtClean="0">
                <a:latin typeface="Arial" pitchFamily="34" charset="0"/>
              </a:rPr>
              <a:t> Elbe </a:t>
            </a:r>
            <a:r>
              <a:rPr lang="de-DE" altLang="de-DE" sz="1400" baseline="0" dirty="0" err="1" smtClean="0">
                <a:latin typeface="Arial" pitchFamily="34" charset="0"/>
              </a:rPr>
              <a:t>flood</a:t>
            </a:r>
            <a:r>
              <a:rPr lang="de-DE" altLang="de-DE" sz="1400" baseline="0" dirty="0" smtClean="0">
                <a:latin typeface="Arial" pitchFamily="34" charset="0"/>
              </a:rPr>
              <a:t> in 2002. </a:t>
            </a:r>
            <a:r>
              <a:rPr lang="de-DE" altLang="de-DE" sz="1400" baseline="0" dirty="0" err="1" smtClean="0">
                <a:latin typeface="Arial" pitchFamily="34" charset="0"/>
              </a:rPr>
              <a:t>It</a:t>
            </a:r>
            <a:r>
              <a:rPr lang="de-DE" altLang="de-DE" sz="1400" baseline="0" dirty="0" smtClean="0">
                <a:latin typeface="Arial" pitchFamily="34" charset="0"/>
              </a:rPr>
              <a:t> </a:t>
            </a:r>
            <a:r>
              <a:rPr lang="de-DE" altLang="de-DE" sz="1400" dirty="0" err="1" smtClean="0">
                <a:latin typeface="Arial" pitchFamily="34" charset="0"/>
              </a:rPr>
              <a:t>gives</a:t>
            </a:r>
            <a:r>
              <a:rPr lang="de-DE" altLang="de-DE" sz="1400" dirty="0" smtClean="0">
                <a:latin typeface="Arial" pitchFamily="34" charset="0"/>
              </a:rPr>
              <a:t> </a:t>
            </a:r>
            <a:r>
              <a:rPr lang="de-DE" altLang="de-DE" sz="1400" dirty="0" err="1" smtClean="0">
                <a:latin typeface="Arial" pitchFamily="34" charset="0"/>
              </a:rPr>
              <a:t>quite</a:t>
            </a:r>
            <a:r>
              <a:rPr lang="de-DE" altLang="de-DE" sz="1400" dirty="0" smtClean="0">
                <a:latin typeface="Arial" pitchFamily="34" charset="0"/>
              </a:rPr>
              <a:t> a </a:t>
            </a:r>
            <a:r>
              <a:rPr lang="de-DE" altLang="de-DE" sz="1400" dirty="0" err="1" smtClean="0">
                <a:latin typeface="Arial" pitchFamily="34" charset="0"/>
              </a:rPr>
              <a:t>good</a:t>
            </a:r>
            <a:r>
              <a:rPr lang="de-DE" altLang="de-DE" sz="1400" dirty="0" smtClean="0">
                <a:latin typeface="Arial" pitchFamily="34" charset="0"/>
              </a:rPr>
              <a:t> </a:t>
            </a:r>
            <a:r>
              <a:rPr lang="de-DE" altLang="de-DE" sz="1400" dirty="0" err="1" smtClean="0">
                <a:latin typeface="Arial" pitchFamily="34" charset="0"/>
              </a:rPr>
              <a:t>impression</a:t>
            </a:r>
            <a:r>
              <a:rPr lang="de-DE" altLang="de-DE" sz="1400" dirty="0" smtClean="0">
                <a:latin typeface="Arial" pitchFamily="34" charset="0"/>
              </a:rPr>
              <a:t> </a:t>
            </a:r>
            <a:r>
              <a:rPr lang="de-DE" altLang="de-DE" sz="1400" baseline="0" dirty="0" err="1" smtClean="0">
                <a:latin typeface="Arial" pitchFamily="34" charset="0"/>
              </a:rPr>
              <a:t>of</a:t>
            </a:r>
            <a:r>
              <a:rPr lang="de-DE" altLang="de-DE" sz="1400" baseline="0" dirty="0" smtClean="0">
                <a:latin typeface="Arial" pitchFamily="34" charset="0"/>
              </a:rPr>
              <a:t> </a:t>
            </a:r>
            <a:r>
              <a:rPr lang="de-DE" altLang="de-DE" sz="1400" baseline="0" dirty="0" err="1" smtClean="0">
                <a:latin typeface="Arial" pitchFamily="34" charset="0"/>
              </a:rPr>
              <a:t>the</a:t>
            </a:r>
            <a:r>
              <a:rPr lang="de-DE" altLang="de-DE" sz="1400" baseline="0" dirty="0" smtClean="0">
                <a:latin typeface="Arial" pitchFamily="34" charset="0"/>
              </a:rPr>
              <a:t> </a:t>
            </a:r>
            <a:r>
              <a:rPr lang="de-DE" altLang="de-DE" sz="1400" baseline="0" dirty="0" err="1" smtClean="0">
                <a:latin typeface="Arial" pitchFamily="34" charset="0"/>
              </a:rPr>
              <a:t>extent</a:t>
            </a:r>
            <a:r>
              <a:rPr lang="de-DE" altLang="de-DE" sz="1400" baseline="0" dirty="0" smtClean="0">
                <a:latin typeface="Arial" pitchFamily="34" charset="0"/>
              </a:rPr>
              <a:t> </a:t>
            </a:r>
            <a:r>
              <a:rPr lang="de-DE" altLang="de-DE" sz="1400" baseline="0" dirty="0" err="1" smtClean="0">
                <a:latin typeface="Arial" pitchFamily="34" charset="0"/>
              </a:rPr>
              <a:t>of</a:t>
            </a:r>
            <a:r>
              <a:rPr lang="de-DE" altLang="de-DE" sz="1400" baseline="0" dirty="0" smtClean="0">
                <a:latin typeface="Arial" pitchFamily="34" charset="0"/>
              </a:rPr>
              <a:t> </a:t>
            </a:r>
            <a:r>
              <a:rPr lang="de-DE" altLang="de-DE" sz="1400" baseline="0" dirty="0" err="1" smtClean="0">
                <a:latin typeface="Arial" pitchFamily="34" charset="0"/>
              </a:rPr>
              <a:t>floodplain</a:t>
            </a:r>
            <a:r>
              <a:rPr lang="de-DE" altLang="de-DE" sz="1400" baseline="0" dirty="0" smtClean="0">
                <a:latin typeface="Arial" pitchFamily="34" charset="0"/>
              </a:rPr>
              <a:t> </a:t>
            </a:r>
            <a:r>
              <a:rPr lang="de-DE" altLang="de-DE" sz="1400" baseline="0" dirty="0" err="1" smtClean="0">
                <a:latin typeface="Arial" pitchFamily="34" charset="0"/>
              </a:rPr>
              <a:t>losses</a:t>
            </a:r>
            <a:r>
              <a:rPr lang="de-DE" altLang="de-DE" sz="1400" baseline="0" dirty="0" smtClean="0">
                <a:latin typeface="Arial" pitchFamily="34" charset="0"/>
              </a:rPr>
              <a:t>! </a:t>
            </a:r>
          </a:p>
          <a:p>
            <a:pPr eaLnBrk="1" hangingPunct="1"/>
            <a:endParaRPr lang="de-DE" altLang="de-DE" sz="1400" baseline="0" dirty="0" smtClean="0">
              <a:latin typeface="Arial" pitchFamily="34" charset="0"/>
            </a:endParaRPr>
          </a:p>
          <a:p>
            <a:pPr eaLnBrk="1" hangingPunct="1"/>
            <a:r>
              <a:rPr lang="de-DE" altLang="de-DE" sz="1400" baseline="0" dirty="0" smtClean="0">
                <a:latin typeface="Arial" pitchFamily="34" charset="0"/>
              </a:rPr>
              <a:t>In </a:t>
            </a:r>
            <a:r>
              <a:rPr lang="de-DE" altLang="de-DE" sz="1400" baseline="0" dirty="0" err="1" smtClean="0">
                <a:latin typeface="Arial" pitchFamily="34" charset="0"/>
              </a:rPr>
              <a:t>the</a:t>
            </a:r>
            <a:r>
              <a:rPr lang="de-DE" altLang="de-DE" sz="1400" baseline="0" dirty="0" smtClean="0">
                <a:latin typeface="Arial" pitchFamily="34" charset="0"/>
              </a:rPr>
              <a:t> </a:t>
            </a:r>
            <a:r>
              <a:rPr lang="de-DE" altLang="de-DE" sz="1400" baseline="0" dirty="0" err="1" smtClean="0">
                <a:latin typeface="Arial" pitchFamily="34" charset="0"/>
              </a:rPr>
              <a:t>past</a:t>
            </a:r>
            <a:r>
              <a:rPr lang="de-DE" altLang="de-DE" sz="1400" baseline="0" dirty="0" smtClean="0">
                <a:latin typeface="Arial" pitchFamily="34" charset="0"/>
              </a:rPr>
              <a:t>, </a:t>
            </a:r>
            <a:r>
              <a:rPr lang="de-DE" altLang="de-DE" sz="1400" baseline="0" dirty="0" err="1" smtClean="0">
                <a:latin typeface="Arial" pitchFamily="34" charset="0"/>
              </a:rPr>
              <a:t>it</a:t>
            </a:r>
            <a:r>
              <a:rPr lang="de-DE" altLang="de-DE" sz="1400" baseline="0" dirty="0" smtClean="0">
                <a:latin typeface="Arial" pitchFamily="34" charset="0"/>
              </a:rPr>
              <a:t> </a:t>
            </a:r>
            <a:r>
              <a:rPr lang="de-DE" altLang="de-DE" sz="1400" baseline="0" dirty="0" err="1" smtClean="0">
                <a:latin typeface="Arial" pitchFamily="34" charset="0"/>
              </a:rPr>
              <a:t>were</a:t>
            </a:r>
            <a:r>
              <a:rPr lang="de-DE" altLang="de-DE" sz="1400" baseline="0" dirty="0" smtClean="0">
                <a:latin typeface="Arial" pitchFamily="34" charset="0"/>
              </a:rPr>
              <a:t> </a:t>
            </a:r>
            <a:r>
              <a:rPr lang="de-DE" altLang="de-DE" sz="1400" baseline="0" dirty="0" err="1" smtClean="0">
                <a:latin typeface="Arial" pitchFamily="34" charset="0"/>
              </a:rPr>
              <a:t>these</a:t>
            </a:r>
            <a:r>
              <a:rPr lang="de-DE" altLang="de-DE" sz="1400" baseline="0" dirty="0" smtClean="0">
                <a:latin typeface="Arial" pitchFamily="34" charset="0"/>
              </a:rPr>
              <a:t> </a:t>
            </a:r>
            <a:r>
              <a:rPr lang="de-DE" altLang="de-DE" sz="1400" baseline="0" dirty="0" err="1" smtClean="0">
                <a:latin typeface="Arial" pitchFamily="34" charset="0"/>
              </a:rPr>
              <a:t>effects</a:t>
            </a:r>
            <a:r>
              <a:rPr lang="de-DE" altLang="de-DE" sz="1400" baseline="0" dirty="0" smtClean="0">
                <a:latin typeface="Arial" pitchFamily="34" charset="0"/>
              </a:rPr>
              <a:t> </a:t>
            </a:r>
            <a:r>
              <a:rPr lang="de-DE" altLang="de-DE" sz="1400" baseline="0" dirty="0" err="1" smtClean="0">
                <a:latin typeface="Arial" pitchFamily="34" charset="0"/>
              </a:rPr>
              <a:t>that</a:t>
            </a:r>
            <a:r>
              <a:rPr lang="de-DE" altLang="de-DE" sz="1400" baseline="0" dirty="0" smtClean="0">
                <a:latin typeface="Arial" pitchFamily="34" charset="0"/>
              </a:rPr>
              <a:t> </a:t>
            </a:r>
            <a:r>
              <a:rPr lang="de-DE" altLang="de-DE" sz="1400" baseline="0" dirty="0" err="1" smtClean="0">
                <a:latin typeface="Arial" pitchFamily="34" charset="0"/>
              </a:rPr>
              <a:t>caused</a:t>
            </a:r>
            <a:r>
              <a:rPr lang="de-DE" altLang="de-DE" sz="1400" baseline="0" dirty="0" smtClean="0">
                <a:latin typeface="Arial" pitchFamily="34" charset="0"/>
              </a:rPr>
              <a:t> </a:t>
            </a:r>
            <a:r>
              <a:rPr lang="de-DE" altLang="de-DE" sz="1400" baseline="0" dirty="0" err="1" smtClean="0">
                <a:latin typeface="Arial" pitchFamily="34" charset="0"/>
              </a:rPr>
              <a:t>starting</a:t>
            </a:r>
            <a:r>
              <a:rPr lang="de-DE" altLang="de-DE" sz="1400" baseline="0" dirty="0" smtClean="0">
                <a:latin typeface="Arial" pitchFamily="34" charset="0"/>
              </a:rPr>
              <a:t> </a:t>
            </a:r>
            <a:r>
              <a:rPr lang="de-DE" altLang="de-DE" sz="1400" baseline="0" dirty="0" err="1" smtClean="0">
                <a:latin typeface="Arial" pitchFamily="34" charset="0"/>
              </a:rPr>
              <a:t>activities</a:t>
            </a:r>
            <a:r>
              <a:rPr lang="de-DE" altLang="de-DE" sz="1400" baseline="0" dirty="0" smtClean="0">
                <a:latin typeface="Arial" pitchFamily="34" charset="0"/>
              </a:rPr>
              <a:t> </a:t>
            </a:r>
            <a:r>
              <a:rPr lang="de-DE" altLang="de-DE" sz="1400" baseline="0" dirty="0" err="1" smtClean="0">
                <a:latin typeface="Arial" pitchFamily="34" charset="0"/>
              </a:rPr>
              <a:t>of</a:t>
            </a:r>
            <a:r>
              <a:rPr lang="de-DE" altLang="de-DE" sz="1400" baseline="0" dirty="0" smtClean="0">
                <a:latin typeface="Arial" pitchFamily="34" charset="0"/>
              </a:rPr>
              <a:t> </a:t>
            </a:r>
            <a:r>
              <a:rPr lang="de-DE" altLang="de-DE" sz="1400" baseline="0" dirty="0" err="1" smtClean="0">
                <a:latin typeface="Arial" pitchFamily="34" charset="0"/>
              </a:rPr>
              <a:t>the</a:t>
            </a:r>
            <a:r>
              <a:rPr lang="de-DE" altLang="de-DE" sz="1400" baseline="0" dirty="0" smtClean="0">
                <a:latin typeface="Arial" pitchFamily="34" charset="0"/>
              </a:rPr>
              <a:t> </a:t>
            </a:r>
            <a:r>
              <a:rPr lang="de-DE" altLang="de-DE" sz="1400" baseline="0" dirty="0" err="1" smtClean="0">
                <a:latin typeface="Arial" pitchFamily="34" charset="0"/>
              </a:rPr>
              <a:t>federal</a:t>
            </a:r>
            <a:r>
              <a:rPr lang="de-DE" altLang="de-DE" sz="1400" baseline="0" dirty="0" smtClean="0">
                <a:latin typeface="Arial" pitchFamily="34" charset="0"/>
              </a:rPr>
              <a:t> </a:t>
            </a:r>
            <a:r>
              <a:rPr lang="de-DE" altLang="de-DE" sz="1400" baseline="0" dirty="0" err="1" smtClean="0">
                <a:latin typeface="Arial" pitchFamily="34" charset="0"/>
              </a:rPr>
              <a:t>states</a:t>
            </a:r>
            <a:r>
              <a:rPr lang="de-DE" altLang="de-DE" sz="1400" baseline="0" dirty="0" smtClean="0">
                <a:latin typeface="Arial" pitchFamily="34" charset="0"/>
              </a:rPr>
              <a:t> </a:t>
            </a:r>
            <a:r>
              <a:rPr lang="de-DE" altLang="de-DE" sz="1400" baseline="0" dirty="0" err="1" smtClean="0">
                <a:latin typeface="Arial" pitchFamily="34" charset="0"/>
              </a:rPr>
              <a:t>and</a:t>
            </a:r>
            <a:r>
              <a:rPr lang="de-DE" altLang="de-DE" sz="1400" baseline="0" dirty="0" smtClean="0">
                <a:latin typeface="Arial" pitchFamily="34" charset="0"/>
              </a:rPr>
              <a:t> </a:t>
            </a:r>
            <a:r>
              <a:rPr lang="de-DE" altLang="de-DE" sz="1400" baseline="0" dirty="0" err="1" smtClean="0">
                <a:latin typeface="Arial" pitchFamily="34" charset="0"/>
              </a:rPr>
              <a:t>the</a:t>
            </a:r>
            <a:r>
              <a:rPr lang="de-DE" altLang="de-DE" sz="1400" baseline="0" dirty="0" smtClean="0">
                <a:latin typeface="Arial" pitchFamily="34" charset="0"/>
              </a:rPr>
              <a:t> national </a:t>
            </a:r>
            <a:r>
              <a:rPr lang="de-DE" altLang="de-DE" sz="1400" baseline="0" dirty="0" err="1" smtClean="0">
                <a:latin typeface="Arial" pitchFamily="34" charset="0"/>
              </a:rPr>
              <a:t>state</a:t>
            </a:r>
            <a:r>
              <a:rPr lang="de-DE" altLang="de-DE" sz="1400" baseline="0" dirty="0" smtClean="0">
                <a:latin typeface="Arial" pitchFamily="34" charset="0"/>
              </a:rPr>
              <a:t>. </a:t>
            </a:r>
            <a:r>
              <a:rPr lang="de-DE" altLang="de-DE" sz="1400" baseline="0" dirty="0" err="1" smtClean="0">
                <a:latin typeface="Arial" pitchFamily="34" charset="0"/>
              </a:rPr>
              <a:t>And</a:t>
            </a:r>
            <a:r>
              <a:rPr lang="de-DE" altLang="de-DE" sz="1400" baseline="0" dirty="0" smtClean="0">
                <a:latin typeface="Arial" pitchFamily="34" charset="0"/>
              </a:rPr>
              <a:t> </a:t>
            </a:r>
            <a:r>
              <a:rPr lang="de-DE" altLang="de-DE" sz="1400" baseline="0" dirty="0" err="1" smtClean="0">
                <a:latin typeface="Arial" pitchFamily="34" charset="0"/>
              </a:rPr>
              <a:t>again</a:t>
            </a:r>
            <a:r>
              <a:rPr lang="de-DE" altLang="de-DE" sz="1400" baseline="0" dirty="0" smtClean="0">
                <a:latin typeface="Arial" pitchFamily="34" charset="0"/>
              </a:rPr>
              <a:t>, </a:t>
            </a:r>
            <a:r>
              <a:rPr lang="de-DE" altLang="de-DE" sz="1400" baseline="0" dirty="0" err="1" smtClean="0">
                <a:latin typeface="Arial" pitchFamily="34" charset="0"/>
              </a:rPr>
              <a:t>the</a:t>
            </a:r>
            <a:r>
              <a:rPr lang="de-DE" altLang="de-DE" sz="1400" baseline="0" dirty="0" smtClean="0">
                <a:latin typeface="Arial" pitchFamily="34" charset="0"/>
              </a:rPr>
              <a:t> </a:t>
            </a:r>
            <a:r>
              <a:rPr lang="de-DE" altLang="de-DE" sz="1400" baseline="0" dirty="0" err="1" smtClean="0">
                <a:latin typeface="Arial" pitchFamily="34" charset="0"/>
              </a:rPr>
              <a:t>flood</a:t>
            </a:r>
            <a:r>
              <a:rPr lang="de-DE" altLang="de-DE" sz="1400" baseline="0" dirty="0" smtClean="0">
                <a:latin typeface="Arial" pitchFamily="34" charset="0"/>
              </a:rPr>
              <a:t> in Germany in 2013 </a:t>
            </a:r>
            <a:r>
              <a:rPr lang="de-DE" altLang="de-DE" sz="1400" baseline="0" dirty="0" err="1" smtClean="0">
                <a:latin typeface="Arial" pitchFamily="34" charset="0"/>
              </a:rPr>
              <a:t>which</a:t>
            </a:r>
            <a:r>
              <a:rPr lang="de-DE" altLang="de-DE" sz="1400" baseline="0" dirty="0" smtClean="0">
                <a:latin typeface="Arial" pitchFamily="34" charset="0"/>
              </a:rPr>
              <a:t> </a:t>
            </a:r>
            <a:r>
              <a:rPr lang="de-DE" altLang="de-DE" sz="1400" baseline="0" dirty="0" err="1" smtClean="0">
                <a:latin typeface="Arial" pitchFamily="34" charset="0"/>
              </a:rPr>
              <a:t>cost</a:t>
            </a:r>
            <a:r>
              <a:rPr lang="de-DE" altLang="de-DE" sz="1400" baseline="0" dirty="0" smtClean="0">
                <a:latin typeface="Arial" pitchFamily="34" charset="0"/>
              </a:rPr>
              <a:t> </a:t>
            </a:r>
            <a:r>
              <a:rPr lang="de-DE" altLang="de-DE" sz="1400" baseline="0" dirty="0" err="1" smtClean="0">
                <a:latin typeface="Arial" pitchFamily="34" charset="0"/>
              </a:rPr>
              <a:t>about</a:t>
            </a:r>
            <a:r>
              <a:rPr lang="de-DE" altLang="de-DE" sz="1400" baseline="0" dirty="0" smtClean="0">
                <a:latin typeface="Arial" pitchFamily="34" charset="0"/>
              </a:rPr>
              <a:t> 10 </a:t>
            </a:r>
            <a:r>
              <a:rPr lang="de-DE" altLang="de-DE" sz="1400" baseline="0" dirty="0" err="1" smtClean="0">
                <a:latin typeface="Arial" pitchFamily="34" charset="0"/>
              </a:rPr>
              <a:t>to</a:t>
            </a:r>
            <a:r>
              <a:rPr lang="de-DE" altLang="de-DE" sz="1400" baseline="0" dirty="0" smtClean="0">
                <a:latin typeface="Arial" pitchFamily="34" charset="0"/>
              </a:rPr>
              <a:t> 12 Billion€ </a:t>
            </a:r>
            <a:r>
              <a:rPr lang="de-DE" altLang="de-DE" sz="1400" baseline="0" dirty="0" err="1" smtClean="0">
                <a:latin typeface="Arial" pitchFamily="34" charset="0"/>
              </a:rPr>
              <a:t>allowed</a:t>
            </a:r>
            <a:r>
              <a:rPr lang="de-DE" altLang="de-DE" sz="1400" baseline="0" dirty="0" smtClean="0">
                <a:latin typeface="Arial" pitchFamily="34" charset="0"/>
              </a:rPr>
              <a:t> a </a:t>
            </a:r>
            <a:r>
              <a:rPr lang="de-DE" altLang="de-DE" sz="1400" baseline="0" dirty="0" err="1" smtClean="0">
                <a:latin typeface="Arial" pitchFamily="34" charset="0"/>
              </a:rPr>
              <a:t>new</a:t>
            </a:r>
            <a:r>
              <a:rPr lang="de-DE" altLang="de-DE" sz="1400" baseline="0" dirty="0" smtClean="0">
                <a:latin typeface="Arial" pitchFamily="34" charset="0"/>
              </a:rPr>
              <a:t> </a:t>
            </a:r>
            <a:r>
              <a:rPr lang="de-DE" altLang="de-DE" sz="1400" baseline="0" dirty="0" err="1" smtClean="0">
                <a:latin typeface="Arial" pitchFamily="34" charset="0"/>
              </a:rPr>
              <a:t>discussion</a:t>
            </a:r>
            <a:r>
              <a:rPr lang="de-DE" altLang="de-DE" sz="1400" baseline="0" dirty="0" smtClean="0">
                <a:latin typeface="Arial" pitchFamily="34" charset="0"/>
              </a:rPr>
              <a:t> on </a:t>
            </a:r>
            <a:r>
              <a:rPr lang="de-DE" altLang="de-DE" sz="1400" baseline="0" dirty="0" err="1" smtClean="0">
                <a:latin typeface="Arial" pitchFamily="34" charset="0"/>
              </a:rPr>
              <a:t>dyke</a:t>
            </a:r>
            <a:r>
              <a:rPr lang="de-DE" altLang="de-DE" sz="1400" baseline="0" dirty="0" smtClean="0">
                <a:latin typeface="Arial" pitchFamily="34" charset="0"/>
              </a:rPr>
              <a:t> </a:t>
            </a:r>
            <a:r>
              <a:rPr lang="de-DE" altLang="de-DE" sz="1400" baseline="0" dirty="0" err="1" smtClean="0">
                <a:latin typeface="Arial" pitchFamily="34" charset="0"/>
              </a:rPr>
              <a:t>relocations</a:t>
            </a:r>
            <a:r>
              <a:rPr lang="de-DE" altLang="de-DE" sz="1400" baseline="0" dirty="0" smtClean="0">
                <a:latin typeface="Arial" pitchFamily="34" charset="0"/>
              </a:rPr>
              <a:t> </a:t>
            </a:r>
            <a:r>
              <a:rPr lang="de-DE" altLang="de-DE" sz="1400" baseline="0" dirty="0" err="1" smtClean="0">
                <a:latin typeface="Arial" pitchFamily="34" charset="0"/>
              </a:rPr>
              <a:t>and</a:t>
            </a:r>
            <a:r>
              <a:rPr lang="de-DE" altLang="de-DE" sz="1400" baseline="0" dirty="0" smtClean="0">
                <a:latin typeface="Arial" pitchFamily="34" charset="0"/>
              </a:rPr>
              <a:t> </a:t>
            </a:r>
            <a:r>
              <a:rPr lang="de-DE" altLang="de-DE" sz="1400" baseline="0" dirty="0" err="1" smtClean="0">
                <a:latin typeface="Arial" pitchFamily="34" charset="0"/>
              </a:rPr>
              <a:t>more</a:t>
            </a:r>
            <a:r>
              <a:rPr lang="de-DE" altLang="de-DE" sz="1400" baseline="0" dirty="0" smtClean="0">
                <a:latin typeface="Arial" pitchFamily="34" charset="0"/>
              </a:rPr>
              <a:t> </a:t>
            </a:r>
            <a:r>
              <a:rPr lang="de-DE" altLang="de-DE" sz="1400" baseline="0" dirty="0" err="1" smtClean="0">
                <a:latin typeface="Arial" pitchFamily="34" charset="0"/>
              </a:rPr>
              <a:t>room</a:t>
            </a:r>
            <a:r>
              <a:rPr lang="de-DE" altLang="de-DE" sz="1400" baseline="0" dirty="0" smtClean="0">
                <a:latin typeface="Arial" pitchFamily="34" charset="0"/>
              </a:rPr>
              <a:t> </a:t>
            </a:r>
            <a:r>
              <a:rPr lang="de-DE" altLang="de-DE" sz="1400" baseline="0" dirty="0" err="1" smtClean="0">
                <a:latin typeface="Arial" pitchFamily="34" charset="0"/>
              </a:rPr>
              <a:t>for</a:t>
            </a:r>
            <a:r>
              <a:rPr lang="de-DE" altLang="de-DE" sz="1400" baseline="0" dirty="0" smtClean="0">
                <a:latin typeface="Arial" pitchFamily="34" charset="0"/>
              </a:rPr>
              <a:t> </a:t>
            </a:r>
            <a:r>
              <a:rPr lang="de-DE" altLang="de-DE" sz="1400" baseline="0" dirty="0" err="1" smtClean="0">
                <a:latin typeface="Arial" pitchFamily="34" charset="0"/>
              </a:rPr>
              <a:t>our</a:t>
            </a:r>
            <a:r>
              <a:rPr lang="de-DE" altLang="de-DE" sz="1400" baseline="0" dirty="0" smtClean="0">
                <a:latin typeface="Arial" pitchFamily="34" charset="0"/>
              </a:rPr>
              <a:t> </a:t>
            </a:r>
            <a:r>
              <a:rPr lang="de-DE" altLang="de-DE" sz="1400" baseline="0" dirty="0" err="1" smtClean="0">
                <a:latin typeface="Arial" pitchFamily="34" charset="0"/>
              </a:rPr>
              <a:t>rivers</a:t>
            </a:r>
            <a:r>
              <a:rPr lang="de-DE" altLang="de-DE" sz="1400" baseline="0" dirty="0" smtClean="0">
                <a:latin typeface="Arial" pitchFamily="34" charset="0"/>
              </a:rPr>
              <a:t>.</a:t>
            </a:r>
            <a:endParaRPr lang="de-DE" altLang="de-DE" sz="1400" dirty="0" smtClean="0">
              <a:latin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err="1" smtClean="0"/>
              <a:t>There</a:t>
            </a:r>
            <a:r>
              <a:rPr lang="de-DE" dirty="0" smtClean="0"/>
              <a:t> </a:t>
            </a:r>
            <a:r>
              <a:rPr lang="de-DE" dirty="0" err="1" smtClean="0"/>
              <a:t>are</a:t>
            </a:r>
            <a:r>
              <a:rPr lang="de-DE" dirty="0" smtClean="0"/>
              <a:t> </a:t>
            </a:r>
            <a:r>
              <a:rPr lang="de-DE" dirty="0" err="1" smtClean="0"/>
              <a:t>many</a:t>
            </a:r>
            <a:r>
              <a:rPr lang="de-DE" dirty="0" smtClean="0"/>
              <a:t> </a:t>
            </a:r>
            <a:r>
              <a:rPr lang="de-DE" dirty="0" err="1" smtClean="0"/>
              <a:t>directives</a:t>
            </a:r>
            <a:r>
              <a:rPr lang="de-DE" dirty="0" smtClean="0"/>
              <a:t>, national </a:t>
            </a:r>
            <a:r>
              <a:rPr lang="de-DE" dirty="0" err="1" smtClean="0"/>
              <a:t>laws</a:t>
            </a:r>
            <a:r>
              <a:rPr lang="de-DE" dirty="0" smtClean="0"/>
              <a:t>, </a:t>
            </a:r>
            <a:r>
              <a:rPr lang="de-DE" dirty="0" err="1" smtClean="0"/>
              <a:t>strategies</a:t>
            </a:r>
            <a:r>
              <a:rPr lang="de-DE" dirty="0" smtClean="0"/>
              <a:t> </a:t>
            </a:r>
            <a:r>
              <a:rPr lang="de-DE" dirty="0" err="1" smtClean="0"/>
              <a:t>and</a:t>
            </a:r>
            <a:r>
              <a:rPr lang="de-DE" dirty="0" smtClean="0"/>
              <a:t> </a:t>
            </a:r>
            <a:r>
              <a:rPr lang="de-DE" dirty="0" err="1" smtClean="0"/>
              <a:t>agreements</a:t>
            </a:r>
            <a:r>
              <a:rPr lang="de-DE" dirty="0" smtClean="0"/>
              <a:t>. </a:t>
            </a:r>
            <a:r>
              <a:rPr lang="de-DE" dirty="0" err="1" smtClean="0"/>
              <a:t>And</a:t>
            </a:r>
            <a:r>
              <a:rPr lang="de-DE" baseline="0" dirty="0" smtClean="0"/>
              <a:t> </a:t>
            </a:r>
            <a:r>
              <a:rPr lang="de-DE" baseline="0" dirty="0" err="1" smtClean="0"/>
              <a:t>there</a:t>
            </a:r>
            <a:r>
              <a:rPr lang="de-DE" baseline="0" dirty="0" smtClean="0"/>
              <a:t> </a:t>
            </a:r>
            <a:r>
              <a:rPr lang="de-DE" baseline="0" dirty="0" err="1" smtClean="0"/>
              <a:t>are</a:t>
            </a:r>
            <a:r>
              <a:rPr lang="de-DE" baseline="0" dirty="0" smtClean="0"/>
              <a:t> lots </a:t>
            </a:r>
            <a:r>
              <a:rPr lang="de-DE" baseline="0" dirty="0" err="1" smtClean="0"/>
              <a:t>of</a:t>
            </a:r>
            <a:r>
              <a:rPr lang="de-DE" baseline="0" dirty="0" smtClean="0"/>
              <a:t> </a:t>
            </a:r>
            <a:r>
              <a:rPr lang="de-DE" baseline="0" dirty="0" err="1" smtClean="0"/>
              <a:t>synergies</a:t>
            </a:r>
            <a:r>
              <a:rPr lang="de-DE" baseline="0" dirty="0" smtClean="0"/>
              <a:t> </a:t>
            </a:r>
            <a:r>
              <a:rPr lang="de-DE" baseline="0" dirty="0" err="1" smtClean="0"/>
              <a:t>which</a:t>
            </a:r>
            <a:r>
              <a:rPr lang="de-DE" baseline="0" dirty="0" smtClean="0"/>
              <a:t> </a:t>
            </a:r>
            <a:r>
              <a:rPr lang="de-DE" baseline="0" dirty="0" err="1" smtClean="0"/>
              <a:t>can</a:t>
            </a:r>
            <a:r>
              <a:rPr lang="de-DE" baseline="0" dirty="0" smtClean="0"/>
              <a:t> </a:t>
            </a:r>
            <a:r>
              <a:rPr lang="de-DE" baseline="0" dirty="0" err="1" smtClean="0"/>
              <a:t>be</a:t>
            </a:r>
            <a:r>
              <a:rPr lang="de-DE" baseline="0" dirty="0" smtClean="0"/>
              <a:t> </a:t>
            </a:r>
            <a:r>
              <a:rPr lang="de-DE" baseline="0" dirty="0" err="1" smtClean="0"/>
              <a:t>usesd</a:t>
            </a:r>
            <a:r>
              <a:rPr lang="de-DE" baseline="0" dirty="0" smtClean="0"/>
              <a:t> </a:t>
            </a:r>
            <a:r>
              <a:rPr lang="de-DE" baseline="0" dirty="0" err="1" smtClean="0"/>
              <a:t>when</a:t>
            </a:r>
            <a:r>
              <a:rPr lang="de-DE" baseline="0" dirty="0" smtClean="0"/>
              <a:t> </a:t>
            </a:r>
            <a:r>
              <a:rPr lang="de-DE" baseline="0" dirty="0" err="1" smtClean="0"/>
              <a:t>restoring</a:t>
            </a:r>
            <a:r>
              <a:rPr lang="de-DE" baseline="0" dirty="0" smtClean="0"/>
              <a:t> </a:t>
            </a:r>
            <a:r>
              <a:rPr lang="de-DE" baseline="0" dirty="0" err="1" smtClean="0"/>
              <a:t>floodplains</a:t>
            </a:r>
            <a:r>
              <a:rPr lang="de-DE" baseline="0" dirty="0" smtClean="0"/>
              <a:t>, </a:t>
            </a:r>
            <a:r>
              <a:rPr lang="de-DE" baseline="0" dirty="0" err="1" smtClean="0"/>
              <a:t>since</a:t>
            </a:r>
            <a:r>
              <a:rPr lang="de-DE" baseline="0" dirty="0" smtClean="0"/>
              <a:t> </a:t>
            </a:r>
            <a:r>
              <a:rPr lang="de-DE" baseline="0" dirty="0" err="1" smtClean="0"/>
              <a:t>floodplains</a:t>
            </a:r>
            <a:r>
              <a:rPr lang="de-DE" baseline="0" dirty="0" smtClean="0"/>
              <a:t> </a:t>
            </a:r>
            <a:r>
              <a:rPr lang="de-DE" baseline="0" dirty="0" err="1" smtClean="0"/>
              <a:t>offer</a:t>
            </a:r>
            <a:r>
              <a:rPr lang="de-DE" baseline="0" dirty="0" smtClean="0"/>
              <a:t> </a:t>
            </a:r>
            <a:r>
              <a:rPr lang="de-DE" baseline="0" dirty="0" err="1" smtClean="0"/>
              <a:t>multifunctional</a:t>
            </a:r>
            <a:r>
              <a:rPr lang="de-DE" baseline="0" dirty="0" smtClean="0"/>
              <a:t> </a:t>
            </a:r>
            <a:r>
              <a:rPr lang="de-DE" baseline="0" dirty="0" err="1" smtClean="0"/>
              <a:t>benefits</a:t>
            </a:r>
            <a:r>
              <a:rPr lang="de-DE" baseline="0" dirty="0" smtClean="0"/>
              <a:t> </a:t>
            </a:r>
            <a:r>
              <a:rPr lang="de-DE" baseline="0" dirty="0" err="1" smtClean="0"/>
              <a:t>if</a:t>
            </a:r>
            <a:r>
              <a:rPr lang="de-DE" baseline="0" dirty="0" smtClean="0"/>
              <a:t> </a:t>
            </a:r>
            <a:r>
              <a:rPr lang="de-DE" baseline="0" dirty="0" err="1" smtClean="0"/>
              <a:t>they</a:t>
            </a:r>
            <a:r>
              <a:rPr lang="de-DE" baseline="0" dirty="0" smtClean="0"/>
              <a:t> </a:t>
            </a:r>
            <a:r>
              <a:rPr lang="de-DE" baseline="0" dirty="0" err="1" smtClean="0"/>
              <a:t>are</a:t>
            </a:r>
            <a:r>
              <a:rPr lang="de-DE" baseline="0" dirty="0" smtClean="0"/>
              <a:t> </a:t>
            </a:r>
            <a:r>
              <a:rPr lang="de-DE" baseline="0" dirty="0" err="1" smtClean="0"/>
              <a:t>intact</a:t>
            </a:r>
            <a:r>
              <a:rPr lang="de-DE" baseline="0" dirty="0" smtClean="0"/>
              <a:t>. </a:t>
            </a:r>
            <a:r>
              <a:rPr lang="de-DE" baseline="0" dirty="0" err="1" smtClean="0"/>
              <a:t>And</a:t>
            </a:r>
            <a:r>
              <a:rPr lang="de-DE" baseline="0" dirty="0" smtClean="0"/>
              <a:t> </a:t>
            </a:r>
            <a:r>
              <a:rPr lang="de-DE" baseline="0" dirty="0" err="1" smtClean="0"/>
              <a:t>now</a:t>
            </a:r>
            <a:r>
              <a:rPr lang="de-DE" baseline="0" dirty="0" smtClean="0"/>
              <a:t> I </a:t>
            </a:r>
            <a:r>
              <a:rPr lang="de-DE" baseline="0" dirty="0" err="1" smtClean="0"/>
              <a:t>would</a:t>
            </a:r>
            <a:r>
              <a:rPr lang="de-DE" baseline="0" dirty="0" smtClean="0"/>
              <a:t> like </a:t>
            </a:r>
            <a:r>
              <a:rPr lang="de-DE" baseline="0" dirty="0" err="1" smtClean="0"/>
              <a:t>to</a:t>
            </a:r>
            <a:r>
              <a:rPr lang="de-DE" baseline="0" dirty="0" smtClean="0"/>
              <a:t> </a:t>
            </a:r>
            <a:r>
              <a:rPr lang="de-DE" baseline="0" dirty="0" err="1" smtClean="0"/>
              <a:t>present</a:t>
            </a:r>
            <a:r>
              <a:rPr lang="de-DE" baseline="0" dirty="0" smtClean="0"/>
              <a:t> </a:t>
            </a:r>
            <a:r>
              <a:rPr lang="de-DE" baseline="0" dirty="0" err="1" smtClean="0"/>
              <a:t>you</a:t>
            </a:r>
            <a:r>
              <a:rPr lang="de-DE" baseline="0" dirty="0" smtClean="0"/>
              <a:t> </a:t>
            </a:r>
            <a:r>
              <a:rPr lang="de-DE" baseline="0" dirty="0" err="1" smtClean="0"/>
              <a:t>some</a:t>
            </a:r>
            <a:r>
              <a:rPr lang="de-DE" baseline="0" dirty="0" smtClean="0"/>
              <a:t> </a:t>
            </a:r>
            <a:r>
              <a:rPr lang="de-DE" baseline="0" dirty="0" err="1" smtClean="0"/>
              <a:t>activities</a:t>
            </a:r>
            <a:r>
              <a:rPr lang="de-DE" baseline="0" dirty="0" smtClean="0"/>
              <a:t> </a:t>
            </a:r>
            <a:r>
              <a:rPr lang="de-DE" baseline="0" dirty="0" err="1" smtClean="0"/>
              <a:t>by</a:t>
            </a:r>
            <a:r>
              <a:rPr lang="de-DE" baseline="0" dirty="0" smtClean="0"/>
              <a:t> </a:t>
            </a:r>
            <a:r>
              <a:rPr lang="de-DE" baseline="0" dirty="0" err="1" smtClean="0"/>
              <a:t>the</a:t>
            </a:r>
            <a:r>
              <a:rPr lang="de-DE" baseline="0" dirty="0" smtClean="0"/>
              <a:t> national </a:t>
            </a:r>
            <a:r>
              <a:rPr lang="de-DE" baseline="0" dirty="0" err="1" smtClean="0"/>
              <a:t>state</a:t>
            </a:r>
            <a:r>
              <a:rPr lang="de-DE" baseline="0" dirty="0" smtClean="0"/>
              <a:t> </a:t>
            </a:r>
            <a:r>
              <a:rPr lang="de-DE" baseline="0" dirty="0" err="1" smtClean="0"/>
              <a:t>and</a:t>
            </a:r>
            <a:r>
              <a:rPr lang="de-DE" baseline="0" dirty="0" smtClean="0"/>
              <a:t> </a:t>
            </a:r>
            <a:r>
              <a:rPr lang="de-DE" baseline="0" dirty="0" err="1" smtClean="0"/>
              <a:t>others</a:t>
            </a:r>
            <a:r>
              <a:rPr lang="de-DE" baseline="0" dirty="0" smtClean="0"/>
              <a:t>, </a:t>
            </a:r>
            <a:r>
              <a:rPr lang="de-DE" baseline="0" dirty="0" err="1" smtClean="0"/>
              <a:t>since</a:t>
            </a:r>
            <a:r>
              <a:rPr lang="de-DE" baseline="0" dirty="0" smtClean="0"/>
              <a:t> </a:t>
            </a:r>
            <a:r>
              <a:rPr lang="de-DE" baseline="0" dirty="0" err="1" smtClean="0"/>
              <a:t>there</a:t>
            </a:r>
            <a:r>
              <a:rPr lang="de-DE" baseline="0" dirty="0" smtClean="0"/>
              <a:t> </a:t>
            </a:r>
            <a:r>
              <a:rPr lang="de-DE" baseline="0" dirty="0" err="1" smtClean="0"/>
              <a:t>is</a:t>
            </a:r>
            <a:r>
              <a:rPr lang="de-DE" baseline="0" dirty="0" smtClean="0"/>
              <a:t> </a:t>
            </a:r>
            <a:r>
              <a:rPr lang="de-DE" baseline="0" dirty="0" err="1" smtClean="0"/>
              <a:t>quite</a:t>
            </a:r>
            <a:r>
              <a:rPr lang="de-DE" baseline="0" dirty="0" smtClean="0"/>
              <a:t> </a:t>
            </a:r>
            <a:r>
              <a:rPr lang="de-DE" baseline="0" dirty="0" err="1" smtClean="0"/>
              <a:t>something</a:t>
            </a:r>
            <a:r>
              <a:rPr lang="de-DE" baseline="0" dirty="0" smtClean="0"/>
              <a:t> </a:t>
            </a:r>
            <a:r>
              <a:rPr lang="de-DE" baseline="0" dirty="0" err="1" smtClean="0"/>
              <a:t>going</a:t>
            </a:r>
            <a:r>
              <a:rPr lang="de-DE" baseline="0" dirty="0" smtClean="0"/>
              <a:t> on in Germany </a:t>
            </a:r>
            <a:r>
              <a:rPr lang="de-DE" baseline="0" dirty="0" err="1" smtClean="0"/>
              <a:t>regarding</a:t>
            </a:r>
            <a:r>
              <a:rPr lang="de-DE" baseline="0" dirty="0" smtClean="0"/>
              <a:t> </a:t>
            </a:r>
            <a:r>
              <a:rPr lang="de-DE" baseline="0" dirty="0" err="1" smtClean="0"/>
              <a:t>floodplain</a:t>
            </a:r>
            <a:r>
              <a:rPr lang="de-DE" baseline="0" dirty="0" smtClean="0"/>
              <a:t> </a:t>
            </a:r>
            <a:r>
              <a:rPr lang="de-DE" baseline="0" dirty="0" err="1" smtClean="0"/>
              <a:t>restoration</a:t>
            </a:r>
            <a:endParaRPr lang="de-DE" dirty="0"/>
          </a:p>
        </p:txBody>
      </p:sp>
      <p:sp>
        <p:nvSpPr>
          <p:cNvPr id="4" name="Foliennummernplatzhalter 3"/>
          <p:cNvSpPr>
            <a:spLocks noGrp="1"/>
          </p:cNvSpPr>
          <p:nvPr>
            <p:ph type="sldNum" sz="quarter" idx="10"/>
          </p:nvPr>
        </p:nvSpPr>
        <p:spPr/>
        <p:txBody>
          <a:bodyPr/>
          <a:lstStyle/>
          <a:p>
            <a:fld id="{F50A42A5-FEE8-4189-A393-78BC0FFBEE1D}" type="slidenum">
              <a:rPr lang="de-DE" smtClean="0"/>
              <a:pPr/>
              <a:t>8</a:t>
            </a:fld>
            <a:endParaRPr lang="de-DE"/>
          </a:p>
        </p:txBody>
      </p:sp>
    </p:spTree>
    <p:extLst>
      <p:ext uri="{BB962C8B-B14F-4D97-AF65-F5344CB8AC3E}">
        <p14:creationId xmlns="" xmlns:p14="http://schemas.microsoft.com/office/powerpoint/2010/main" val="389873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err="1" smtClean="0"/>
              <a:t>Recently</a:t>
            </a:r>
            <a:r>
              <a:rPr lang="de-DE" dirty="0" smtClean="0"/>
              <a:t> a </a:t>
            </a:r>
            <a:r>
              <a:rPr lang="de-DE" dirty="0" err="1" smtClean="0"/>
              <a:t>study</a:t>
            </a:r>
            <a:r>
              <a:rPr lang="de-DE" dirty="0" smtClean="0"/>
              <a:t> was </a:t>
            </a:r>
            <a:r>
              <a:rPr lang="de-DE" dirty="0" err="1" smtClean="0"/>
              <a:t>conducted</a:t>
            </a:r>
            <a:r>
              <a:rPr lang="de-DE" dirty="0" smtClean="0"/>
              <a:t> </a:t>
            </a:r>
            <a:r>
              <a:rPr lang="de-DE" dirty="0" err="1" smtClean="0"/>
              <a:t>funded</a:t>
            </a:r>
            <a:r>
              <a:rPr lang="de-DE" baseline="0" dirty="0" smtClean="0"/>
              <a:t> </a:t>
            </a:r>
            <a:r>
              <a:rPr lang="de-DE" baseline="0" dirty="0" err="1" smtClean="0"/>
              <a:t>by</a:t>
            </a:r>
            <a:r>
              <a:rPr lang="de-DE" baseline="0" dirty="0" smtClean="0"/>
              <a:t> </a:t>
            </a:r>
            <a:r>
              <a:rPr lang="de-DE" baseline="0" dirty="0" err="1" smtClean="0"/>
              <a:t>the</a:t>
            </a:r>
            <a:r>
              <a:rPr lang="de-DE" baseline="0" dirty="0" smtClean="0"/>
              <a:t> </a:t>
            </a:r>
            <a:r>
              <a:rPr lang="de-DE" baseline="0" dirty="0" err="1" smtClean="0"/>
              <a:t>BfN</a:t>
            </a:r>
            <a:r>
              <a:rPr lang="de-DE" baseline="0" dirty="0" smtClean="0"/>
              <a:t> </a:t>
            </a:r>
            <a:r>
              <a:rPr lang="de-DE" baseline="0" dirty="0" err="1" smtClean="0"/>
              <a:t>to</a:t>
            </a:r>
            <a:r>
              <a:rPr lang="de-DE" baseline="0" dirty="0" smtClean="0"/>
              <a:t> find out </a:t>
            </a:r>
            <a:r>
              <a:rPr lang="de-DE" baseline="0" dirty="0" err="1" smtClean="0"/>
              <a:t>about</a:t>
            </a:r>
            <a:r>
              <a:rPr lang="de-DE" baseline="0" dirty="0" smtClean="0"/>
              <a:t> </a:t>
            </a:r>
            <a:r>
              <a:rPr lang="de-DE" baseline="0" dirty="0" err="1" smtClean="0"/>
              <a:t>floodplain</a:t>
            </a:r>
            <a:r>
              <a:rPr lang="de-DE" baseline="0" dirty="0" smtClean="0"/>
              <a:t> </a:t>
            </a:r>
            <a:r>
              <a:rPr lang="de-DE" baseline="0" dirty="0" err="1" smtClean="0"/>
              <a:t>restoration</a:t>
            </a:r>
            <a:r>
              <a:rPr lang="de-DE" baseline="0" dirty="0" smtClean="0"/>
              <a:t> </a:t>
            </a:r>
            <a:r>
              <a:rPr lang="de-DE" baseline="0" dirty="0" err="1" smtClean="0"/>
              <a:t>projects</a:t>
            </a:r>
            <a:r>
              <a:rPr lang="de-DE" baseline="0" dirty="0" smtClean="0"/>
              <a:t> </a:t>
            </a:r>
            <a:r>
              <a:rPr lang="de-DE" baseline="0" dirty="0" err="1" smtClean="0"/>
              <a:t>of</a:t>
            </a:r>
            <a:r>
              <a:rPr lang="de-DE" baseline="0" dirty="0" smtClean="0"/>
              <a:t> regional interest</a:t>
            </a:r>
            <a:r>
              <a:rPr lang="de-DE" dirty="0" smtClean="0"/>
              <a:t>2 Large </a:t>
            </a:r>
            <a:r>
              <a:rPr lang="de-DE" dirty="0" err="1" smtClean="0"/>
              <a:t>scale</a:t>
            </a:r>
            <a:r>
              <a:rPr lang="de-DE" dirty="0" smtClean="0"/>
              <a:t> </a:t>
            </a:r>
            <a:r>
              <a:rPr lang="de-DE" dirty="0" err="1" smtClean="0"/>
              <a:t>conservation</a:t>
            </a:r>
            <a:r>
              <a:rPr lang="de-DE" dirty="0" smtClean="0"/>
              <a:t> </a:t>
            </a:r>
            <a:r>
              <a:rPr lang="de-DE" dirty="0" err="1" smtClean="0"/>
              <a:t>projects</a:t>
            </a:r>
            <a:r>
              <a:rPr lang="de-DE" dirty="0" smtClean="0"/>
              <a:t>, </a:t>
            </a:r>
            <a:r>
              <a:rPr lang="de-DE" dirty="0" err="1" smtClean="0"/>
              <a:t>funded</a:t>
            </a:r>
            <a:r>
              <a:rPr lang="de-DE" dirty="0" smtClean="0"/>
              <a:t> </a:t>
            </a:r>
            <a:r>
              <a:rPr lang="de-DE" dirty="0" err="1" smtClean="0"/>
              <a:t>by</a:t>
            </a:r>
            <a:r>
              <a:rPr lang="de-DE" dirty="0" smtClean="0"/>
              <a:t> </a:t>
            </a:r>
            <a:r>
              <a:rPr lang="de-DE" dirty="0" err="1" smtClean="0"/>
              <a:t>BfN</a:t>
            </a:r>
            <a:r>
              <a:rPr lang="de-DE" dirty="0" smtClean="0"/>
              <a:t>, </a:t>
            </a:r>
            <a:r>
              <a:rPr lang="de-DE" dirty="0" err="1" smtClean="0"/>
              <a:t>federal</a:t>
            </a:r>
            <a:r>
              <a:rPr lang="de-DE" dirty="0" smtClean="0"/>
              <a:t> </a:t>
            </a:r>
            <a:r>
              <a:rPr lang="de-DE" dirty="0" err="1" smtClean="0"/>
              <a:t>states</a:t>
            </a:r>
            <a:r>
              <a:rPr lang="de-DE" dirty="0" smtClean="0"/>
              <a:t> </a:t>
            </a:r>
            <a:r>
              <a:rPr lang="de-DE" dirty="0" err="1" smtClean="0"/>
              <a:t>and</a:t>
            </a:r>
            <a:r>
              <a:rPr lang="de-DE" dirty="0" smtClean="0"/>
              <a:t> </a:t>
            </a:r>
            <a:r>
              <a:rPr lang="de-DE" dirty="0" err="1" smtClean="0"/>
              <a:t>the</a:t>
            </a:r>
            <a:r>
              <a:rPr lang="de-DE" dirty="0" smtClean="0"/>
              <a:t> </a:t>
            </a:r>
            <a:r>
              <a:rPr lang="de-DE" dirty="0" err="1" smtClean="0"/>
              <a:t>project</a:t>
            </a:r>
            <a:r>
              <a:rPr lang="de-DE" dirty="0" smtClean="0"/>
              <a:t> </a:t>
            </a:r>
            <a:r>
              <a:rPr lang="de-DE" dirty="0" err="1" smtClean="0"/>
              <a:t>management</a:t>
            </a:r>
            <a:r>
              <a:rPr lang="de-DE" dirty="0" smtClean="0"/>
              <a:t>.</a:t>
            </a:r>
          </a:p>
          <a:p>
            <a:r>
              <a:rPr lang="de-DE" dirty="0" smtClean="0"/>
              <a:t>146 </a:t>
            </a:r>
            <a:r>
              <a:rPr lang="de-DE" dirty="0" err="1" smtClean="0"/>
              <a:t>projects</a:t>
            </a:r>
            <a:r>
              <a:rPr lang="de-DE" dirty="0" smtClean="0"/>
              <a:t> </a:t>
            </a:r>
            <a:r>
              <a:rPr lang="de-DE" dirty="0" err="1" smtClean="0"/>
              <a:t>were</a:t>
            </a:r>
            <a:r>
              <a:rPr lang="de-DE" dirty="0" smtClean="0"/>
              <a:t> </a:t>
            </a:r>
            <a:r>
              <a:rPr lang="de-DE" dirty="0" err="1" smtClean="0"/>
              <a:t>selected</a:t>
            </a:r>
            <a:r>
              <a:rPr lang="de-DE" dirty="0" smtClean="0"/>
              <a:t> </a:t>
            </a:r>
            <a:r>
              <a:rPr lang="de-DE" dirty="0" err="1" smtClean="0"/>
              <a:t>for</a:t>
            </a:r>
            <a:r>
              <a:rPr lang="de-DE" dirty="0" smtClean="0"/>
              <a:t> </a:t>
            </a:r>
            <a:r>
              <a:rPr lang="de-DE" dirty="0" err="1" smtClean="0"/>
              <a:t>this</a:t>
            </a:r>
            <a:r>
              <a:rPr lang="de-DE" dirty="0" smtClean="0"/>
              <a:t> </a:t>
            </a:r>
            <a:r>
              <a:rPr lang="de-DE" dirty="0" err="1" smtClean="0"/>
              <a:t>map</a:t>
            </a:r>
            <a:r>
              <a:rPr lang="de-DE" baseline="0" dirty="0" smtClean="0"/>
              <a:t> (not </a:t>
            </a:r>
            <a:r>
              <a:rPr lang="de-DE" baseline="0" dirty="0" err="1" smtClean="0"/>
              <a:t>published</a:t>
            </a:r>
            <a:r>
              <a:rPr lang="de-DE" baseline="0" dirty="0" smtClean="0"/>
              <a:t> </a:t>
            </a:r>
            <a:r>
              <a:rPr lang="de-DE" baseline="0" dirty="0" err="1" smtClean="0"/>
              <a:t>yet</a:t>
            </a:r>
            <a:r>
              <a:rPr lang="de-DE" baseline="0" dirty="0" smtClean="0"/>
              <a:t>), </a:t>
            </a:r>
            <a:r>
              <a:rPr lang="de-DE" baseline="0" dirty="0" err="1" smtClean="0"/>
              <a:t>being</a:t>
            </a:r>
            <a:r>
              <a:rPr lang="de-DE" baseline="0" dirty="0" smtClean="0"/>
              <a:t> </a:t>
            </a:r>
            <a:r>
              <a:rPr lang="de-DE" baseline="0" dirty="0" err="1" smtClean="0"/>
              <a:t>of</a:t>
            </a:r>
            <a:r>
              <a:rPr lang="de-DE" baseline="0" dirty="0" smtClean="0"/>
              <a:t> regional </a:t>
            </a:r>
            <a:r>
              <a:rPr lang="de-DE" baseline="0" dirty="0" err="1" smtClean="0"/>
              <a:t>importance</a:t>
            </a:r>
            <a:r>
              <a:rPr lang="de-DE" baseline="0" dirty="0" smtClean="0"/>
              <a:t>. </a:t>
            </a:r>
            <a:r>
              <a:rPr lang="de-DE" baseline="0" dirty="0" err="1" smtClean="0"/>
              <a:t>Floodplain</a:t>
            </a:r>
            <a:r>
              <a:rPr lang="de-DE" baseline="0" dirty="0" smtClean="0"/>
              <a:t> </a:t>
            </a:r>
            <a:r>
              <a:rPr lang="de-DE" baseline="0" dirty="0" err="1" smtClean="0"/>
              <a:t>restoration</a:t>
            </a:r>
            <a:r>
              <a:rPr lang="de-DE" baseline="0" dirty="0" smtClean="0"/>
              <a:t> </a:t>
            </a:r>
            <a:r>
              <a:rPr lang="de-DE" baseline="0" dirty="0" err="1" smtClean="0"/>
              <a:t>projects</a:t>
            </a:r>
            <a:r>
              <a:rPr lang="de-DE" baseline="0" dirty="0" smtClean="0"/>
              <a:t> </a:t>
            </a:r>
            <a:r>
              <a:rPr lang="de-DE" baseline="0" dirty="0" err="1" smtClean="0"/>
              <a:t>are</a:t>
            </a:r>
            <a:r>
              <a:rPr lang="de-DE" baseline="0" dirty="0" smtClean="0"/>
              <a:t> </a:t>
            </a:r>
            <a:r>
              <a:rPr lang="de-DE" baseline="0" dirty="0" err="1" smtClean="0"/>
              <a:t>shown</a:t>
            </a:r>
            <a:r>
              <a:rPr lang="de-DE" baseline="0" dirty="0" smtClean="0"/>
              <a:t> </a:t>
            </a:r>
            <a:r>
              <a:rPr lang="de-DE" baseline="0" dirty="0" err="1" smtClean="0"/>
              <a:t>as</a:t>
            </a:r>
            <a:r>
              <a:rPr lang="de-DE" baseline="0" dirty="0" smtClean="0"/>
              <a:t> </a:t>
            </a:r>
            <a:r>
              <a:rPr lang="de-DE" baseline="0" dirty="0" err="1" smtClean="0"/>
              <a:t>green</a:t>
            </a:r>
            <a:r>
              <a:rPr lang="de-DE" baseline="0" dirty="0" smtClean="0"/>
              <a:t> </a:t>
            </a:r>
            <a:r>
              <a:rPr lang="de-DE" baseline="0" dirty="0" err="1" smtClean="0"/>
              <a:t>dots</a:t>
            </a:r>
            <a:r>
              <a:rPr lang="de-DE" baseline="0" dirty="0" smtClean="0"/>
              <a:t> </a:t>
            </a:r>
            <a:r>
              <a:rPr lang="de-DE" baseline="0" dirty="0" err="1" smtClean="0"/>
              <a:t>and</a:t>
            </a:r>
            <a:r>
              <a:rPr lang="de-DE" baseline="0" dirty="0" smtClean="0"/>
              <a:t> </a:t>
            </a:r>
            <a:r>
              <a:rPr lang="de-DE" baseline="0" dirty="0" err="1" smtClean="0"/>
              <a:t>dyke</a:t>
            </a:r>
            <a:r>
              <a:rPr lang="de-DE" baseline="0" dirty="0" smtClean="0"/>
              <a:t> </a:t>
            </a:r>
            <a:r>
              <a:rPr lang="de-DE" baseline="0" dirty="0" err="1" smtClean="0"/>
              <a:t>relocation</a:t>
            </a:r>
            <a:r>
              <a:rPr lang="de-DE" baseline="0" dirty="0" smtClean="0"/>
              <a:t> </a:t>
            </a:r>
            <a:r>
              <a:rPr lang="de-DE" baseline="0" dirty="0" err="1" smtClean="0"/>
              <a:t>projects</a:t>
            </a:r>
            <a:r>
              <a:rPr lang="de-DE" baseline="0" dirty="0" smtClean="0"/>
              <a:t> </a:t>
            </a:r>
            <a:r>
              <a:rPr lang="de-DE" baseline="0" dirty="0" err="1" smtClean="0"/>
              <a:t>of</a:t>
            </a:r>
            <a:r>
              <a:rPr lang="de-DE" baseline="0" dirty="0" smtClean="0"/>
              <a:t> </a:t>
            </a:r>
            <a:r>
              <a:rPr lang="de-DE" baseline="0" dirty="0" err="1" smtClean="0"/>
              <a:t>which</a:t>
            </a:r>
            <a:r>
              <a:rPr lang="de-DE" baseline="0" dirty="0" smtClean="0"/>
              <a:t> </a:t>
            </a:r>
            <a:r>
              <a:rPr lang="de-DE" baseline="0" dirty="0" err="1" smtClean="0"/>
              <a:t>there</a:t>
            </a:r>
            <a:r>
              <a:rPr lang="de-DE" baseline="0" dirty="0" smtClean="0"/>
              <a:t> </a:t>
            </a:r>
            <a:r>
              <a:rPr lang="de-DE" baseline="0" dirty="0" err="1" smtClean="0"/>
              <a:t>are</a:t>
            </a:r>
            <a:r>
              <a:rPr lang="de-DE" baseline="0" dirty="0" smtClean="0"/>
              <a:t> 37, </a:t>
            </a:r>
            <a:r>
              <a:rPr lang="de-DE" baseline="0" dirty="0" err="1" smtClean="0"/>
              <a:t>are</a:t>
            </a:r>
            <a:r>
              <a:rPr lang="de-DE" baseline="0" dirty="0" smtClean="0"/>
              <a:t> </a:t>
            </a:r>
            <a:r>
              <a:rPr lang="de-DE" baseline="0" dirty="0" err="1" smtClean="0"/>
              <a:t>presented</a:t>
            </a:r>
            <a:r>
              <a:rPr lang="de-DE" baseline="0" dirty="0" smtClean="0"/>
              <a:t> </a:t>
            </a:r>
            <a:r>
              <a:rPr lang="de-DE" baseline="0" dirty="0" err="1" smtClean="0"/>
              <a:t>as</a:t>
            </a:r>
            <a:r>
              <a:rPr lang="de-DE" baseline="0" dirty="0" smtClean="0"/>
              <a:t> </a:t>
            </a:r>
            <a:r>
              <a:rPr lang="de-DE" baseline="0" dirty="0" err="1" smtClean="0"/>
              <a:t>blue</a:t>
            </a:r>
            <a:r>
              <a:rPr lang="de-DE" baseline="0" dirty="0" smtClean="0"/>
              <a:t> </a:t>
            </a:r>
            <a:r>
              <a:rPr lang="de-DE" baseline="0" dirty="0" err="1" smtClean="0"/>
              <a:t>triangles</a:t>
            </a:r>
            <a:r>
              <a:rPr lang="de-DE" baseline="0" dirty="0" smtClean="0"/>
              <a:t>.</a:t>
            </a:r>
          </a:p>
          <a:p>
            <a:r>
              <a:rPr lang="de-DE" baseline="0" dirty="0" err="1" smtClean="0"/>
              <a:t>For</a:t>
            </a:r>
            <a:r>
              <a:rPr lang="de-DE" baseline="0" dirty="0" smtClean="0"/>
              <a:t> 91 </a:t>
            </a:r>
            <a:r>
              <a:rPr lang="de-DE" baseline="0" dirty="0" err="1" smtClean="0"/>
              <a:t>of</a:t>
            </a:r>
            <a:r>
              <a:rPr lang="de-DE" baseline="0" dirty="0" smtClean="0"/>
              <a:t> </a:t>
            </a:r>
            <a:r>
              <a:rPr lang="de-DE" baseline="0" dirty="0" err="1" smtClean="0"/>
              <a:t>these</a:t>
            </a:r>
            <a:r>
              <a:rPr lang="de-DE" baseline="0" dirty="0" smtClean="0"/>
              <a:t> </a:t>
            </a:r>
            <a:r>
              <a:rPr lang="de-DE" baseline="0" dirty="0" err="1" smtClean="0"/>
              <a:t>projects</a:t>
            </a:r>
            <a:r>
              <a:rPr lang="de-DE" baseline="0" dirty="0" smtClean="0"/>
              <a:t> </a:t>
            </a:r>
            <a:r>
              <a:rPr lang="de-DE" baseline="0" dirty="0" err="1" smtClean="0"/>
              <a:t>the</a:t>
            </a:r>
            <a:r>
              <a:rPr lang="de-DE" baseline="0" dirty="0" smtClean="0"/>
              <a:t> </a:t>
            </a:r>
            <a:r>
              <a:rPr lang="de-DE" baseline="0" dirty="0" err="1" smtClean="0"/>
              <a:t>effect</a:t>
            </a:r>
            <a:r>
              <a:rPr lang="de-DE" baseline="0" dirty="0" smtClean="0"/>
              <a:t> </a:t>
            </a:r>
            <a:r>
              <a:rPr lang="de-DE" baseline="0" dirty="0" err="1" smtClean="0"/>
              <a:t>of</a:t>
            </a:r>
            <a:r>
              <a:rPr lang="de-DE" baseline="0" dirty="0" smtClean="0"/>
              <a:t> </a:t>
            </a:r>
            <a:r>
              <a:rPr lang="de-DE" baseline="0" dirty="0" err="1" smtClean="0"/>
              <a:t>the</a:t>
            </a:r>
            <a:r>
              <a:rPr lang="de-DE" baseline="0" dirty="0" smtClean="0"/>
              <a:t> </a:t>
            </a:r>
            <a:r>
              <a:rPr lang="de-DE" baseline="0" dirty="0" err="1" smtClean="0"/>
              <a:t>restoration</a:t>
            </a:r>
            <a:r>
              <a:rPr lang="de-DE" baseline="0" dirty="0" smtClean="0"/>
              <a:t> on </a:t>
            </a:r>
            <a:r>
              <a:rPr lang="de-DE" baseline="0" dirty="0" err="1" smtClean="0"/>
              <a:t>the</a:t>
            </a:r>
            <a:r>
              <a:rPr lang="de-DE" baseline="0" dirty="0" smtClean="0"/>
              <a:t> </a:t>
            </a:r>
            <a:r>
              <a:rPr lang="de-DE" baseline="0" dirty="0" err="1" smtClean="0"/>
              <a:t>floodplain</a:t>
            </a:r>
            <a:r>
              <a:rPr lang="de-DE" baseline="0" dirty="0" smtClean="0"/>
              <a:t> </a:t>
            </a:r>
            <a:r>
              <a:rPr lang="de-DE" baseline="0" dirty="0" err="1" smtClean="0"/>
              <a:t>status</a:t>
            </a:r>
            <a:r>
              <a:rPr lang="de-DE" baseline="0" dirty="0" smtClean="0"/>
              <a:t> was </a:t>
            </a:r>
            <a:r>
              <a:rPr lang="de-DE" baseline="0" dirty="0" err="1" smtClean="0"/>
              <a:t>checked</a:t>
            </a:r>
            <a:r>
              <a:rPr lang="de-DE" baseline="0" dirty="0" smtClean="0"/>
              <a:t> </a:t>
            </a:r>
            <a:r>
              <a:rPr lang="de-DE" baseline="0" dirty="0" err="1" smtClean="0"/>
              <a:t>before</a:t>
            </a:r>
            <a:r>
              <a:rPr lang="de-DE" baseline="0" dirty="0" smtClean="0"/>
              <a:t> </a:t>
            </a:r>
            <a:r>
              <a:rPr lang="de-DE" baseline="0" dirty="0" err="1" smtClean="0"/>
              <a:t>and</a:t>
            </a:r>
            <a:r>
              <a:rPr lang="de-DE" baseline="0" dirty="0" smtClean="0"/>
              <a:t> after </a:t>
            </a:r>
            <a:r>
              <a:rPr lang="de-DE" baseline="0" dirty="0" err="1" smtClean="0"/>
              <a:t>the</a:t>
            </a:r>
            <a:r>
              <a:rPr lang="de-DE" baseline="0" dirty="0" smtClean="0"/>
              <a:t> </a:t>
            </a:r>
            <a:r>
              <a:rPr lang="de-DE" baseline="0" dirty="0" err="1" smtClean="0"/>
              <a:t>restoration</a:t>
            </a:r>
            <a:r>
              <a:rPr lang="de-DE" baseline="0" dirty="0" smtClean="0"/>
              <a:t>, </a:t>
            </a:r>
            <a:r>
              <a:rPr lang="de-DE" baseline="0" dirty="0" err="1" smtClean="0"/>
              <a:t>which</a:t>
            </a:r>
            <a:r>
              <a:rPr lang="de-DE" baseline="0" dirty="0" smtClean="0"/>
              <a:t> will </a:t>
            </a:r>
            <a:r>
              <a:rPr lang="de-DE" baseline="0" dirty="0" err="1" smtClean="0"/>
              <a:t>be</a:t>
            </a:r>
            <a:r>
              <a:rPr lang="de-DE" baseline="0" dirty="0" smtClean="0"/>
              <a:t> </a:t>
            </a:r>
            <a:r>
              <a:rPr lang="de-DE" baseline="0" dirty="0" err="1" smtClean="0"/>
              <a:t>shown</a:t>
            </a:r>
            <a:r>
              <a:rPr lang="de-DE" baseline="0" dirty="0" smtClean="0"/>
              <a:t> </a:t>
            </a:r>
            <a:r>
              <a:rPr lang="de-DE" baseline="0" dirty="0" err="1" smtClean="0"/>
              <a:t>exemplarily</a:t>
            </a:r>
            <a:r>
              <a:rPr lang="de-DE" baseline="0" dirty="0" smtClean="0"/>
              <a:t> </a:t>
            </a:r>
            <a:r>
              <a:rPr lang="de-DE" baseline="0" dirty="0" err="1" smtClean="0"/>
              <a:t>for</a:t>
            </a:r>
            <a:r>
              <a:rPr lang="de-DE" baseline="0" dirty="0" smtClean="0"/>
              <a:t> </a:t>
            </a:r>
            <a:r>
              <a:rPr lang="de-DE" baseline="0" dirty="0" err="1" smtClean="0"/>
              <a:t>some</a:t>
            </a:r>
            <a:r>
              <a:rPr lang="de-DE" baseline="0" dirty="0" smtClean="0"/>
              <a:t> </a:t>
            </a:r>
            <a:r>
              <a:rPr lang="de-DE" baseline="0" dirty="0" err="1" smtClean="0"/>
              <a:t>projects</a:t>
            </a:r>
            <a:r>
              <a:rPr lang="de-DE" baseline="0" dirty="0" smtClean="0"/>
              <a:t>.</a:t>
            </a:r>
          </a:p>
          <a:p>
            <a:r>
              <a:rPr lang="de-DE" baseline="0" dirty="0" smtClean="0"/>
              <a:t>So, I </a:t>
            </a:r>
            <a:r>
              <a:rPr lang="de-DE" baseline="0" dirty="0" err="1" smtClean="0"/>
              <a:t>picked</a:t>
            </a:r>
            <a:r>
              <a:rPr lang="de-DE" baseline="0" dirty="0" smtClean="0"/>
              <a:t> out a </a:t>
            </a:r>
            <a:r>
              <a:rPr lang="de-DE" baseline="0" dirty="0" err="1" smtClean="0"/>
              <a:t>couple</a:t>
            </a:r>
            <a:r>
              <a:rPr lang="de-DE" baseline="0" dirty="0" smtClean="0"/>
              <a:t> </a:t>
            </a:r>
            <a:r>
              <a:rPr lang="de-DE" baseline="0" dirty="0" err="1" smtClean="0"/>
              <a:t>of</a:t>
            </a:r>
            <a:r>
              <a:rPr lang="de-DE" baseline="0" dirty="0" smtClean="0"/>
              <a:t> </a:t>
            </a:r>
            <a:r>
              <a:rPr lang="de-DE" baseline="0" dirty="0" err="1" smtClean="0"/>
              <a:t>projects</a:t>
            </a:r>
            <a:r>
              <a:rPr lang="de-DE" baseline="0" dirty="0" smtClean="0"/>
              <a:t> </a:t>
            </a:r>
            <a:r>
              <a:rPr lang="de-DE" baseline="0" dirty="0" err="1" smtClean="0"/>
              <a:t>today</a:t>
            </a:r>
            <a:r>
              <a:rPr lang="de-DE" baseline="0" dirty="0" smtClean="0"/>
              <a:t> </a:t>
            </a:r>
            <a:r>
              <a:rPr lang="de-DE" baseline="0" dirty="0" err="1" smtClean="0"/>
              <a:t>to</a:t>
            </a:r>
            <a:r>
              <a:rPr lang="de-DE" baseline="0" dirty="0" smtClean="0"/>
              <a:t> </a:t>
            </a:r>
            <a:r>
              <a:rPr lang="de-DE" baseline="0" dirty="0" err="1" smtClean="0"/>
              <a:t>present</a:t>
            </a:r>
            <a:r>
              <a:rPr lang="de-DE" baseline="0" dirty="0" smtClean="0"/>
              <a:t> different </a:t>
            </a:r>
            <a:r>
              <a:rPr lang="de-DE" baseline="0" dirty="0" err="1" smtClean="0"/>
              <a:t>apsects</a:t>
            </a:r>
            <a:r>
              <a:rPr lang="de-DE" baseline="0" dirty="0" smtClean="0"/>
              <a:t>/</a:t>
            </a:r>
            <a:r>
              <a:rPr lang="de-DE" baseline="0" dirty="0" err="1" smtClean="0"/>
              <a:t>aims</a:t>
            </a:r>
            <a:r>
              <a:rPr lang="de-DE" baseline="0" dirty="0" smtClean="0"/>
              <a:t>/</a:t>
            </a:r>
            <a:r>
              <a:rPr lang="de-DE" baseline="0" dirty="0" err="1" smtClean="0"/>
              <a:t>synergies</a:t>
            </a:r>
            <a:r>
              <a:rPr lang="de-DE" baseline="0" dirty="0" smtClean="0"/>
              <a:t>. </a:t>
            </a:r>
            <a:r>
              <a:rPr lang="de-DE" baseline="0" dirty="0" err="1" smtClean="0"/>
              <a:t>There</a:t>
            </a:r>
            <a:r>
              <a:rPr lang="de-DE" baseline="0" dirty="0" smtClean="0"/>
              <a:t> </a:t>
            </a:r>
            <a:r>
              <a:rPr lang="de-DE" baseline="0" dirty="0" err="1" smtClean="0"/>
              <a:t>is</a:t>
            </a:r>
            <a:r>
              <a:rPr lang="de-DE" baseline="0" dirty="0" smtClean="0"/>
              <a:t> </a:t>
            </a:r>
            <a:r>
              <a:rPr lang="de-DE" baseline="0" dirty="0" err="1" smtClean="0"/>
              <a:t>one</a:t>
            </a:r>
            <a:r>
              <a:rPr lang="de-DE" baseline="0" dirty="0" smtClean="0"/>
              <a:t> </a:t>
            </a:r>
            <a:r>
              <a:rPr lang="de-DE" baseline="0" dirty="0" err="1" smtClean="0"/>
              <a:t>project</a:t>
            </a:r>
            <a:r>
              <a:rPr lang="de-DE" baseline="0" dirty="0" smtClean="0"/>
              <a:t>, </a:t>
            </a:r>
            <a:r>
              <a:rPr lang="de-DE" baseline="0" dirty="0" err="1" smtClean="0"/>
              <a:t>funded</a:t>
            </a:r>
            <a:r>
              <a:rPr lang="de-DE" baseline="0" dirty="0" smtClean="0"/>
              <a:t> </a:t>
            </a:r>
            <a:r>
              <a:rPr lang="de-DE" baseline="0" dirty="0" err="1" smtClean="0"/>
              <a:t>by</a:t>
            </a:r>
            <a:r>
              <a:rPr lang="de-DE" baseline="0" dirty="0" smtClean="0"/>
              <a:t> </a:t>
            </a:r>
            <a:r>
              <a:rPr lang="de-DE" baseline="0" dirty="0" err="1" smtClean="0"/>
              <a:t>the</a:t>
            </a:r>
            <a:r>
              <a:rPr lang="de-DE" baseline="0" dirty="0" smtClean="0"/>
              <a:t> </a:t>
            </a:r>
            <a:r>
              <a:rPr lang="de-DE" baseline="0" dirty="0" err="1" smtClean="0"/>
              <a:t>BfN</a:t>
            </a:r>
            <a:r>
              <a:rPr lang="de-DE" baseline="0" dirty="0" smtClean="0"/>
              <a:t> </a:t>
            </a:r>
            <a:r>
              <a:rPr lang="de-DE" baseline="0" dirty="0" err="1" smtClean="0"/>
              <a:t>dealing</a:t>
            </a:r>
            <a:r>
              <a:rPr lang="de-DE" baseline="0" dirty="0" smtClean="0"/>
              <a:t> </a:t>
            </a:r>
            <a:r>
              <a:rPr lang="de-DE" baseline="0" dirty="0" err="1" smtClean="0"/>
              <a:t>with</a:t>
            </a:r>
            <a:r>
              <a:rPr lang="de-DE" baseline="0" dirty="0" smtClean="0"/>
              <a:t> </a:t>
            </a:r>
            <a:r>
              <a:rPr lang="de-DE" baseline="0" dirty="0" err="1" smtClean="0"/>
              <a:t>mire</a:t>
            </a:r>
            <a:r>
              <a:rPr lang="de-DE" baseline="0" dirty="0" smtClean="0"/>
              <a:t> </a:t>
            </a:r>
            <a:r>
              <a:rPr lang="de-DE" baseline="0" dirty="0" err="1" smtClean="0"/>
              <a:t>restoration</a:t>
            </a:r>
            <a:r>
              <a:rPr lang="de-DE" baseline="0" dirty="0" smtClean="0"/>
              <a:t> </a:t>
            </a:r>
            <a:r>
              <a:rPr lang="de-DE" baseline="0" dirty="0" err="1" smtClean="0"/>
              <a:t>which</a:t>
            </a:r>
            <a:r>
              <a:rPr lang="de-DE" baseline="0" dirty="0" smtClean="0"/>
              <a:t> </a:t>
            </a:r>
            <a:r>
              <a:rPr lang="de-DE" baseline="0" dirty="0" err="1" smtClean="0"/>
              <a:t>is</a:t>
            </a:r>
            <a:r>
              <a:rPr lang="de-DE" baseline="0" dirty="0" smtClean="0"/>
              <a:t> </a:t>
            </a:r>
            <a:r>
              <a:rPr lang="de-DE" baseline="0" dirty="0" err="1" smtClean="0"/>
              <a:t>ot</a:t>
            </a:r>
            <a:r>
              <a:rPr lang="de-DE" baseline="0" dirty="0" smtClean="0"/>
              <a:t> </a:t>
            </a:r>
            <a:r>
              <a:rPr lang="de-DE" baseline="0" dirty="0" err="1" smtClean="0"/>
              <a:t>included</a:t>
            </a:r>
            <a:r>
              <a:rPr lang="de-DE" baseline="0" dirty="0" smtClean="0"/>
              <a:t> in </a:t>
            </a:r>
            <a:r>
              <a:rPr lang="de-DE" baseline="0" dirty="0" err="1" smtClean="0"/>
              <a:t>the</a:t>
            </a:r>
            <a:r>
              <a:rPr lang="de-DE" baseline="0" dirty="0" smtClean="0"/>
              <a:t> </a:t>
            </a:r>
            <a:r>
              <a:rPr lang="de-DE" baseline="0" dirty="0" err="1" smtClean="0"/>
              <a:t>study</a:t>
            </a:r>
            <a:r>
              <a:rPr lang="de-DE" baseline="0" dirty="0" smtClean="0"/>
              <a:t>, but </a:t>
            </a:r>
            <a:r>
              <a:rPr lang="de-DE" baseline="0" dirty="0" err="1" smtClean="0"/>
              <a:t>as</a:t>
            </a:r>
            <a:r>
              <a:rPr lang="de-DE" baseline="0" dirty="0" smtClean="0"/>
              <a:t> </a:t>
            </a:r>
            <a:r>
              <a:rPr lang="de-DE" baseline="0" dirty="0" err="1" smtClean="0"/>
              <a:t>there</a:t>
            </a:r>
            <a:r>
              <a:rPr lang="de-DE" baseline="0" dirty="0" smtClean="0"/>
              <a:t> was </a:t>
            </a:r>
            <a:r>
              <a:rPr lang="de-DE" baseline="0" dirty="0" err="1" smtClean="0"/>
              <a:t>the</a:t>
            </a:r>
            <a:r>
              <a:rPr lang="de-DE" baseline="0" dirty="0" smtClean="0"/>
              <a:t> </a:t>
            </a:r>
            <a:r>
              <a:rPr lang="de-DE" baseline="0" dirty="0" err="1" smtClean="0"/>
              <a:t>wish</a:t>
            </a:r>
            <a:r>
              <a:rPr lang="de-DE" baseline="0" dirty="0" smtClean="0"/>
              <a:t> </a:t>
            </a:r>
            <a:r>
              <a:rPr lang="de-DE" baseline="0" dirty="0" err="1" smtClean="0"/>
              <a:t>here</a:t>
            </a:r>
            <a:r>
              <a:rPr lang="de-DE" baseline="0" dirty="0" smtClean="0"/>
              <a:t> </a:t>
            </a:r>
            <a:r>
              <a:rPr lang="de-DE" baseline="0" dirty="0" err="1" smtClean="0"/>
              <a:t>to</a:t>
            </a:r>
            <a:r>
              <a:rPr lang="de-DE" baseline="0" dirty="0" smtClean="0"/>
              <a:t> </a:t>
            </a:r>
            <a:r>
              <a:rPr lang="de-DE" baseline="0" dirty="0" err="1" smtClean="0"/>
              <a:t>tell</a:t>
            </a:r>
            <a:r>
              <a:rPr lang="de-DE" baseline="0" dirty="0" smtClean="0"/>
              <a:t> </a:t>
            </a:r>
            <a:r>
              <a:rPr lang="de-DE" baseline="0" dirty="0" err="1" smtClean="0"/>
              <a:t>something</a:t>
            </a:r>
            <a:r>
              <a:rPr lang="de-DE" baseline="0" dirty="0" smtClean="0"/>
              <a:t> </a:t>
            </a:r>
            <a:r>
              <a:rPr lang="de-DE" baseline="0" dirty="0" err="1" smtClean="0"/>
              <a:t>about</a:t>
            </a:r>
            <a:r>
              <a:rPr lang="de-DE" baseline="0" dirty="0" smtClean="0"/>
              <a:t> </a:t>
            </a:r>
            <a:r>
              <a:rPr lang="de-DE" baseline="0" dirty="0" err="1" smtClean="0"/>
              <a:t>mires</a:t>
            </a:r>
            <a:r>
              <a:rPr lang="de-DE" baseline="0" dirty="0" smtClean="0"/>
              <a:t> I </a:t>
            </a:r>
            <a:r>
              <a:rPr lang="de-DE" baseline="0" dirty="0" err="1" smtClean="0"/>
              <a:t>included</a:t>
            </a:r>
            <a:r>
              <a:rPr lang="de-DE" baseline="0" dirty="0" smtClean="0"/>
              <a:t> </a:t>
            </a:r>
            <a:r>
              <a:rPr lang="de-DE" baseline="0" dirty="0" err="1" smtClean="0"/>
              <a:t>this</a:t>
            </a:r>
            <a:r>
              <a:rPr lang="de-DE" baseline="0" dirty="0" smtClean="0"/>
              <a:t> </a:t>
            </a:r>
            <a:r>
              <a:rPr lang="de-DE" baseline="0" dirty="0" err="1" smtClean="0"/>
              <a:t>example</a:t>
            </a:r>
            <a:r>
              <a:rPr lang="de-DE" baseline="0" dirty="0" smtClean="0"/>
              <a:t>.</a:t>
            </a:r>
            <a:endParaRPr lang="de-DE" dirty="0"/>
          </a:p>
        </p:txBody>
      </p:sp>
      <p:sp>
        <p:nvSpPr>
          <p:cNvPr id="4" name="Foliennummernplatzhalter 3"/>
          <p:cNvSpPr>
            <a:spLocks noGrp="1"/>
          </p:cNvSpPr>
          <p:nvPr>
            <p:ph type="sldNum" sz="quarter" idx="10"/>
          </p:nvPr>
        </p:nvSpPr>
        <p:spPr/>
        <p:txBody>
          <a:bodyPr/>
          <a:lstStyle/>
          <a:p>
            <a:fld id="{F50A42A5-FEE8-4189-A393-78BC0FFBEE1D}" type="slidenum">
              <a:rPr lang="de-DE" smtClean="0"/>
              <a:pPr/>
              <a:t>9</a:t>
            </a:fld>
            <a:endParaRPr lang="de-DE"/>
          </a:p>
        </p:txBody>
      </p:sp>
    </p:spTree>
    <p:extLst>
      <p:ext uri="{BB962C8B-B14F-4D97-AF65-F5344CB8AC3E}">
        <p14:creationId xmlns="" xmlns:p14="http://schemas.microsoft.com/office/powerpoint/2010/main" val="31067388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jpeg"/><Relationship Id="rId7" Type="http://schemas.openxmlformats.org/officeDocument/2006/relationships/image" Target="../media/image10.png"/><Relationship Id="rId2" Type="http://schemas.openxmlformats.org/officeDocument/2006/relationships/image" Target="../media/image5.jpe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jpe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15.jpeg"/><Relationship Id="rId7" Type="http://schemas.openxmlformats.org/officeDocument/2006/relationships/image" Target="../media/image26.jpeg"/><Relationship Id="rId2" Type="http://schemas.openxmlformats.org/officeDocument/2006/relationships/image" Target="../media/image23.jpeg"/><Relationship Id="rId1" Type="http://schemas.openxmlformats.org/officeDocument/2006/relationships/slideMaster" Target="../slideMasters/slideMaster9.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16.jpeg"/></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smtClean="0"/>
              <a:t>Formatvorlage des Untertitelmasters durch Klicken bearbeiten</a:t>
            </a:r>
            <a:endParaRPr lang="de-DE"/>
          </a:p>
        </p:txBody>
      </p:sp>
    </p:spTree>
    <p:extLst>
      <p:ext uri="{BB962C8B-B14F-4D97-AF65-F5344CB8AC3E}">
        <p14:creationId xmlns="" xmlns:p14="http://schemas.microsoft.com/office/powerpoint/2010/main" val="4443669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extLst>
      <p:ext uri="{BB962C8B-B14F-4D97-AF65-F5344CB8AC3E}">
        <p14:creationId xmlns="" xmlns:p14="http://schemas.microsoft.com/office/powerpoint/2010/main" val="35216815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78613" y="1862138"/>
            <a:ext cx="2106612" cy="3032125"/>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357188" y="1862138"/>
            <a:ext cx="6169025" cy="3032125"/>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extLst>
      <p:ext uri="{BB962C8B-B14F-4D97-AF65-F5344CB8AC3E}">
        <p14:creationId xmlns="" xmlns:p14="http://schemas.microsoft.com/office/powerpoint/2010/main" val="17753495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el 1">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cstate="print">
            <a:extLst>
              <a:ext uri="{28A0092B-C50C-407E-A947-70E740481C1C}">
                <a14:useLocalDpi xmlns="" xmlns:a14="http://schemas.microsoft.com/office/drawing/2010/main" val="0"/>
              </a:ext>
            </a:extLst>
          </a:blip>
          <a:srcRect/>
          <a:stretch>
            <a:fillRect/>
          </a:stretch>
        </p:blipFill>
        <p:spPr bwMode="auto">
          <a:xfrm>
            <a:off x="42863" y="5508625"/>
            <a:ext cx="1803400" cy="1249363"/>
          </a:xfrm>
          <a:prstGeom prst="rect">
            <a:avLst/>
          </a:prstGeom>
          <a:noFill/>
          <a:ln w="12700">
            <a:solidFill>
              <a:srgbClr val="CCFF33"/>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107763" dir="2700000" algn="ctr" rotWithShape="0">
                    <a:schemeClr val="folHlink">
                      <a:alpha val="50000"/>
                    </a:schemeClr>
                  </a:outerShdw>
                </a:effectLst>
              </a14:hiddenEffects>
            </a:ext>
          </a:extLst>
        </p:spPr>
      </p:pic>
      <p:pic>
        <p:nvPicPr>
          <p:cNvPr id="5" name="Picture 3"/>
          <p:cNvPicPr>
            <a:picLocks noChangeAspect="1" noChangeArrowheads="1"/>
          </p:cNvPicPr>
          <p:nvPr userDrawn="1"/>
        </p:nvPicPr>
        <p:blipFill>
          <a:blip r:embed="rId3" cstate="print">
            <a:extLst>
              <a:ext uri="{28A0092B-C50C-407E-A947-70E740481C1C}">
                <a14:useLocalDpi xmlns="" xmlns:a14="http://schemas.microsoft.com/office/drawing/2010/main" val="0"/>
              </a:ext>
            </a:extLst>
          </a:blip>
          <a:srcRect/>
          <a:stretch>
            <a:fillRect/>
          </a:stretch>
        </p:blipFill>
        <p:spPr bwMode="auto">
          <a:xfrm>
            <a:off x="1898650" y="5530850"/>
            <a:ext cx="1704975" cy="1243013"/>
          </a:xfrm>
          <a:prstGeom prst="rect">
            <a:avLst/>
          </a:prstGeom>
          <a:noFill/>
          <a:ln w="12700">
            <a:solidFill>
              <a:srgbClr val="CCFF33"/>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107763" dir="2700000" algn="ctr" rotWithShape="0">
                    <a:schemeClr val="folHlink">
                      <a:alpha val="50000"/>
                    </a:schemeClr>
                  </a:outerShdw>
                </a:effectLst>
              </a14:hiddenEffects>
            </a:ext>
          </a:extLst>
        </p:spPr>
      </p:pic>
      <p:pic>
        <p:nvPicPr>
          <p:cNvPr id="6" name="Picture 4"/>
          <p:cNvPicPr>
            <a:picLocks noChangeAspect="1" noChangeArrowheads="1"/>
          </p:cNvPicPr>
          <p:nvPr userDrawn="1"/>
        </p:nvPicPr>
        <p:blipFill>
          <a:blip r:embed="rId4" cstate="print">
            <a:extLst>
              <a:ext uri="{28A0092B-C50C-407E-A947-70E740481C1C}">
                <a14:useLocalDpi xmlns="" xmlns:a14="http://schemas.microsoft.com/office/drawing/2010/main" val="0"/>
              </a:ext>
            </a:extLst>
          </a:blip>
          <a:srcRect/>
          <a:stretch>
            <a:fillRect/>
          </a:stretch>
        </p:blipFill>
        <p:spPr bwMode="auto">
          <a:xfrm>
            <a:off x="3643313" y="5500688"/>
            <a:ext cx="1809750" cy="1257300"/>
          </a:xfrm>
          <a:prstGeom prst="rect">
            <a:avLst/>
          </a:prstGeom>
          <a:noFill/>
          <a:ln w="12700">
            <a:solidFill>
              <a:srgbClr val="CCFF33"/>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107763" dir="2700000" algn="ctr" rotWithShape="0">
                    <a:schemeClr val="folHlink">
                      <a:alpha val="50000"/>
                    </a:schemeClr>
                  </a:outerShdw>
                </a:effectLst>
              </a14:hiddenEffects>
            </a:ext>
          </a:extLst>
        </p:spPr>
      </p:pic>
      <p:pic>
        <p:nvPicPr>
          <p:cNvPr id="7" name="Picture 5"/>
          <p:cNvPicPr>
            <a:picLocks noChangeAspect="1" noChangeArrowheads="1"/>
          </p:cNvPicPr>
          <p:nvPr userDrawn="1"/>
        </p:nvPicPr>
        <p:blipFill>
          <a:blip r:embed="rId5" cstate="print">
            <a:extLst>
              <a:ext uri="{28A0092B-C50C-407E-A947-70E740481C1C}">
                <a14:useLocalDpi xmlns="" xmlns:a14="http://schemas.microsoft.com/office/drawing/2010/main" val="0"/>
              </a:ext>
            </a:extLst>
          </a:blip>
          <a:srcRect/>
          <a:stretch>
            <a:fillRect/>
          </a:stretch>
        </p:blipFill>
        <p:spPr bwMode="auto">
          <a:xfrm>
            <a:off x="5530850" y="5564188"/>
            <a:ext cx="1792288" cy="1195387"/>
          </a:xfrm>
          <a:prstGeom prst="rect">
            <a:avLst/>
          </a:prstGeom>
          <a:noFill/>
          <a:ln w="12700">
            <a:solidFill>
              <a:srgbClr val="CCFF33"/>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107763" dir="2700000" algn="ctr" rotWithShape="0">
                    <a:schemeClr val="folHlink">
                      <a:alpha val="50000"/>
                    </a:schemeClr>
                  </a:outerShdw>
                </a:effectLst>
              </a14:hiddenEffects>
            </a:ext>
          </a:extLst>
        </p:spPr>
      </p:pic>
      <p:pic>
        <p:nvPicPr>
          <p:cNvPr id="8" name="Picture 6"/>
          <p:cNvPicPr>
            <a:picLocks noChangeAspect="1" noChangeArrowheads="1"/>
          </p:cNvPicPr>
          <p:nvPr userDrawn="1"/>
        </p:nvPicPr>
        <p:blipFill>
          <a:blip r:embed="rId6" cstate="print">
            <a:extLst>
              <a:ext uri="{28A0092B-C50C-407E-A947-70E740481C1C}">
                <a14:useLocalDpi xmlns="" xmlns:a14="http://schemas.microsoft.com/office/drawing/2010/main" val="0"/>
              </a:ext>
            </a:extLst>
          </a:blip>
          <a:srcRect r="3403" b="-1178"/>
          <a:stretch>
            <a:fillRect/>
          </a:stretch>
        </p:blipFill>
        <p:spPr bwMode="auto">
          <a:xfrm>
            <a:off x="7324725" y="5534025"/>
            <a:ext cx="1757363" cy="1227138"/>
          </a:xfrm>
          <a:prstGeom prst="rect">
            <a:avLst/>
          </a:prstGeom>
          <a:noFill/>
          <a:ln w="12700">
            <a:solidFill>
              <a:srgbClr val="CCFF33"/>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107763" dir="2700000" algn="ctr" rotWithShape="0">
                    <a:schemeClr val="folHlink">
                      <a:alpha val="50000"/>
                    </a:schemeClr>
                  </a:outerShdw>
                </a:effectLst>
              </a14:hiddenEffects>
            </a:ext>
          </a:extLst>
        </p:spPr>
      </p:pic>
      <p:pic>
        <p:nvPicPr>
          <p:cNvPr id="1026" name="Picture 2"/>
          <p:cNvPicPr>
            <a:picLocks noChangeAspect="1" noChangeArrowheads="1"/>
          </p:cNvPicPr>
          <p:nvPr userDrawn="1"/>
        </p:nvPicPr>
        <p:blipFill>
          <a:blip r:embed="rId7" cstate="print">
            <a:extLst>
              <a:ext uri="{28A0092B-C50C-407E-A947-70E740481C1C}">
                <a14:useLocalDpi xmlns="" xmlns:a14="http://schemas.microsoft.com/office/drawing/2010/main" val="0"/>
              </a:ext>
            </a:extLst>
          </a:blip>
          <a:srcRect/>
          <a:stretch>
            <a:fillRect/>
          </a:stretch>
        </p:blipFill>
        <p:spPr bwMode="auto">
          <a:xfrm>
            <a:off x="0" y="3175"/>
            <a:ext cx="9144000" cy="6858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 name="Titel 1"/>
          <p:cNvSpPr>
            <a:spLocks noGrp="1"/>
          </p:cNvSpPr>
          <p:nvPr>
            <p:ph type="title"/>
          </p:nvPr>
        </p:nvSpPr>
        <p:spPr/>
        <p:txBody>
          <a:bodyPr/>
          <a:lstStyle/>
          <a:p>
            <a:r>
              <a:rPr lang="de-DE" noProof="0" smtClean="0"/>
              <a:t>Titelmasterformat durch Klicken bearbeiten</a:t>
            </a:r>
            <a:endParaRPr lang="en-GB" noProof="0" dirty="0"/>
          </a:p>
        </p:txBody>
      </p:sp>
      <p:sp>
        <p:nvSpPr>
          <p:cNvPr id="12" name="Text Box 12"/>
          <p:cNvSpPr txBox="1">
            <a:spLocks noChangeArrowheads="1"/>
          </p:cNvSpPr>
          <p:nvPr userDrawn="1"/>
        </p:nvSpPr>
        <p:spPr bwMode="auto">
          <a:xfrm>
            <a:off x="2195513" y="63500"/>
            <a:ext cx="4752975" cy="3667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b="1" noProof="0" smtClean="0">
                <a:solidFill>
                  <a:srgbClr val="7C6C40"/>
                </a:solidFill>
              </a:rPr>
              <a:t>A future</a:t>
            </a:r>
            <a:r>
              <a:rPr lang="en-US" b="1" baseline="0" noProof="0" smtClean="0">
                <a:solidFill>
                  <a:srgbClr val="7C6C40"/>
                </a:solidFill>
              </a:rPr>
              <a:t> task in good hands</a:t>
            </a:r>
            <a:endParaRPr lang="en-US" b="1" noProof="0">
              <a:solidFill>
                <a:srgbClr val="7C6C40"/>
              </a:solidFill>
            </a:endParaRPr>
          </a:p>
        </p:txBody>
      </p:sp>
      <p:pic>
        <p:nvPicPr>
          <p:cNvPr id="14" name="Picture 14" descr="logo-english"/>
          <p:cNvPicPr>
            <a:picLocks noChangeAspect="1" noChangeArrowheads="1"/>
          </p:cNvPicPr>
          <p:nvPr userDrawn="1"/>
        </p:nvPicPr>
        <p:blipFill>
          <a:blip r:embed="rId8" cstate="print">
            <a:extLst>
              <a:ext uri="{28A0092B-C50C-407E-A947-70E740481C1C}">
                <a14:useLocalDpi xmlns="" xmlns:a14="http://schemas.microsoft.com/office/drawing/2010/main" val="0"/>
              </a:ext>
            </a:extLst>
          </a:blip>
          <a:srcRect/>
          <a:stretch>
            <a:fillRect/>
          </a:stretch>
        </p:blipFill>
        <p:spPr bwMode="auto">
          <a:xfrm>
            <a:off x="241300" y="174625"/>
            <a:ext cx="1454150" cy="16716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3" name="Untertitel 2"/>
          <p:cNvSpPr>
            <a:spLocks noGrp="1"/>
          </p:cNvSpPr>
          <p:nvPr>
            <p:ph type="subTitle" idx="1" hasCustomPrompt="1"/>
          </p:nvPr>
        </p:nvSpPr>
        <p:spPr>
          <a:xfrm>
            <a:off x="968375" y="3823200"/>
            <a:ext cx="7204026" cy="1072800"/>
          </a:xfrm>
          <a:prstGeom prst="rect">
            <a:avLst/>
          </a:prstGeom>
        </p:spPr>
        <p:txBody>
          <a:bodyPr>
            <a:noAutofit/>
          </a:bodyPr>
          <a:lstStyle>
            <a:lvl1pPr marL="0" indent="0" algn="ctr">
              <a:buNone/>
              <a:defRPr sz="2000" b="1" baseline="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dirty="0" smtClean="0"/>
              <a:t>Vortragende / Vortragender</a:t>
            </a:r>
          </a:p>
          <a:p>
            <a:r>
              <a:rPr lang="en-GB" b="0" noProof="0" dirty="0" err="1" smtClean="0"/>
              <a:t>Fachgebiet</a:t>
            </a:r>
            <a:r>
              <a:rPr lang="de-DE" b="0" dirty="0" smtClean="0"/>
              <a:t> für XXX</a:t>
            </a:r>
            <a:endParaRPr lang="de-DE" dirty="0" smtClean="0"/>
          </a:p>
          <a:p>
            <a:endParaRPr lang="de-DE" dirty="0"/>
          </a:p>
        </p:txBody>
      </p:sp>
    </p:spTree>
    <p:extLst>
      <p:ext uri="{BB962C8B-B14F-4D97-AF65-F5344CB8AC3E}">
        <p14:creationId xmlns="" xmlns:p14="http://schemas.microsoft.com/office/powerpoint/2010/main" val="50026829"/>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smtClean="0"/>
              <a:t>Formatvorlage des Untertitelmasters durch Klicken bearbeiten</a:t>
            </a:r>
            <a:endParaRPr lang="de-DE"/>
          </a:p>
        </p:txBody>
      </p:sp>
    </p:spTree>
    <p:extLst>
      <p:ext uri="{BB962C8B-B14F-4D97-AF65-F5344CB8AC3E}">
        <p14:creationId xmlns="" xmlns:p14="http://schemas.microsoft.com/office/powerpoint/2010/main" val="17719776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extLst>
      <p:ext uri="{BB962C8B-B14F-4D97-AF65-F5344CB8AC3E}">
        <p14:creationId xmlns="" xmlns:p14="http://schemas.microsoft.com/office/powerpoint/2010/main" val="7013388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 bearbeiten</a:t>
            </a:r>
          </a:p>
        </p:txBody>
      </p:sp>
    </p:spTree>
    <p:extLst>
      <p:ext uri="{BB962C8B-B14F-4D97-AF65-F5344CB8AC3E}">
        <p14:creationId xmlns="" xmlns:p14="http://schemas.microsoft.com/office/powerpoint/2010/main" val="16408968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2228850" y="3822700"/>
            <a:ext cx="2266950" cy="1071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3822700"/>
            <a:ext cx="2266950" cy="1071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extLst>
      <p:ext uri="{BB962C8B-B14F-4D97-AF65-F5344CB8AC3E}">
        <p14:creationId xmlns="" xmlns:p14="http://schemas.microsoft.com/office/powerpoint/2010/main" val="16084612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extLst>
      <p:ext uri="{BB962C8B-B14F-4D97-AF65-F5344CB8AC3E}">
        <p14:creationId xmlns="" xmlns:p14="http://schemas.microsoft.com/office/powerpoint/2010/main" val="28923866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Tree>
    <p:extLst>
      <p:ext uri="{BB962C8B-B14F-4D97-AF65-F5344CB8AC3E}">
        <p14:creationId xmlns="" xmlns:p14="http://schemas.microsoft.com/office/powerpoint/2010/main" val="342285444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7450429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extLst>
      <p:ext uri="{BB962C8B-B14F-4D97-AF65-F5344CB8AC3E}">
        <p14:creationId xmlns="" xmlns:p14="http://schemas.microsoft.com/office/powerpoint/2010/main" val="327191162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Tree>
    <p:extLst>
      <p:ext uri="{BB962C8B-B14F-4D97-AF65-F5344CB8AC3E}">
        <p14:creationId xmlns="" xmlns:p14="http://schemas.microsoft.com/office/powerpoint/2010/main" val="15288205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de-DE" noProof="0" smtClean="0"/>
              <a:t>Bild durch Klicken auf Symbol hinzufügen</a:t>
            </a:r>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Tree>
    <p:extLst>
      <p:ext uri="{BB962C8B-B14F-4D97-AF65-F5344CB8AC3E}">
        <p14:creationId xmlns="" xmlns:p14="http://schemas.microsoft.com/office/powerpoint/2010/main" val="248297059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extLst>
      <p:ext uri="{BB962C8B-B14F-4D97-AF65-F5344CB8AC3E}">
        <p14:creationId xmlns="" xmlns:p14="http://schemas.microsoft.com/office/powerpoint/2010/main" val="27152909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78613" y="1862138"/>
            <a:ext cx="2106612" cy="3032125"/>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357188" y="1862138"/>
            <a:ext cx="6169025" cy="3032125"/>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extLst>
      <p:ext uri="{BB962C8B-B14F-4D97-AF65-F5344CB8AC3E}">
        <p14:creationId xmlns="" xmlns:p14="http://schemas.microsoft.com/office/powerpoint/2010/main" val="170645047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smtClean="0"/>
              <a:t>Formatvorlage des Untertitelmasters durch Klicken bearbeiten</a:t>
            </a:r>
            <a:endParaRPr lang="de-DE"/>
          </a:p>
        </p:txBody>
      </p:sp>
      <p:sp>
        <p:nvSpPr>
          <p:cNvPr id="4" name="Rectangle 9"/>
          <p:cNvSpPr>
            <a:spLocks noGrp="1" noChangeArrowheads="1"/>
          </p:cNvSpPr>
          <p:nvPr>
            <p:ph type="ftr" sz="quarter" idx="10"/>
          </p:nvPr>
        </p:nvSpPr>
        <p:spPr>
          <a:ln/>
        </p:spPr>
        <p:txBody>
          <a:bodyPr/>
          <a:lstStyle>
            <a:lvl1pPr>
              <a:defRPr/>
            </a:lvl1pPr>
          </a:lstStyle>
          <a:p>
            <a:pPr>
              <a:defRPr/>
            </a:pPr>
            <a:r>
              <a:rPr lang="de-DE"/>
              <a:t>Dr. Thomas Ehlert,  13.09.2011</a:t>
            </a:r>
          </a:p>
        </p:txBody>
      </p:sp>
    </p:spTree>
    <p:extLst>
      <p:ext uri="{BB962C8B-B14F-4D97-AF65-F5344CB8AC3E}">
        <p14:creationId xmlns="" xmlns:p14="http://schemas.microsoft.com/office/powerpoint/2010/main" val="65855150"/>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sz="2800"/>
            </a:lvl1pPr>
          </a:lstStyle>
          <a:p>
            <a:r>
              <a:rPr lang="de-DE" dirty="0" smtClean="0"/>
              <a:t>Titelmasterformat durch Klicken bearbeiten</a:t>
            </a:r>
            <a:endParaRPr lang="de-DE" dirty="0"/>
          </a:p>
        </p:txBody>
      </p:sp>
      <p:sp>
        <p:nvSpPr>
          <p:cNvPr id="3" name="Inhaltsplatzhalter 2"/>
          <p:cNvSpPr>
            <a:spLocks noGrp="1"/>
          </p:cNvSpPr>
          <p:nvPr>
            <p:ph idx="1"/>
          </p:nvPr>
        </p:nvSpPr>
        <p:spPr/>
        <p:txBody>
          <a:body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Tree>
    <p:extLst>
      <p:ext uri="{BB962C8B-B14F-4D97-AF65-F5344CB8AC3E}">
        <p14:creationId xmlns="" xmlns:p14="http://schemas.microsoft.com/office/powerpoint/2010/main" val="188660600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 bearbeiten</a:t>
            </a:r>
          </a:p>
        </p:txBody>
      </p:sp>
      <p:sp>
        <p:nvSpPr>
          <p:cNvPr id="4" name="Rectangle 9"/>
          <p:cNvSpPr>
            <a:spLocks noGrp="1" noChangeArrowheads="1"/>
          </p:cNvSpPr>
          <p:nvPr>
            <p:ph type="ftr" sz="quarter" idx="10"/>
          </p:nvPr>
        </p:nvSpPr>
        <p:spPr>
          <a:ln/>
        </p:spPr>
        <p:txBody>
          <a:bodyPr/>
          <a:lstStyle>
            <a:lvl1pPr>
              <a:defRPr/>
            </a:lvl1pPr>
          </a:lstStyle>
          <a:p>
            <a:pPr>
              <a:defRPr/>
            </a:pPr>
            <a:r>
              <a:rPr lang="de-DE"/>
              <a:t>Dr. Thomas Ehlert,  13.09.2011</a:t>
            </a:r>
          </a:p>
        </p:txBody>
      </p:sp>
    </p:spTree>
    <p:extLst>
      <p:ext uri="{BB962C8B-B14F-4D97-AF65-F5344CB8AC3E}">
        <p14:creationId xmlns="" xmlns:p14="http://schemas.microsoft.com/office/powerpoint/2010/main" val="29277016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1479550" y="1557338"/>
            <a:ext cx="3625850" cy="49450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5257800" y="1557338"/>
            <a:ext cx="3625850" cy="49450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Rectangle 9"/>
          <p:cNvSpPr>
            <a:spLocks noGrp="1" noChangeArrowheads="1"/>
          </p:cNvSpPr>
          <p:nvPr>
            <p:ph type="ftr" sz="quarter" idx="10"/>
          </p:nvPr>
        </p:nvSpPr>
        <p:spPr>
          <a:ln/>
        </p:spPr>
        <p:txBody>
          <a:bodyPr/>
          <a:lstStyle>
            <a:lvl1pPr>
              <a:defRPr/>
            </a:lvl1pPr>
          </a:lstStyle>
          <a:p>
            <a:pPr>
              <a:defRPr/>
            </a:pPr>
            <a:r>
              <a:rPr lang="de-DE"/>
              <a:t>Dr. Thomas Ehlert,  13.09.2011</a:t>
            </a:r>
          </a:p>
        </p:txBody>
      </p:sp>
    </p:spTree>
    <p:extLst>
      <p:ext uri="{BB962C8B-B14F-4D97-AF65-F5344CB8AC3E}">
        <p14:creationId xmlns="" xmlns:p14="http://schemas.microsoft.com/office/powerpoint/2010/main" val="266786746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Rectangle 9"/>
          <p:cNvSpPr>
            <a:spLocks noGrp="1" noChangeArrowheads="1"/>
          </p:cNvSpPr>
          <p:nvPr>
            <p:ph type="ftr" sz="quarter" idx="10"/>
          </p:nvPr>
        </p:nvSpPr>
        <p:spPr>
          <a:ln/>
        </p:spPr>
        <p:txBody>
          <a:bodyPr/>
          <a:lstStyle>
            <a:lvl1pPr>
              <a:defRPr/>
            </a:lvl1pPr>
          </a:lstStyle>
          <a:p>
            <a:pPr>
              <a:defRPr/>
            </a:pPr>
            <a:r>
              <a:rPr lang="de-DE"/>
              <a:t>Dr. Thomas Ehlert,  13.09.2011</a:t>
            </a:r>
          </a:p>
        </p:txBody>
      </p:sp>
    </p:spTree>
    <p:extLst>
      <p:ext uri="{BB962C8B-B14F-4D97-AF65-F5344CB8AC3E}">
        <p14:creationId xmlns="" xmlns:p14="http://schemas.microsoft.com/office/powerpoint/2010/main" val="227209548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Rectangle 9"/>
          <p:cNvSpPr>
            <a:spLocks noGrp="1" noChangeArrowheads="1"/>
          </p:cNvSpPr>
          <p:nvPr>
            <p:ph type="ftr" sz="quarter" idx="10"/>
          </p:nvPr>
        </p:nvSpPr>
        <p:spPr>
          <a:ln/>
        </p:spPr>
        <p:txBody>
          <a:bodyPr/>
          <a:lstStyle>
            <a:lvl1pPr>
              <a:defRPr/>
            </a:lvl1pPr>
          </a:lstStyle>
          <a:p>
            <a:pPr>
              <a:defRPr/>
            </a:pPr>
            <a:r>
              <a:rPr lang="de-DE"/>
              <a:t>Dr. Thomas Ehlert,  13.09.2011</a:t>
            </a:r>
          </a:p>
        </p:txBody>
      </p:sp>
    </p:spTree>
    <p:extLst>
      <p:ext uri="{BB962C8B-B14F-4D97-AF65-F5344CB8AC3E}">
        <p14:creationId xmlns="" xmlns:p14="http://schemas.microsoft.com/office/powerpoint/2010/main" val="4641409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 bearbeiten</a:t>
            </a:r>
          </a:p>
        </p:txBody>
      </p:sp>
    </p:spTree>
    <p:extLst>
      <p:ext uri="{BB962C8B-B14F-4D97-AF65-F5344CB8AC3E}">
        <p14:creationId xmlns="" xmlns:p14="http://schemas.microsoft.com/office/powerpoint/2010/main" val="224924648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Rectangle 9"/>
          <p:cNvSpPr>
            <a:spLocks noGrp="1" noChangeArrowheads="1"/>
          </p:cNvSpPr>
          <p:nvPr>
            <p:ph type="ftr" sz="quarter" idx="10"/>
          </p:nvPr>
        </p:nvSpPr>
        <p:spPr>
          <a:ln/>
        </p:spPr>
        <p:txBody>
          <a:bodyPr/>
          <a:lstStyle>
            <a:lvl1pPr>
              <a:defRPr/>
            </a:lvl1pPr>
          </a:lstStyle>
          <a:p>
            <a:pPr>
              <a:defRPr/>
            </a:pPr>
            <a:r>
              <a:rPr lang="de-DE"/>
              <a:t>Dr. Thomas Ehlert,  13.09.2011</a:t>
            </a:r>
          </a:p>
        </p:txBody>
      </p:sp>
    </p:spTree>
    <p:extLst>
      <p:ext uri="{BB962C8B-B14F-4D97-AF65-F5344CB8AC3E}">
        <p14:creationId xmlns="" xmlns:p14="http://schemas.microsoft.com/office/powerpoint/2010/main" val="193449659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9"/>
          <p:cNvSpPr>
            <a:spLocks noGrp="1" noChangeArrowheads="1"/>
          </p:cNvSpPr>
          <p:nvPr>
            <p:ph type="ftr" sz="quarter" idx="10"/>
          </p:nvPr>
        </p:nvSpPr>
        <p:spPr>
          <a:ln/>
        </p:spPr>
        <p:txBody>
          <a:bodyPr/>
          <a:lstStyle>
            <a:lvl1pPr>
              <a:defRPr/>
            </a:lvl1pPr>
          </a:lstStyle>
          <a:p>
            <a:pPr>
              <a:defRPr/>
            </a:pPr>
            <a:r>
              <a:rPr lang="de-DE"/>
              <a:t>Dr. Thomas Ehlert,  13.09.2011</a:t>
            </a:r>
          </a:p>
        </p:txBody>
      </p:sp>
    </p:spTree>
    <p:extLst>
      <p:ext uri="{BB962C8B-B14F-4D97-AF65-F5344CB8AC3E}">
        <p14:creationId xmlns="" xmlns:p14="http://schemas.microsoft.com/office/powerpoint/2010/main" val="428363787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de-DE" noProof="0" smtClean="0"/>
              <a:t>Bild durch Klicken auf Symbol hinzufügen</a:t>
            </a:r>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9"/>
          <p:cNvSpPr>
            <a:spLocks noGrp="1" noChangeArrowheads="1"/>
          </p:cNvSpPr>
          <p:nvPr>
            <p:ph type="ftr" sz="quarter" idx="10"/>
          </p:nvPr>
        </p:nvSpPr>
        <p:spPr>
          <a:ln/>
        </p:spPr>
        <p:txBody>
          <a:bodyPr/>
          <a:lstStyle>
            <a:lvl1pPr>
              <a:defRPr/>
            </a:lvl1pPr>
          </a:lstStyle>
          <a:p>
            <a:pPr>
              <a:defRPr/>
            </a:pPr>
            <a:r>
              <a:rPr lang="de-DE"/>
              <a:t>Dr. Thomas Ehlert,  13.09.2011</a:t>
            </a:r>
          </a:p>
        </p:txBody>
      </p:sp>
    </p:spTree>
    <p:extLst>
      <p:ext uri="{BB962C8B-B14F-4D97-AF65-F5344CB8AC3E}">
        <p14:creationId xmlns="" xmlns:p14="http://schemas.microsoft.com/office/powerpoint/2010/main" val="299661413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9"/>
          <p:cNvSpPr>
            <a:spLocks noGrp="1" noChangeArrowheads="1"/>
          </p:cNvSpPr>
          <p:nvPr>
            <p:ph type="ftr" sz="quarter" idx="10"/>
          </p:nvPr>
        </p:nvSpPr>
        <p:spPr>
          <a:ln/>
        </p:spPr>
        <p:txBody>
          <a:bodyPr/>
          <a:lstStyle>
            <a:lvl1pPr>
              <a:defRPr/>
            </a:lvl1pPr>
          </a:lstStyle>
          <a:p>
            <a:pPr>
              <a:defRPr/>
            </a:pPr>
            <a:r>
              <a:rPr lang="de-DE"/>
              <a:t>Dr. Thomas Ehlert,  13.09.2011</a:t>
            </a:r>
          </a:p>
        </p:txBody>
      </p:sp>
    </p:spTree>
    <p:extLst>
      <p:ext uri="{BB962C8B-B14F-4D97-AF65-F5344CB8AC3E}">
        <p14:creationId xmlns="" xmlns:p14="http://schemas.microsoft.com/office/powerpoint/2010/main" val="240577910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7027863" y="274638"/>
            <a:ext cx="1855787" cy="6227762"/>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1458913" y="274638"/>
            <a:ext cx="5416550" cy="6227762"/>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9"/>
          <p:cNvSpPr>
            <a:spLocks noGrp="1" noChangeArrowheads="1"/>
          </p:cNvSpPr>
          <p:nvPr>
            <p:ph type="ftr" sz="quarter" idx="10"/>
          </p:nvPr>
        </p:nvSpPr>
        <p:spPr>
          <a:ln/>
        </p:spPr>
        <p:txBody>
          <a:bodyPr/>
          <a:lstStyle>
            <a:lvl1pPr>
              <a:defRPr/>
            </a:lvl1pPr>
          </a:lstStyle>
          <a:p>
            <a:pPr>
              <a:defRPr/>
            </a:pPr>
            <a:r>
              <a:rPr lang="de-DE"/>
              <a:t>Dr. Thomas Ehlert,  13.09.2011</a:t>
            </a:r>
          </a:p>
        </p:txBody>
      </p:sp>
    </p:spTree>
    <p:extLst>
      <p:ext uri="{BB962C8B-B14F-4D97-AF65-F5344CB8AC3E}">
        <p14:creationId xmlns="" xmlns:p14="http://schemas.microsoft.com/office/powerpoint/2010/main" val="419433174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Inhalt 3">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Fußzeilenplatzhalter 2"/>
          <p:cNvSpPr>
            <a:spLocks noGrp="1"/>
          </p:cNvSpPr>
          <p:nvPr>
            <p:ph type="ftr" sz="quarter" idx="10"/>
          </p:nvPr>
        </p:nvSpPr>
        <p:spPr/>
        <p:txBody>
          <a:bodyPr/>
          <a:lstStyle/>
          <a:p>
            <a:endParaRPr lang="de-DE" dirty="0"/>
          </a:p>
        </p:txBody>
      </p:sp>
      <p:sp>
        <p:nvSpPr>
          <p:cNvPr id="4" name="Foliennummernplatzhalter 3"/>
          <p:cNvSpPr>
            <a:spLocks noGrp="1"/>
          </p:cNvSpPr>
          <p:nvPr>
            <p:ph type="sldNum" sz="quarter" idx="11"/>
          </p:nvPr>
        </p:nvSpPr>
        <p:spPr>
          <a:xfrm>
            <a:off x="1475656" y="6548400"/>
            <a:ext cx="2133600" cy="309600"/>
          </a:xfrm>
          <a:prstGeom prst="rect">
            <a:avLst/>
          </a:prstGeom>
        </p:spPr>
        <p:txBody>
          <a:bodyPr/>
          <a:lstStyle/>
          <a:p>
            <a:fld id="{EADA64B3-C7BD-4840-9639-4E40AE96577D}" type="slidenum">
              <a:rPr lang="de-DE" smtClean="0"/>
              <a:pPr/>
              <a:t>‹Nr.›</a:t>
            </a:fld>
            <a:endParaRPr lang="de-DE" dirty="0"/>
          </a:p>
        </p:txBody>
      </p:sp>
      <p:sp>
        <p:nvSpPr>
          <p:cNvPr id="7" name="Textplatzhalter 6"/>
          <p:cNvSpPr>
            <a:spLocks noGrp="1"/>
          </p:cNvSpPr>
          <p:nvPr>
            <p:ph type="body" sz="quarter" idx="12"/>
          </p:nvPr>
        </p:nvSpPr>
        <p:spPr>
          <a:xfrm>
            <a:off x="251520" y="1557337"/>
            <a:ext cx="8630055" cy="4946400"/>
          </a:xfrm>
        </p:spPr>
        <p:txBody>
          <a:body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6" name="Rectangle 6"/>
          <p:cNvSpPr>
            <a:spLocks noChangeArrowheads="1"/>
          </p:cNvSpPr>
          <p:nvPr userDrawn="1"/>
        </p:nvSpPr>
        <p:spPr bwMode="auto">
          <a:xfrm>
            <a:off x="1187450" y="0"/>
            <a:ext cx="179388" cy="1651000"/>
          </a:xfrm>
          <a:prstGeom prst="rect">
            <a:avLst/>
          </a:prstGeom>
          <a:gradFill rotWithShape="1">
            <a:gsLst>
              <a:gs pos="0">
                <a:srgbClr val="CDE6CD"/>
              </a:gs>
              <a:gs pos="50000">
                <a:srgbClr val="008000"/>
              </a:gs>
              <a:gs pos="100000">
                <a:srgbClr val="CDE6CD"/>
              </a:gs>
            </a:gsLst>
            <a:lin ang="5400000" scaled="1"/>
          </a:gradFill>
          <a:ln>
            <a:noFill/>
          </a:ln>
          <a:effectLst/>
          <a:extLst>
            <a:ext uri="{91240B29-F687-4F45-9708-019B960494DF}">
              <a14:hiddenLine xmlns="" xmlns:a14="http://schemas.microsoft.com/office/drawing/2010/main" w="9525">
                <a:solidFill>
                  <a:srgbClr val="5497FA"/>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de-DE"/>
          </a:p>
        </p:txBody>
      </p:sp>
      <p:sp>
        <p:nvSpPr>
          <p:cNvPr id="8" name="Rectangle 7"/>
          <p:cNvSpPr>
            <a:spLocks noChangeArrowheads="1"/>
          </p:cNvSpPr>
          <p:nvPr userDrawn="1"/>
        </p:nvSpPr>
        <p:spPr bwMode="auto">
          <a:xfrm rot="5400000">
            <a:off x="4482306" y="-3285331"/>
            <a:ext cx="179388" cy="9144000"/>
          </a:xfrm>
          <a:prstGeom prst="rect">
            <a:avLst/>
          </a:prstGeom>
          <a:gradFill rotWithShape="1">
            <a:gsLst>
              <a:gs pos="0">
                <a:srgbClr val="CDE6CD"/>
              </a:gs>
              <a:gs pos="50000">
                <a:srgbClr val="008000"/>
              </a:gs>
              <a:gs pos="100000">
                <a:srgbClr val="CDE6CD"/>
              </a:gs>
            </a:gsLst>
            <a:lin ang="5400000" scaled="1"/>
          </a:gradFill>
          <a:ln>
            <a:noFill/>
          </a:ln>
          <a:effectLst/>
          <a:extLst>
            <a:ext uri="{91240B29-F687-4F45-9708-019B960494DF}">
              <a14:hiddenLine xmlns="" xmlns:a14="http://schemas.microsoft.com/office/drawing/2010/main" w="9525">
                <a:solidFill>
                  <a:srgbClr val="5497FA"/>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de-DE"/>
          </a:p>
        </p:txBody>
      </p:sp>
    </p:spTree>
    <p:extLst>
      <p:ext uri="{BB962C8B-B14F-4D97-AF65-F5344CB8AC3E}">
        <p14:creationId xmlns="" xmlns:p14="http://schemas.microsoft.com/office/powerpoint/2010/main" val="166078820"/>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smtClean="0"/>
              <a:t>Formatvorlage des Untertitelmasters durch Klicken bearbeiten</a:t>
            </a:r>
            <a:endParaRPr lang="de-DE"/>
          </a:p>
        </p:txBody>
      </p:sp>
      <p:sp>
        <p:nvSpPr>
          <p:cNvPr id="4" name="Rectangle 5"/>
          <p:cNvSpPr>
            <a:spLocks noGrp="1" noChangeArrowheads="1"/>
          </p:cNvSpPr>
          <p:nvPr>
            <p:ph type="ftr" sz="quarter" idx="10"/>
          </p:nvPr>
        </p:nvSpPr>
        <p:spPr>
          <a:ln/>
        </p:spPr>
        <p:txBody>
          <a:bodyPr/>
          <a:lstStyle>
            <a:lvl1pPr>
              <a:defRPr/>
            </a:lvl1pPr>
          </a:lstStyle>
          <a:p>
            <a:pPr>
              <a:defRPr/>
            </a:pPr>
            <a:r>
              <a:rPr lang="de-DE"/>
              <a:t>BMU, Bonn, 31.3.2009, Ehlert/Neukirchen, BfN, FG II2.2</a:t>
            </a:r>
          </a:p>
        </p:txBody>
      </p:sp>
    </p:spTree>
    <p:extLst>
      <p:ext uri="{BB962C8B-B14F-4D97-AF65-F5344CB8AC3E}">
        <p14:creationId xmlns="" xmlns:p14="http://schemas.microsoft.com/office/powerpoint/2010/main" val="322764895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5"/>
          <p:cNvSpPr>
            <a:spLocks noGrp="1" noChangeArrowheads="1"/>
          </p:cNvSpPr>
          <p:nvPr>
            <p:ph type="ftr" sz="quarter" idx="10"/>
          </p:nvPr>
        </p:nvSpPr>
        <p:spPr>
          <a:ln/>
        </p:spPr>
        <p:txBody>
          <a:bodyPr/>
          <a:lstStyle>
            <a:lvl1pPr>
              <a:defRPr/>
            </a:lvl1pPr>
          </a:lstStyle>
          <a:p>
            <a:pPr>
              <a:defRPr/>
            </a:pPr>
            <a:r>
              <a:rPr lang="de-DE"/>
              <a:t>BMU, Bonn, 31.3.2009, Ehlert/Neukirchen, BfN, FG II2.2</a:t>
            </a:r>
          </a:p>
        </p:txBody>
      </p:sp>
    </p:spTree>
    <p:extLst>
      <p:ext uri="{BB962C8B-B14F-4D97-AF65-F5344CB8AC3E}">
        <p14:creationId xmlns="" xmlns:p14="http://schemas.microsoft.com/office/powerpoint/2010/main" val="198981304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 bearbeiten</a:t>
            </a:r>
          </a:p>
        </p:txBody>
      </p:sp>
      <p:sp>
        <p:nvSpPr>
          <p:cNvPr id="4" name="Rectangle 5"/>
          <p:cNvSpPr>
            <a:spLocks noGrp="1" noChangeArrowheads="1"/>
          </p:cNvSpPr>
          <p:nvPr>
            <p:ph type="ftr" sz="quarter" idx="10"/>
          </p:nvPr>
        </p:nvSpPr>
        <p:spPr>
          <a:ln/>
        </p:spPr>
        <p:txBody>
          <a:bodyPr/>
          <a:lstStyle>
            <a:lvl1pPr>
              <a:defRPr/>
            </a:lvl1pPr>
          </a:lstStyle>
          <a:p>
            <a:pPr>
              <a:defRPr/>
            </a:pPr>
            <a:r>
              <a:rPr lang="de-DE"/>
              <a:t>BMU, Bonn, 31.3.2009, Ehlert/Neukirchen, BfN, FG II2.2</a:t>
            </a:r>
          </a:p>
        </p:txBody>
      </p:sp>
    </p:spTree>
    <p:extLst>
      <p:ext uri="{BB962C8B-B14F-4D97-AF65-F5344CB8AC3E}">
        <p14:creationId xmlns="" xmlns:p14="http://schemas.microsoft.com/office/powerpoint/2010/main" val="35389530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1479550" y="1557338"/>
            <a:ext cx="3625850" cy="49450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5257800" y="1557338"/>
            <a:ext cx="3625850" cy="49450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Rectangle 5"/>
          <p:cNvSpPr>
            <a:spLocks noGrp="1" noChangeArrowheads="1"/>
          </p:cNvSpPr>
          <p:nvPr>
            <p:ph type="ftr" sz="quarter" idx="10"/>
          </p:nvPr>
        </p:nvSpPr>
        <p:spPr>
          <a:ln/>
        </p:spPr>
        <p:txBody>
          <a:bodyPr/>
          <a:lstStyle>
            <a:lvl1pPr>
              <a:defRPr/>
            </a:lvl1pPr>
          </a:lstStyle>
          <a:p>
            <a:pPr>
              <a:defRPr/>
            </a:pPr>
            <a:r>
              <a:rPr lang="de-DE"/>
              <a:t>BMU, Bonn, 31.3.2009, Ehlert/Neukirchen, BfN, FG II2.2</a:t>
            </a:r>
          </a:p>
        </p:txBody>
      </p:sp>
    </p:spTree>
    <p:extLst>
      <p:ext uri="{BB962C8B-B14F-4D97-AF65-F5344CB8AC3E}">
        <p14:creationId xmlns="" xmlns:p14="http://schemas.microsoft.com/office/powerpoint/2010/main" val="16881589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2228850" y="3822700"/>
            <a:ext cx="2266950" cy="1071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3822700"/>
            <a:ext cx="2266950" cy="10715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extLst>
      <p:ext uri="{BB962C8B-B14F-4D97-AF65-F5344CB8AC3E}">
        <p14:creationId xmlns="" xmlns:p14="http://schemas.microsoft.com/office/powerpoint/2010/main" val="59809588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Rectangle 5"/>
          <p:cNvSpPr>
            <a:spLocks noGrp="1" noChangeArrowheads="1"/>
          </p:cNvSpPr>
          <p:nvPr>
            <p:ph type="ftr" sz="quarter" idx="10"/>
          </p:nvPr>
        </p:nvSpPr>
        <p:spPr>
          <a:ln/>
        </p:spPr>
        <p:txBody>
          <a:bodyPr/>
          <a:lstStyle>
            <a:lvl1pPr>
              <a:defRPr/>
            </a:lvl1pPr>
          </a:lstStyle>
          <a:p>
            <a:pPr>
              <a:defRPr/>
            </a:pPr>
            <a:r>
              <a:rPr lang="de-DE"/>
              <a:t>BMU, Bonn, 31.3.2009, Ehlert/Neukirchen, BfN, FG II2.2</a:t>
            </a:r>
          </a:p>
        </p:txBody>
      </p:sp>
    </p:spTree>
    <p:extLst>
      <p:ext uri="{BB962C8B-B14F-4D97-AF65-F5344CB8AC3E}">
        <p14:creationId xmlns="" xmlns:p14="http://schemas.microsoft.com/office/powerpoint/2010/main" val="47224508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Rectangle 5"/>
          <p:cNvSpPr>
            <a:spLocks noGrp="1" noChangeArrowheads="1"/>
          </p:cNvSpPr>
          <p:nvPr>
            <p:ph type="ftr" sz="quarter" idx="10"/>
          </p:nvPr>
        </p:nvSpPr>
        <p:spPr>
          <a:ln/>
        </p:spPr>
        <p:txBody>
          <a:bodyPr/>
          <a:lstStyle>
            <a:lvl1pPr>
              <a:defRPr/>
            </a:lvl1pPr>
          </a:lstStyle>
          <a:p>
            <a:pPr>
              <a:defRPr/>
            </a:pPr>
            <a:r>
              <a:rPr lang="de-DE"/>
              <a:t>BMU, Bonn, 31.3.2009, Ehlert/Neukirchen, BfN, FG II2.2</a:t>
            </a:r>
          </a:p>
        </p:txBody>
      </p:sp>
    </p:spTree>
    <p:extLst>
      <p:ext uri="{BB962C8B-B14F-4D97-AF65-F5344CB8AC3E}">
        <p14:creationId xmlns="" xmlns:p14="http://schemas.microsoft.com/office/powerpoint/2010/main" val="29322981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pPr>
              <a:defRPr/>
            </a:pPr>
            <a:r>
              <a:rPr lang="de-DE"/>
              <a:t>BMU, Bonn, 31.3.2009, Ehlert/Neukirchen, BfN, FG II2.2</a:t>
            </a:r>
          </a:p>
        </p:txBody>
      </p:sp>
    </p:spTree>
    <p:extLst>
      <p:ext uri="{BB962C8B-B14F-4D97-AF65-F5344CB8AC3E}">
        <p14:creationId xmlns="" xmlns:p14="http://schemas.microsoft.com/office/powerpoint/2010/main" val="275457549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5"/>
          <p:cNvSpPr>
            <a:spLocks noGrp="1" noChangeArrowheads="1"/>
          </p:cNvSpPr>
          <p:nvPr>
            <p:ph type="ftr" sz="quarter" idx="10"/>
          </p:nvPr>
        </p:nvSpPr>
        <p:spPr>
          <a:ln/>
        </p:spPr>
        <p:txBody>
          <a:bodyPr/>
          <a:lstStyle>
            <a:lvl1pPr>
              <a:defRPr/>
            </a:lvl1pPr>
          </a:lstStyle>
          <a:p>
            <a:pPr>
              <a:defRPr/>
            </a:pPr>
            <a:r>
              <a:rPr lang="de-DE"/>
              <a:t>BMU, Bonn, 31.3.2009, Ehlert/Neukirchen, BfN, FG II2.2</a:t>
            </a:r>
          </a:p>
        </p:txBody>
      </p:sp>
    </p:spTree>
    <p:extLst>
      <p:ext uri="{BB962C8B-B14F-4D97-AF65-F5344CB8AC3E}">
        <p14:creationId xmlns="" xmlns:p14="http://schemas.microsoft.com/office/powerpoint/2010/main" val="379382773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de-DE" noProof="0" smtClean="0"/>
              <a:t>Bild durch Klicken auf Symbol hinzufügen</a:t>
            </a:r>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5"/>
          <p:cNvSpPr>
            <a:spLocks noGrp="1" noChangeArrowheads="1"/>
          </p:cNvSpPr>
          <p:nvPr>
            <p:ph type="ftr" sz="quarter" idx="10"/>
          </p:nvPr>
        </p:nvSpPr>
        <p:spPr>
          <a:ln/>
        </p:spPr>
        <p:txBody>
          <a:bodyPr/>
          <a:lstStyle>
            <a:lvl1pPr>
              <a:defRPr/>
            </a:lvl1pPr>
          </a:lstStyle>
          <a:p>
            <a:pPr>
              <a:defRPr/>
            </a:pPr>
            <a:r>
              <a:rPr lang="de-DE"/>
              <a:t>BMU, Bonn, 31.3.2009, Ehlert/Neukirchen, BfN, FG II2.2</a:t>
            </a:r>
          </a:p>
        </p:txBody>
      </p:sp>
    </p:spTree>
    <p:extLst>
      <p:ext uri="{BB962C8B-B14F-4D97-AF65-F5344CB8AC3E}">
        <p14:creationId xmlns="" xmlns:p14="http://schemas.microsoft.com/office/powerpoint/2010/main" val="249130357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5"/>
          <p:cNvSpPr>
            <a:spLocks noGrp="1" noChangeArrowheads="1"/>
          </p:cNvSpPr>
          <p:nvPr>
            <p:ph type="ftr" sz="quarter" idx="10"/>
          </p:nvPr>
        </p:nvSpPr>
        <p:spPr>
          <a:ln/>
        </p:spPr>
        <p:txBody>
          <a:bodyPr/>
          <a:lstStyle>
            <a:lvl1pPr>
              <a:defRPr/>
            </a:lvl1pPr>
          </a:lstStyle>
          <a:p>
            <a:pPr>
              <a:defRPr/>
            </a:pPr>
            <a:r>
              <a:rPr lang="de-DE"/>
              <a:t>BMU, Bonn, 31.3.2009, Ehlert/Neukirchen, BfN, FG II2.2</a:t>
            </a:r>
          </a:p>
        </p:txBody>
      </p:sp>
    </p:spTree>
    <p:extLst>
      <p:ext uri="{BB962C8B-B14F-4D97-AF65-F5344CB8AC3E}">
        <p14:creationId xmlns="" xmlns:p14="http://schemas.microsoft.com/office/powerpoint/2010/main" val="345777758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7027863" y="274638"/>
            <a:ext cx="1855787" cy="6227762"/>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1458913" y="274638"/>
            <a:ext cx="5416550" cy="6227762"/>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5"/>
          <p:cNvSpPr>
            <a:spLocks noGrp="1" noChangeArrowheads="1"/>
          </p:cNvSpPr>
          <p:nvPr>
            <p:ph type="ftr" sz="quarter" idx="10"/>
          </p:nvPr>
        </p:nvSpPr>
        <p:spPr>
          <a:ln/>
        </p:spPr>
        <p:txBody>
          <a:bodyPr/>
          <a:lstStyle>
            <a:lvl1pPr>
              <a:defRPr/>
            </a:lvl1pPr>
          </a:lstStyle>
          <a:p>
            <a:pPr>
              <a:defRPr/>
            </a:pPr>
            <a:r>
              <a:rPr lang="de-DE"/>
              <a:t>BMU, Bonn, 31.3.2009, Ehlert/Neukirchen, BfN, FG II2.2</a:t>
            </a:r>
          </a:p>
        </p:txBody>
      </p:sp>
    </p:spTree>
    <p:extLst>
      <p:ext uri="{BB962C8B-B14F-4D97-AF65-F5344CB8AC3E}">
        <p14:creationId xmlns="" xmlns:p14="http://schemas.microsoft.com/office/powerpoint/2010/main" val="227528901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smtClean="0"/>
              <a:t>Formatvorlage des Untertitelmasters durch Klicken bearbeiten</a:t>
            </a:r>
            <a:endParaRPr lang="de-DE"/>
          </a:p>
        </p:txBody>
      </p:sp>
      <p:sp>
        <p:nvSpPr>
          <p:cNvPr id="4" name="Rectangle 5"/>
          <p:cNvSpPr>
            <a:spLocks noGrp="1" noChangeArrowheads="1"/>
          </p:cNvSpPr>
          <p:nvPr>
            <p:ph type="ftr" sz="quarter" idx="10"/>
          </p:nvPr>
        </p:nvSpPr>
        <p:spPr>
          <a:ln/>
        </p:spPr>
        <p:txBody>
          <a:bodyPr/>
          <a:lstStyle>
            <a:lvl1pPr>
              <a:defRPr/>
            </a:lvl1pPr>
          </a:lstStyle>
          <a:p>
            <a:pPr>
              <a:defRPr/>
            </a:pPr>
            <a:r>
              <a:rPr lang="de-DE"/>
              <a:t>Prof. Dr. Beate Jessel,  21.04.2010</a:t>
            </a:r>
          </a:p>
        </p:txBody>
      </p:sp>
    </p:spTree>
    <p:extLst>
      <p:ext uri="{BB962C8B-B14F-4D97-AF65-F5344CB8AC3E}">
        <p14:creationId xmlns="" xmlns:p14="http://schemas.microsoft.com/office/powerpoint/2010/main" val="64872819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5"/>
          <p:cNvSpPr>
            <a:spLocks noGrp="1" noChangeArrowheads="1"/>
          </p:cNvSpPr>
          <p:nvPr>
            <p:ph type="ftr" sz="quarter" idx="10"/>
          </p:nvPr>
        </p:nvSpPr>
        <p:spPr>
          <a:ln/>
        </p:spPr>
        <p:txBody>
          <a:bodyPr/>
          <a:lstStyle>
            <a:lvl1pPr>
              <a:defRPr/>
            </a:lvl1pPr>
          </a:lstStyle>
          <a:p>
            <a:pPr>
              <a:defRPr/>
            </a:pPr>
            <a:r>
              <a:rPr lang="de-DE"/>
              <a:t>Prof. Dr. Beate Jessel,  21.04.2010</a:t>
            </a:r>
          </a:p>
        </p:txBody>
      </p:sp>
    </p:spTree>
    <p:extLst>
      <p:ext uri="{BB962C8B-B14F-4D97-AF65-F5344CB8AC3E}">
        <p14:creationId xmlns="" xmlns:p14="http://schemas.microsoft.com/office/powerpoint/2010/main" val="169268634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 bearbeiten</a:t>
            </a:r>
          </a:p>
        </p:txBody>
      </p:sp>
      <p:sp>
        <p:nvSpPr>
          <p:cNvPr id="4" name="Rectangle 5"/>
          <p:cNvSpPr>
            <a:spLocks noGrp="1" noChangeArrowheads="1"/>
          </p:cNvSpPr>
          <p:nvPr>
            <p:ph type="ftr" sz="quarter" idx="10"/>
          </p:nvPr>
        </p:nvSpPr>
        <p:spPr>
          <a:ln/>
        </p:spPr>
        <p:txBody>
          <a:bodyPr/>
          <a:lstStyle>
            <a:lvl1pPr>
              <a:defRPr/>
            </a:lvl1pPr>
          </a:lstStyle>
          <a:p>
            <a:pPr>
              <a:defRPr/>
            </a:pPr>
            <a:r>
              <a:rPr lang="de-DE"/>
              <a:t>Prof. Dr. Beate Jessel,  21.04.2010</a:t>
            </a:r>
          </a:p>
        </p:txBody>
      </p:sp>
    </p:spTree>
    <p:extLst>
      <p:ext uri="{BB962C8B-B14F-4D97-AF65-F5344CB8AC3E}">
        <p14:creationId xmlns="" xmlns:p14="http://schemas.microsoft.com/office/powerpoint/2010/main" val="42582277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extLst>
      <p:ext uri="{BB962C8B-B14F-4D97-AF65-F5344CB8AC3E}">
        <p14:creationId xmlns="" xmlns:p14="http://schemas.microsoft.com/office/powerpoint/2010/main" val="352664746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1479550" y="1557338"/>
            <a:ext cx="3625850" cy="49450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5257800" y="1557338"/>
            <a:ext cx="3625850" cy="49450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Rectangle 5"/>
          <p:cNvSpPr>
            <a:spLocks noGrp="1" noChangeArrowheads="1"/>
          </p:cNvSpPr>
          <p:nvPr>
            <p:ph type="ftr" sz="quarter" idx="10"/>
          </p:nvPr>
        </p:nvSpPr>
        <p:spPr>
          <a:ln/>
        </p:spPr>
        <p:txBody>
          <a:bodyPr/>
          <a:lstStyle>
            <a:lvl1pPr>
              <a:defRPr/>
            </a:lvl1pPr>
          </a:lstStyle>
          <a:p>
            <a:pPr>
              <a:defRPr/>
            </a:pPr>
            <a:r>
              <a:rPr lang="de-DE"/>
              <a:t>Prof. Dr. Beate Jessel,  21.04.2010</a:t>
            </a:r>
          </a:p>
        </p:txBody>
      </p:sp>
    </p:spTree>
    <p:extLst>
      <p:ext uri="{BB962C8B-B14F-4D97-AF65-F5344CB8AC3E}">
        <p14:creationId xmlns="" xmlns:p14="http://schemas.microsoft.com/office/powerpoint/2010/main" val="134819068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Rectangle 5"/>
          <p:cNvSpPr>
            <a:spLocks noGrp="1" noChangeArrowheads="1"/>
          </p:cNvSpPr>
          <p:nvPr>
            <p:ph type="ftr" sz="quarter" idx="10"/>
          </p:nvPr>
        </p:nvSpPr>
        <p:spPr>
          <a:ln/>
        </p:spPr>
        <p:txBody>
          <a:bodyPr/>
          <a:lstStyle>
            <a:lvl1pPr>
              <a:defRPr/>
            </a:lvl1pPr>
          </a:lstStyle>
          <a:p>
            <a:pPr>
              <a:defRPr/>
            </a:pPr>
            <a:r>
              <a:rPr lang="de-DE"/>
              <a:t>Prof. Dr. Beate Jessel,  21.04.2010</a:t>
            </a:r>
          </a:p>
        </p:txBody>
      </p:sp>
    </p:spTree>
    <p:extLst>
      <p:ext uri="{BB962C8B-B14F-4D97-AF65-F5344CB8AC3E}">
        <p14:creationId xmlns="" xmlns:p14="http://schemas.microsoft.com/office/powerpoint/2010/main" val="313044846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Rectangle 5"/>
          <p:cNvSpPr>
            <a:spLocks noGrp="1" noChangeArrowheads="1"/>
          </p:cNvSpPr>
          <p:nvPr>
            <p:ph type="ftr" sz="quarter" idx="10"/>
          </p:nvPr>
        </p:nvSpPr>
        <p:spPr>
          <a:ln/>
        </p:spPr>
        <p:txBody>
          <a:bodyPr/>
          <a:lstStyle>
            <a:lvl1pPr>
              <a:defRPr/>
            </a:lvl1pPr>
          </a:lstStyle>
          <a:p>
            <a:pPr>
              <a:defRPr/>
            </a:pPr>
            <a:r>
              <a:rPr lang="de-DE"/>
              <a:t>Prof. Dr. Beate Jessel,  21.04.2010</a:t>
            </a:r>
          </a:p>
        </p:txBody>
      </p:sp>
    </p:spTree>
    <p:extLst>
      <p:ext uri="{BB962C8B-B14F-4D97-AF65-F5344CB8AC3E}">
        <p14:creationId xmlns="" xmlns:p14="http://schemas.microsoft.com/office/powerpoint/2010/main" val="66334258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pPr>
              <a:defRPr/>
            </a:pPr>
            <a:r>
              <a:rPr lang="de-DE"/>
              <a:t>Prof. Dr. Beate Jessel,  21.04.2010</a:t>
            </a:r>
          </a:p>
        </p:txBody>
      </p:sp>
    </p:spTree>
    <p:extLst>
      <p:ext uri="{BB962C8B-B14F-4D97-AF65-F5344CB8AC3E}">
        <p14:creationId xmlns="" xmlns:p14="http://schemas.microsoft.com/office/powerpoint/2010/main" val="378602900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5"/>
          <p:cNvSpPr>
            <a:spLocks noGrp="1" noChangeArrowheads="1"/>
          </p:cNvSpPr>
          <p:nvPr>
            <p:ph type="ftr" sz="quarter" idx="10"/>
          </p:nvPr>
        </p:nvSpPr>
        <p:spPr>
          <a:ln/>
        </p:spPr>
        <p:txBody>
          <a:bodyPr/>
          <a:lstStyle>
            <a:lvl1pPr>
              <a:defRPr/>
            </a:lvl1pPr>
          </a:lstStyle>
          <a:p>
            <a:pPr>
              <a:defRPr/>
            </a:pPr>
            <a:r>
              <a:rPr lang="de-DE"/>
              <a:t>Prof. Dr. Beate Jessel,  21.04.2010</a:t>
            </a:r>
          </a:p>
        </p:txBody>
      </p:sp>
    </p:spTree>
    <p:extLst>
      <p:ext uri="{BB962C8B-B14F-4D97-AF65-F5344CB8AC3E}">
        <p14:creationId xmlns="" xmlns:p14="http://schemas.microsoft.com/office/powerpoint/2010/main" val="48590356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de-DE" noProof="0" smtClean="0"/>
              <a:t>Bild durch Klicken auf Symbol hinzufügen</a:t>
            </a:r>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5"/>
          <p:cNvSpPr>
            <a:spLocks noGrp="1" noChangeArrowheads="1"/>
          </p:cNvSpPr>
          <p:nvPr>
            <p:ph type="ftr" sz="quarter" idx="10"/>
          </p:nvPr>
        </p:nvSpPr>
        <p:spPr>
          <a:ln/>
        </p:spPr>
        <p:txBody>
          <a:bodyPr/>
          <a:lstStyle>
            <a:lvl1pPr>
              <a:defRPr/>
            </a:lvl1pPr>
          </a:lstStyle>
          <a:p>
            <a:pPr>
              <a:defRPr/>
            </a:pPr>
            <a:r>
              <a:rPr lang="de-DE"/>
              <a:t>Prof. Dr. Beate Jessel,  21.04.2010</a:t>
            </a:r>
          </a:p>
        </p:txBody>
      </p:sp>
    </p:spTree>
    <p:extLst>
      <p:ext uri="{BB962C8B-B14F-4D97-AF65-F5344CB8AC3E}">
        <p14:creationId xmlns="" xmlns:p14="http://schemas.microsoft.com/office/powerpoint/2010/main" val="564643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5"/>
          <p:cNvSpPr>
            <a:spLocks noGrp="1" noChangeArrowheads="1"/>
          </p:cNvSpPr>
          <p:nvPr>
            <p:ph type="ftr" sz="quarter" idx="10"/>
          </p:nvPr>
        </p:nvSpPr>
        <p:spPr>
          <a:ln/>
        </p:spPr>
        <p:txBody>
          <a:bodyPr/>
          <a:lstStyle>
            <a:lvl1pPr>
              <a:defRPr/>
            </a:lvl1pPr>
          </a:lstStyle>
          <a:p>
            <a:pPr>
              <a:defRPr/>
            </a:pPr>
            <a:r>
              <a:rPr lang="de-DE"/>
              <a:t>Prof. Dr. Beate Jessel,  21.04.2010</a:t>
            </a:r>
          </a:p>
        </p:txBody>
      </p:sp>
    </p:spTree>
    <p:extLst>
      <p:ext uri="{BB962C8B-B14F-4D97-AF65-F5344CB8AC3E}">
        <p14:creationId xmlns="" xmlns:p14="http://schemas.microsoft.com/office/powerpoint/2010/main" val="164249718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7027863" y="274638"/>
            <a:ext cx="1855787" cy="6227762"/>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1458913" y="274638"/>
            <a:ext cx="5416550" cy="6227762"/>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5"/>
          <p:cNvSpPr>
            <a:spLocks noGrp="1" noChangeArrowheads="1"/>
          </p:cNvSpPr>
          <p:nvPr>
            <p:ph type="ftr" sz="quarter" idx="10"/>
          </p:nvPr>
        </p:nvSpPr>
        <p:spPr>
          <a:ln/>
        </p:spPr>
        <p:txBody>
          <a:bodyPr/>
          <a:lstStyle>
            <a:lvl1pPr>
              <a:defRPr/>
            </a:lvl1pPr>
          </a:lstStyle>
          <a:p>
            <a:pPr>
              <a:defRPr/>
            </a:pPr>
            <a:r>
              <a:rPr lang="de-DE"/>
              <a:t>Prof. Dr. Beate Jessel,  21.04.2010</a:t>
            </a:r>
          </a:p>
        </p:txBody>
      </p:sp>
    </p:spTree>
    <p:extLst>
      <p:ext uri="{BB962C8B-B14F-4D97-AF65-F5344CB8AC3E}">
        <p14:creationId xmlns="" xmlns:p14="http://schemas.microsoft.com/office/powerpoint/2010/main" val="271033115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smtClean="0"/>
              <a:t>Formatvorlage des Untertitelmasters durch Klicken bearbeiten</a:t>
            </a:r>
            <a:endParaRPr lang="de-DE"/>
          </a:p>
        </p:txBody>
      </p:sp>
      <p:sp>
        <p:nvSpPr>
          <p:cNvPr id="4" name="Rectangle 18"/>
          <p:cNvSpPr>
            <a:spLocks noGrp="1" noChangeArrowheads="1"/>
          </p:cNvSpPr>
          <p:nvPr>
            <p:ph type="ftr" sz="quarter" idx="10"/>
          </p:nvPr>
        </p:nvSpPr>
        <p:spPr>
          <a:ln/>
        </p:spPr>
        <p:txBody>
          <a:bodyPr/>
          <a:lstStyle>
            <a:lvl1pPr>
              <a:defRPr/>
            </a:lvl1pPr>
          </a:lstStyle>
          <a:p>
            <a:pPr>
              <a:defRPr/>
            </a:pPr>
            <a:r>
              <a:rPr lang="de-DE"/>
              <a:t>Dr. Thomas Ehlert,  13.09.2011</a:t>
            </a:r>
          </a:p>
        </p:txBody>
      </p:sp>
    </p:spTree>
    <p:extLst>
      <p:ext uri="{BB962C8B-B14F-4D97-AF65-F5344CB8AC3E}">
        <p14:creationId xmlns="" xmlns:p14="http://schemas.microsoft.com/office/powerpoint/2010/main" val="65087277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18"/>
          <p:cNvSpPr>
            <a:spLocks noGrp="1" noChangeArrowheads="1"/>
          </p:cNvSpPr>
          <p:nvPr>
            <p:ph type="ftr" sz="quarter" idx="10"/>
          </p:nvPr>
        </p:nvSpPr>
        <p:spPr>
          <a:ln/>
        </p:spPr>
        <p:txBody>
          <a:bodyPr/>
          <a:lstStyle>
            <a:lvl1pPr>
              <a:defRPr/>
            </a:lvl1pPr>
          </a:lstStyle>
          <a:p>
            <a:pPr>
              <a:defRPr/>
            </a:pPr>
            <a:r>
              <a:rPr lang="de-DE"/>
              <a:t>Dr. Thomas Ehlert,  13.09.2011</a:t>
            </a:r>
          </a:p>
        </p:txBody>
      </p:sp>
    </p:spTree>
    <p:extLst>
      <p:ext uri="{BB962C8B-B14F-4D97-AF65-F5344CB8AC3E}">
        <p14:creationId xmlns="" xmlns:p14="http://schemas.microsoft.com/office/powerpoint/2010/main" val="32446757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Tree>
    <p:extLst>
      <p:ext uri="{BB962C8B-B14F-4D97-AF65-F5344CB8AC3E}">
        <p14:creationId xmlns="" xmlns:p14="http://schemas.microsoft.com/office/powerpoint/2010/main" val="128187656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 bearbeiten</a:t>
            </a:r>
          </a:p>
        </p:txBody>
      </p:sp>
      <p:sp>
        <p:nvSpPr>
          <p:cNvPr id="4" name="Rectangle 18"/>
          <p:cNvSpPr>
            <a:spLocks noGrp="1" noChangeArrowheads="1"/>
          </p:cNvSpPr>
          <p:nvPr>
            <p:ph type="ftr" sz="quarter" idx="10"/>
          </p:nvPr>
        </p:nvSpPr>
        <p:spPr>
          <a:ln/>
        </p:spPr>
        <p:txBody>
          <a:bodyPr/>
          <a:lstStyle>
            <a:lvl1pPr>
              <a:defRPr/>
            </a:lvl1pPr>
          </a:lstStyle>
          <a:p>
            <a:pPr>
              <a:defRPr/>
            </a:pPr>
            <a:r>
              <a:rPr lang="de-DE"/>
              <a:t>Dr. Thomas Ehlert,  13.09.2011</a:t>
            </a:r>
          </a:p>
        </p:txBody>
      </p:sp>
    </p:spTree>
    <p:extLst>
      <p:ext uri="{BB962C8B-B14F-4D97-AF65-F5344CB8AC3E}">
        <p14:creationId xmlns="" xmlns:p14="http://schemas.microsoft.com/office/powerpoint/2010/main" val="390777291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1479550" y="1557338"/>
            <a:ext cx="3625850" cy="49450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5257800" y="1557338"/>
            <a:ext cx="3625850" cy="49450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Rectangle 18"/>
          <p:cNvSpPr>
            <a:spLocks noGrp="1" noChangeArrowheads="1"/>
          </p:cNvSpPr>
          <p:nvPr>
            <p:ph type="ftr" sz="quarter" idx="10"/>
          </p:nvPr>
        </p:nvSpPr>
        <p:spPr>
          <a:ln/>
        </p:spPr>
        <p:txBody>
          <a:bodyPr/>
          <a:lstStyle>
            <a:lvl1pPr>
              <a:defRPr/>
            </a:lvl1pPr>
          </a:lstStyle>
          <a:p>
            <a:pPr>
              <a:defRPr/>
            </a:pPr>
            <a:r>
              <a:rPr lang="de-DE"/>
              <a:t>Dr. Thomas Ehlert,  13.09.2011</a:t>
            </a:r>
          </a:p>
        </p:txBody>
      </p:sp>
    </p:spTree>
    <p:extLst>
      <p:ext uri="{BB962C8B-B14F-4D97-AF65-F5344CB8AC3E}">
        <p14:creationId xmlns="" xmlns:p14="http://schemas.microsoft.com/office/powerpoint/2010/main" val="362612983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Rectangle 18"/>
          <p:cNvSpPr>
            <a:spLocks noGrp="1" noChangeArrowheads="1"/>
          </p:cNvSpPr>
          <p:nvPr>
            <p:ph type="ftr" sz="quarter" idx="10"/>
          </p:nvPr>
        </p:nvSpPr>
        <p:spPr>
          <a:ln/>
        </p:spPr>
        <p:txBody>
          <a:bodyPr/>
          <a:lstStyle>
            <a:lvl1pPr>
              <a:defRPr/>
            </a:lvl1pPr>
          </a:lstStyle>
          <a:p>
            <a:pPr>
              <a:defRPr/>
            </a:pPr>
            <a:r>
              <a:rPr lang="de-DE"/>
              <a:t>Dr. Thomas Ehlert,  13.09.2011</a:t>
            </a:r>
          </a:p>
        </p:txBody>
      </p:sp>
    </p:spTree>
    <p:extLst>
      <p:ext uri="{BB962C8B-B14F-4D97-AF65-F5344CB8AC3E}">
        <p14:creationId xmlns="" xmlns:p14="http://schemas.microsoft.com/office/powerpoint/2010/main" val="284836504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Rectangle 18"/>
          <p:cNvSpPr>
            <a:spLocks noGrp="1" noChangeArrowheads="1"/>
          </p:cNvSpPr>
          <p:nvPr>
            <p:ph type="ftr" sz="quarter" idx="10"/>
          </p:nvPr>
        </p:nvSpPr>
        <p:spPr>
          <a:ln/>
        </p:spPr>
        <p:txBody>
          <a:bodyPr/>
          <a:lstStyle>
            <a:lvl1pPr>
              <a:defRPr/>
            </a:lvl1pPr>
          </a:lstStyle>
          <a:p>
            <a:pPr>
              <a:defRPr/>
            </a:pPr>
            <a:r>
              <a:rPr lang="de-DE"/>
              <a:t>Dr. Thomas Ehlert,  13.09.2011</a:t>
            </a:r>
          </a:p>
        </p:txBody>
      </p:sp>
    </p:spTree>
    <p:extLst>
      <p:ext uri="{BB962C8B-B14F-4D97-AF65-F5344CB8AC3E}">
        <p14:creationId xmlns="" xmlns:p14="http://schemas.microsoft.com/office/powerpoint/2010/main" val="1878926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Rectangle 18"/>
          <p:cNvSpPr>
            <a:spLocks noGrp="1" noChangeArrowheads="1"/>
          </p:cNvSpPr>
          <p:nvPr>
            <p:ph type="ftr" sz="quarter" idx="10"/>
          </p:nvPr>
        </p:nvSpPr>
        <p:spPr>
          <a:ln/>
        </p:spPr>
        <p:txBody>
          <a:bodyPr/>
          <a:lstStyle>
            <a:lvl1pPr>
              <a:defRPr/>
            </a:lvl1pPr>
          </a:lstStyle>
          <a:p>
            <a:pPr>
              <a:defRPr/>
            </a:pPr>
            <a:r>
              <a:rPr lang="de-DE"/>
              <a:t>Dr. Thomas Ehlert,  13.09.2011</a:t>
            </a:r>
          </a:p>
        </p:txBody>
      </p:sp>
    </p:spTree>
    <p:extLst>
      <p:ext uri="{BB962C8B-B14F-4D97-AF65-F5344CB8AC3E}">
        <p14:creationId xmlns="" xmlns:p14="http://schemas.microsoft.com/office/powerpoint/2010/main" val="108830080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18"/>
          <p:cNvSpPr>
            <a:spLocks noGrp="1" noChangeArrowheads="1"/>
          </p:cNvSpPr>
          <p:nvPr>
            <p:ph type="ftr" sz="quarter" idx="10"/>
          </p:nvPr>
        </p:nvSpPr>
        <p:spPr>
          <a:ln/>
        </p:spPr>
        <p:txBody>
          <a:bodyPr/>
          <a:lstStyle>
            <a:lvl1pPr>
              <a:defRPr/>
            </a:lvl1pPr>
          </a:lstStyle>
          <a:p>
            <a:pPr>
              <a:defRPr/>
            </a:pPr>
            <a:r>
              <a:rPr lang="de-DE"/>
              <a:t>Dr. Thomas Ehlert,  13.09.2011</a:t>
            </a:r>
          </a:p>
        </p:txBody>
      </p:sp>
    </p:spTree>
    <p:extLst>
      <p:ext uri="{BB962C8B-B14F-4D97-AF65-F5344CB8AC3E}">
        <p14:creationId xmlns="" xmlns:p14="http://schemas.microsoft.com/office/powerpoint/2010/main" val="2900084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de-DE" noProof="0" smtClean="0"/>
              <a:t>Bild durch Klicken auf Symbol hinzufügen</a:t>
            </a:r>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18"/>
          <p:cNvSpPr>
            <a:spLocks noGrp="1" noChangeArrowheads="1"/>
          </p:cNvSpPr>
          <p:nvPr>
            <p:ph type="ftr" sz="quarter" idx="10"/>
          </p:nvPr>
        </p:nvSpPr>
        <p:spPr>
          <a:ln/>
        </p:spPr>
        <p:txBody>
          <a:bodyPr/>
          <a:lstStyle>
            <a:lvl1pPr>
              <a:defRPr/>
            </a:lvl1pPr>
          </a:lstStyle>
          <a:p>
            <a:pPr>
              <a:defRPr/>
            </a:pPr>
            <a:r>
              <a:rPr lang="de-DE"/>
              <a:t>Dr. Thomas Ehlert,  13.09.2011</a:t>
            </a:r>
          </a:p>
        </p:txBody>
      </p:sp>
    </p:spTree>
    <p:extLst>
      <p:ext uri="{BB962C8B-B14F-4D97-AF65-F5344CB8AC3E}">
        <p14:creationId xmlns="" xmlns:p14="http://schemas.microsoft.com/office/powerpoint/2010/main" val="370626013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18"/>
          <p:cNvSpPr>
            <a:spLocks noGrp="1" noChangeArrowheads="1"/>
          </p:cNvSpPr>
          <p:nvPr>
            <p:ph type="ftr" sz="quarter" idx="10"/>
          </p:nvPr>
        </p:nvSpPr>
        <p:spPr>
          <a:ln/>
        </p:spPr>
        <p:txBody>
          <a:bodyPr/>
          <a:lstStyle>
            <a:lvl1pPr>
              <a:defRPr/>
            </a:lvl1pPr>
          </a:lstStyle>
          <a:p>
            <a:pPr>
              <a:defRPr/>
            </a:pPr>
            <a:r>
              <a:rPr lang="de-DE"/>
              <a:t>Dr. Thomas Ehlert,  13.09.2011</a:t>
            </a:r>
          </a:p>
        </p:txBody>
      </p:sp>
    </p:spTree>
    <p:extLst>
      <p:ext uri="{BB962C8B-B14F-4D97-AF65-F5344CB8AC3E}">
        <p14:creationId xmlns="" xmlns:p14="http://schemas.microsoft.com/office/powerpoint/2010/main" val="22309837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7027863" y="274638"/>
            <a:ext cx="1855787" cy="6227762"/>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1458913" y="274638"/>
            <a:ext cx="5416550" cy="6227762"/>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18"/>
          <p:cNvSpPr>
            <a:spLocks noGrp="1" noChangeArrowheads="1"/>
          </p:cNvSpPr>
          <p:nvPr>
            <p:ph type="ftr" sz="quarter" idx="10"/>
          </p:nvPr>
        </p:nvSpPr>
        <p:spPr>
          <a:ln/>
        </p:spPr>
        <p:txBody>
          <a:bodyPr/>
          <a:lstStyle>
            <a:lvl1pPr>
              <a:defRPr/>
            </a:lvl1pPr>
          </a:lstStyle>
          <a:p>
            <a:pPr>
              <a:defRPr/>
            </a:pPr>
            <a:r>
              <a:rPr lang="de-DE"/>
              <a:t>Dr. Thomas Ehlert,  13.09.2011</a:t>
            </a:r>
          </a:p>
        </p:txBody>
      </p:sp>
    </p:spTree>
    <p:extLst>
      <p:ext uri="{BB962C8B-B14F-4D97-AF65-F5344CB8AC3E}">
        <p14:creationId xmlns="" xmlns:p14="http://schemas.microsoft.com/office/powerpoint/2010/main" val="242171897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bl" preserve="1">
  <p:cSld name="Titel und Tabelle">
    <p:spTree>
      <p:nvGrpSpPr>
        <p:cNvPr id="1" name=""/>
        <p:cNvGrpSpPr/>
        <p:nvPr/>
      </p:nvGrpSpPr>
      <p:grpSpPr>
        <a:xfrm>
          <a:off x="0" y="0"/>
          <a:ext cx="0" cy="0"/>
          <a:chOff x="0" y="0"/>
          <a:chExt cx="0" cy="0"/>
        </a:xfrm>
      </p:grpSpPr>
      <p:sp>
        <p:nvSpPr>
          <p:cNvPr id="2" name="Titel 1"/>
          <p:cNvSpPr>
            <a:spLocks noGrp="1"/>
          </p:cNvSpPr>
          <p:nvPr>
            <p:ph type="title"/>
          </p:nvPr>
        </p:nvSpPr>
        <p:spPr>
          <a:xfrm>
            <a:off x="1458913" y="274638"/>
            <a:ext cx="7399337" cy="850900"/>
          </a:xfrm>
        </p:spPr>
        <p:txBody>
          <a:bodyPr/>
          <a:lstStyle/>
          <a:p>
            <a:r>
              <a:rPr lang="de-DE" smtClean="0"/>
              <a:t>Titelmasterformat durch Klicken bearbeiten</a:t>
            </a:r>
            <a:endParaRPr lang="de-DE"/>
          </a:p>
        </p:txBody>
      </p:sp>
      <p:sp>
        <p:nvSpPr>
          <p:cNvPr id="3" name="Tabellenplatzhalter 2"/>
          <p:cNvSpPr>
            <a:spLocks noGrp="1"/>
          </p:cNvSpPr>
          <p:nvPr>
            <p:ph type="tbl" idx="1"/>
          </p:nvPr>
        </p:nvSpPr>
        <p:spPr>
          <a:xfrm>
            <a:off x="1479550" y="1557338"/>
            <a:ext cx="7404100" cy="4945062"/>
          </a:xfrm>
        </p:spPr>
        <p:txBody>
          <a:bodyPr/>
          <a:lstStyle/>
          <a:p>
            <a:pPr lvl="0"/>
            <a:r>
              <a:rPr lang="de-DE" noProof="0" smtClean="0"/>
              <a:t>Tabelle durch Klicken auf Symbol hinzufügen</a:t>
            </a:r>
          </a:p>
        </p:txBody>
      </p:sp>
      <p:sp>
        <p:nvSpPr>
          <p:cNvPr id="4" name="Rectangle 18"/>
          <p:cNvSpPr>
            <a:spLocks noGrp="1" noChangeArrowheads="1"/>
          </p:cNvSpPr>
          <p:nvPr>
            <p:ph type="ftr" sz="quarter" idx="10"/>
          </p:nvPr>
        </p:nvSpPr>
        <p:spPr>
          <a:ln/>
        </p:spPr>
        <p:txBody>
          <a:bodyPr/>
          <a:lstStyle>
            <a:lvl1pPr>
              <a:defRPr/>
            </a:lvl1pPr>
          </a:lstStyle>
          <a:p>
            <a:pPr>
              <a:defRPr/>
            </a:pPr>
            <a:r>
              <a:rPr lang="de-DE"/>
              <a:t>Dr. Thomas Ehlert,  13.09.2011</a:t>
            </a:r>
          </a:p>
        </p:txBody>
      </p:sp>
    </p:spTree>
    <p:extLst>
      <p:ext uri="{BB962C8B-B14F-4D97-AF65-F5344CB8AC3E}">
        <p14:creationId xmlns="" xmlns:p14="http://schemas.microsoft.com/office/powerpoint/2010/main" val="29925659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287737840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smtClean="0"/>
              <a:t>Formatvorlage des Untertitelmasters durch Klicken bearbeiten</a:t>
            </a:r>
            <a:endParaRPr lang="de-DE"/>
          </a:p>
        </p:txBody>
      </p:sp>
      <p:sp>
        <p:nvSpPr>
          <p:cNvPr id="4" name="Rectangle 11"/>
          <p:cNvSpPr>
            <a:spLocks noGrp="1" noChangeArrowheads="1"/>
          </p:cNvSpPr>
          <p:nvPr>
            <p:ph type="ftr" sz="quarter" idx="10"/>
          </p:nvPr>
        </p:nvSpPr>
        <p:spPr>
          <a:ln/>
        </p:spPr>
        <p:txBody>
          <a:bodyPr/>
          <a:lstStyle>
            <a:lvl1pPr>
              <a:defRPr/>
            </a:lvl1pPr>
          </a:lstStyle>
          <a:p>
            <a:pPr>
              <a:defRPr/>
            </a:pPr>
            <a:r>
              <a:rPr lang="de-DE"/>
              <a:t>Veranstaltung, Ort, Datum, Vortragende(r), BfN, Organisationseinheit</a:t>
            </a:r>
          </a:p>
        </p:txBody>
      </p:sp>
    </p:spTree>
    <p:extLst>
      <p:ext uri="{BB962C8B-B14F-4D97-AF65-F5344CB8AC3E}">
        <p14:creationId xmlns="" xmlns:p14="http://schemas.microsoft.com/office/powerpoint/2010/main" val="400905666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11"/>
          <p:cNvSpPr>
            <a:spLocks noGrp="1" noChangeArrowheads="1"/>
          </p:cNvSpPr>
          <p:nvPr>
            <p:ph type="ftr" sz="quarter" idx="10"/>
          </p:nvPr>
        </p:nvSpPr>
        <p:spPr>
          <a:ln/>
        </p:spPr>
        <p:txBody>
          <a:bodyPr/>
          <a:lstStyle>
            <a:lvl1pPr>
              <a:defRPr/>
            </a:lvl1pPr>
          </a:lstStyle>
          <a:p>
            <a:pPr>
              <a:defRPr/>
            </a:pPr>
            <a:r>
              <a:rPr lang="de-DE"/>
              <a:t>Veranstaltung, Ort, Datum, Vortragende(r), BfN, Organisationseinheit</a:t>
            </a:r>
          </a:p>
        </p:txBody>
      </p:sp>
    </p:spTree>
    <p:extLst>
      <p:ext uri="{BB962C8B-B14F-4D97-AF65-F5344CB8AC3E}">
        <p14:creationId xmlns="" xmlns:p14="http://schemas.microsoft.com/office/powerpoint/2010/main" val="307500980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 bearbeiten</a:t>
            </a:r>
          </a:p>
        </p:txBody>
      </p:sp>
      <p:sp>
        <p:nvSpPr>
          <p:cNvPr id="4" name="Rectangle 11"/>
          <p:cNvSpPr>
            <a:spLocks noGrp="1" noChangeArrowheads="1"/>
          </p:cNvSpPr>
          <p:nvPr>
            <p:ph type="ftr" sz="quarter" idx="10"/>
          </p:nvPr>
        </p:nvSpPr>
        <p:spPr>
          <a:ln/>
        </p:spPr>
        <p:txBody>
          <a:bodyPr/>
          <a:lstStyle>
            <a:lvl1pPr>
              <a:defRPr/>
            </a:lvl1pPr>
          </a:lstStyle>
          <a:p>
            <a:pPr>
              <a:defRPr/>
            </a:pPr>
            <a:r>
              <a:rPr lang="de-DE"/>
              <a:t>Veranstaltung, Ort, Datum, Vortragende(r), BfN, Organisationseinheit</a:t>
            </a:r>
          </a:p>
        </p:txBody>
      </p:sp>
    </p:spTree>
    <p:extLst>
      <p:ext uri="{BB962C8B-B14F-4D97-AF65-F5344CB8AC3E}">
        <p14:creationId xmlns="" xmlns:p14="http://schemas.microsoft.com/office/powerpoint/2010/main" val="417654671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1479550" y="1557338"/>
            <a:ext cx="3625850" cy="49450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5257800" y="1557338"/>
            <a:ext cx="3625850" cy="49450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Rectangle 11"/>
          <p:cNvSpPr>
            <a:spLocks noGrp="1" noChangeArrowheads="1"/>
          </p:cNvSpPr>
          <p:nvPr>
            <p:ph type="ftr" sz="quarter" idx="10"/>
          </p:nvPr>
        </p:nvSpPr>
        <p:spPr>
          <a:ln/>
        </p:spPr>
        <p:txBody>
          <a:bodyPr/>
          <a:lstStyle>
            <a:lvl1pPr>
              <a:defRPr/>
            </a:lvl1pPr>
          </a:lstStyle>
          <a:p>
            <a:pPr>
              <a:defRPr/>
            </a:pPr>
            <a:r>
              <a:rPr lang="de-DE"/>
              <a:t>Veranstaltung, Ort, Datum, Vortragende(r), BfN, Organisationseinheit</a:t>
            </a:r>
          </a:p>
        </p:txBody>
      </p:sp>
    </p:spTree>
    <p:extLst>
      <p:ext uri="{BB962C8B-B14F-4D97-AF65-F5344CB8AC3E}">
        <p14:creationId xmlns="" xmlns:p14="http://schemas.microsoft.com/office/powerpoint/2010/main" val="422374794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Rectangle 11"/>
          <p:cNvSpPr>
            <a:spLocks noGrp="1" noChangeArrowheads="1"/>
          </p:cNvSpPr>
          <p:nvPr>
            <p:ph type="ftr" sz="quarter" idx="10"/>
          </p:nvPr>
        </p:nvSpPr>
        <p:spPr>
          <a:ln/>
        </p:spPr>
        <p:txBody>
          <a:bodyPr/>
          <a:lstStyle>
            <a:lvl1pPr>
              <a:defRPr/>
            </a:lvl1pPr>
          </a:lstStyle>
          <a:p>
            <a:pPr>
              <a:defRPr/>
            </a:pPr>
            <a:r>
              <a:rPr lang="de-DE"/>
              <a:t>Veranstaltung, Ort, Datum, Vortragende(r), BfN, Organisationseinheit</a:t>
            </a:r>
          </a:p>
        </p:txBody>
      </p:sp>
    </p:spTree>
    <p:extLst>
      <p:ext uri="{BB962C8B-B14F-4D97-AF65-F5344CB8AC3E}">
        <p14:creationId xmlns="" xmlns:p14="http://schemas.microsoft.com/office/powerpoint/2010/main" val="402681859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Rectangle 11"/>
          <p:cNvSpPr>
            <a:spLocks noGrp="1" noChangeArrowheads="1"/>
          </p:cNvSpPr>
          <p:nvPr>
            <p:ph type="ftr" sz="quarter" idx="10"/>
          </p:nvPr>
        </p:nvSpPr>
        <p:spPr>
          <a:ln/>
        </p:spPr>
        <p:txBody>
          <a:bodyPr/>
          <a:lstStyle>
            <a:lvl1pPr>
              <a:defRPr/>
            </a:lvl1pPr>
          </a:lstStyle>
          <a:p>
            <a:pPr>
              <a:defRPr/>
            </a:pPr>
            <a:r>
              <a:rPr lang="de-DE"/>
              <a:t>Veranstaltung, Ort, Datum, Vortragende(r), BfN, Organisationseinheit</a:t>
            </a:r>
          </a:p>
        </p:txBody>
      </p:sp>
    </p:spTree>
    <p:extLst>
      <p:ext uri="{BB962C8B-B14F-4D97-AF65-F5344CB8AC3E}">
        <p14:creationId xmlns="" xmlns:p14="http://schemas.microsoft.com/office/powerpoint/2010/main" val="315714822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Rectangle 11"/>
          <p:cNvSpPr>
            <a:spLocks noGrp="1" noChangeArrowheads="1"/>
          </p:cNvSpPr>
          <p:nvPr>
            <p:ph type="ftr" sz="quarter" idx="10"/>
          </p:nvPr>
        </p:nvSpPr>
        <p:spPr>
          <a:ln/>
        </p:spPr>
        <p:txBody>
          <a:bodyPr/>
          <a:lstStyle>
            <a:lvl1pPr>
              <a:defRPr/>
            </a:lvl1pPr>
          </a:lstStyle>
          <a:p>
            <a:pPr>
              <a:defRPr/>
            </a:pPr>
            <a:r>
              <a:rPr lang="de-DE"/>
              <a:t>Veranstaltung, Ort, Datum, Vortragende(r), BfN, Organisationseinheit</a:t>
            </a:r>
          </a:p>
        </p:txBody>
      </p:sp>
    </p:spTree>
    <p:extLst>
      <p:ext uri="{BB962C8B-B14F-4D97-AF65-F5344CB8AC3E}">
        <p14:creationId xmlns="" xmlns:p14="http://schemas.microsoft.com/office/powerpoint/2010/main" val="304616446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11"/>
          <p:cNvSpPr>
            <a:spLocks noGrp="1" noChangeArrowheads="1"/>
          </p:cNvSpPr>
          <p:nvPr>
            <p:ph type="ftr" sz="quarter" idx="10"/>
          </p:nvPr>
        </p:nvSpPr>
        <p:spPr>
          <a:ln/>
        </p:spPr>
        <p:txBody>
          <a:bodyPr/>
          <a:lstStyle>
            <a:lvl1pPr>
              <a:defRPr/>
            </a:lvl1pPr>
          </a:lstStyle>
          <a:p>
            <a:pPr>
              <a:defRPr/>
            </a:pPr>
            <a:r>
              <a:rPr lang="de-DE"/>
              <a:t>Veranstaltung, Ort, Datum, Vortragende(r), BfN, Organisationseinheit</a:t>
            </a:r>
          </a:p>
        </p:txBody>
      </p:sp>
    </p:spTree>
    <p:extLst>
      <p:ext uri="{BB962C8B-B14F-4D97-AF65-F5344CB8AC3E}">
        <p14:creationId xmlns="" xmlns:p14="http://schemas.microsoft.com/office/powerpoint/2010/main" val="232720563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de-DE" noProof="0" smtClean="0"/>
              <a:t>Bild durch Klicken auf Symbol hinzufügen</a:t>
            </a:r>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11"/>
          <p:cNvSpPr>
            <a:spLocks noGrp="1" noChangeArrowheads="1"/>
          </p:cNvSpPr>
          <p:nvPr>
            <p:ph type="ftr" sz="quarter" idx="10"/>
          </p:nvPr>
        </p:nvSpPr>
        <p:spPr>
          <a:ln/>
        </p:spPr>
        <p:txBody>
          <a:bodyPr/>
          <a:lstStyle>
            <a:lvl1pPr>
              <a:defRPr/>
            </a:lvl1pPr>
          </a:lstStyle>
          <a:p>
            <a:pPr>
              <a:defRPr/>
            </a:pPr>
            <a:r>
              <a:rPr lang="de-DE"/>
              <a:t>Veranstaltung, Ort, Datum, Vortragende(r), BfN, Organisationseinheit</a:t>
            </a:r>
          </a:p>
        </p:txBody>
      </p:sp>
    </p:spTree>
    <p:extLst>
      <p:ext uri="{BB962C8B-B14F-4D97-AF65-F5344CB8AC3E}">
        <p14:creationId xmlns="" xmlns:p14="http://schemas.microsoft.com/office/powerpoint/2010/main" val="59396011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11"/>
          <p:cNvSpPr>
            <a:spLocks noGrp="1" noChangeArrowheads="1"/>
          </p:cNvSpPr>
          <p:nvPr>
            <p:ph type="ftr" sz="quarter" idx="10"/>
          </p:nvPr>
        </p:nvSpPr>
        <p:spPr>
          <a:ln/>
        </p:spPr>
        <p:txBody>
          <a:bodyPr/>
          <a:lstStyle>
            <a:lvl1pPr>
              <a:defRPr/>
            </a:lvl1pPr>
          </a:lstStyle>
          <a:p>
            <a:pPr>
              <a:defRPr/>
            </a:pPr>
            <a:r>
              <a:rPr lang="de-DE"/>
              <a:t>Veranstaltung, Ort, Datum, Vortragende(r), BfN, Organisationseinheit</a:t>
            </a:r>
          </a:p>
        </p:txBody>
      </p:sp>
    </p:spTree>
    <p:extLst>
      <p:ext uri="{BB962C8B-B14F-4D97-AF65-F5344CB8AC3E}">
        <p14:creationId xmlns="" xmlns:p14="http://schemas.microsoft.com/office/powerpoint/2010/main" val="41682111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Tree>
    <p:extLst>
      <p:ext uri="{BB962C8B-B14F-4D97-AF65-F5344CB8AC3E}">
        <p14:creationId xmlns="" xmlns:p14="http://schemas.microsoft.com/office/powerpoint/2010/main" val="134653352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7027863" y="274638"/>
            <a:ext cx="1855787" cy="6227762"/>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1458913" y="274638"/>
            <a:ext cx="5416550" cy="6227762"/>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11"/>
          <p:cNvSpPr>
            <a:spLocks noGrp="1" noChangeArrowheads="1"/>
          </p:cNvSpPr>
          <p:nvPr>
            <p:ph type="ftr" sz="quarter" idx="10"/>
          </p:nvPr>
        </p:nvSpPr>
        <p:spPr>
          <a:ln/>
        </p:spPr>
        <p:txBody>
          <a:bodyPr/>
          <a:lstStyle>
            <a:lvl1pPr>
              <a:defRPr/>
            </a:lvl1pPr>
          </a:lstStyle>
          <a:p>
            <a:pPr>
              <a:defRPr/>
            </a:pPr>
            <a:r>
              <a:rPr lang="de-DE"/>
              <a:t>Veranstaltung, Ort, Datum, Vortragende(r), BfN, Organisationseinheit</a:t>
            </a:r>
          </a:p>
        </p:txBody>
      </p:sp>
    </p:spTree>
    <p:extLst>
      <p:ext uri="{BB962C8B-B14F-4D97-AF65-F5344CB8AC3E}">
        <p14:creationId xmlns="" xmlns:p14="http://schemas.microsoft.com/office/powerpoint/2010/main" val="260841993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smtClean="0"/>
              <a:t>Formatvorlage des Untertitelmasters durch Klicken bearbeiten</a:t>
            </a:r>
            <a:endParaRPr lang="de-DE"/>
          </a:p>
        </p:txBody>
      </p:sp>
      <p:sp>
        <p:nvSpPr>
          <p:cNvPr id="4" name="Rectangle 11"/>
          <p:cNvSpPr>
            <a:spLocks noGrp="1" noChangeArrowheads="1"/>
          </p:cNvSpPr>
          <p:nvPr>
            <p:ph type="ftr" sz="quarter" idx="10"/>
          </p:nvPr>
        </p:nvSpPr>
        <p:spPr>
          <a:ln/>
        </p:spPr>
        <p:txBody>
          <a:bodyPr/>
          <a:lstStyle>
            <a:lvl1pPr>
              <a:defRPr/>
            </a:lvl1pPr>
          </a:lstStyle>
          <a:p>
            <a:pPr>
              <a:defRPr/>
            </a:pPr>
            <a:r>
              <a:rPr lang="de-DE"/>
              <a:t>Veranstaltung, Ort, Datum, Vortragende(r), BfN, Organisationseinheit</a:t>
            </a:r>
          </a:p>
        </p:txBody>
      </p:sp>
    </p:spTree>
    <p:extLst>
      <p:ext uri="{BB962C8B-B14F-4D97-AF65-F5344CB8AC3E}">
        <p14:creationId xmlns="" xmlns:p14="http://schemas.microsoft.com/office/powerpoint/2010/main" val="197680400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11"/>
          <p:cNvSpPr>
            <a:spLocks noGrp="1" noChangeArrowheads="1"/>
          </p:cNvSpPr>
          <p:nvPr>
            <p:ph type="ftr" sz="quarter" idx="10"/>
          </p:nvPr>
        </p:nvSpPr>
        <p:spPr>
          <a:ln/>
        </p:spPr>
        <p:txBody>
          <a:bodyPr/>
          <a:lstStyle>
            <a:lvl1pPr>
              <a:defRPr/>
            </a:lvl1pPr>
          </a:lstStyle>
          <a:p>
            <a:pPr>
              <a:defRPr/>
            </a:pPr>
            <a:r>
              <a:rPr lang="de-DE"/>
              <a:t>Veranstaltung, Ort, Datum, Vortragende(r), BfN, Organisationseinheit</a:t>
            </a:r>
          </a:p>
        </p:txBody>
      </p:sp>
    </p:spTree>
    <p:extLst>
      <p:ext uri="{BB962C8B-B14F-4D97-AF65-F5344CB8AC3E}">
        <p14:creationId xmlns="" xmlns:p14="http://schemas.microsoft.com/office/powerpoint/2010/main" val="244254739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 bearbeiten</a:t>
            </a:r>
          </a:p>
        </p:txBody>
      </p:sp>
      <p:sp>
        <p:nvSpPr>
          <p:cNvPr id="4" name="Rectangle 11"/>
          <p:cNvSpPr>
            <a:spLocks noGrp="1" noChangeArrowheads="1"/>
          </p:cNvSpPr>
          <p:nvPr>
            <p:ph type="ftr" sz="quarter" idx="10"/>
          </p:nvPr>
        </p:nvSpPr>
        <p:spPr>
          <a:ln/>
        </p:spPr>
        <p:txBody>
          <a:bodyPr/>
          <a:lstStyle>
            <a:lvl1pPr>
              <a:defRPr/>
            </a:lvl1pPr>
          </a:lstStyle>
          <a:p>
            <a:pPr>
              <a:defRPr/>
            </a:pPr>
            <a:r>
              <a:rPr lang="de-DE"/>
              <a:t>Veranstaltung, Ort, Datum, Vortragende(r), BfN, Organisationseinheit</a:t>
            </a:r>
          </a:p>
        </p:txBody>
      </p:sp>
    </p:spTree>
    <p:extLst>
      <p:ext uri="{BB962C8B-B14F-4D97-AF65-F5344CB8AC3E}">
        <p14:creationId xmlns="" xmlns:p14="http://schemas.microsoft.com/office/powerpoint/2010/main" val="361039002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1479550" y="1557338"/>
            <a:ext cx="3625850" cy="49450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5257800" y="1557338"/>
            <a:ext cx="3625850" cy="49450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Rectangle 11"/>
          <p:cNvSpPr>
            <a:spLocks noGrp="1" noChangeArrowheads="1"/>
          </p:cNvSpPr>
          <p:nvPr>
            <p:ph type="ftr" sz="quarter" idx="10"/>
          </p:nvPr>
        </p:nvSpPr>
        <p:spPr>
          <a:ln/>
        </p:spPr>
        <p:txBody>
          <a:bodyPr/>
          <a:lstStyle>
            <a:lvl1pPr>
              <a:defRPr/>
            </a:lvl1pPr>
          </a:lstStyle>
          <a:p>
            <a:pPr>
              <a:defRPr/>
            </a:pPr>
            <a:r>
              <a:rPr lang="de-DE"/>
              <a:t>Veranstaltung, Ort, Datum, Vortragende(r), BfN, Organisationseinheit</a:t>
            </a:r>
          </a:p>
        </p:txBody>
      </p:sp>
    </p:spTree>
    <p:extLst>
      <p:ext uri="{BB962C8B-B14F-4D97-AF65-F5344CB8AC3E}">
        <p14:creationId xmlns="" xmlns:p14="http://schemas.microsoft.com/office/powerpoint/2010/main" val="183624571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Rectangle 11"/>
          <p:cNvSpPr>
            <a:spLocks noGrp="1" noChangeArrowheads="1"/>
          </p:cNvSpPr>
          <p:nvPr>
            <p:ph type="ftr" sz="quarter" idx="10"/>
          </p:nvPr>
        </p:nvSpPr>
        <p:spPr>
          <a:ln/>
        </p:spPr>
        <p:txBody>
          <a:bodyPr/>
          <a:lstStyle>
            <a:lvl1pPr>
              <a:defRPr/>
            </a:lvl1pPr>
          </a:lstStyle>
          <a:p>
            <a:pPr>
              <a:defRPr/>
            </a:pPr>
            <a:r>
              <a:rPr lang="de-DE"/>
              <a:t>Veranstaltung, Ort, Datum, Vortragende(r), BfN, Organisationseinheit</a:t>
            </a:r>
          </a:p>
        </p:txBody>
      </p:sp>
    </p:spTree>
    <p:extLst>
      <p:ext uri="{BB962C8B-B14F-4D97-AF65-F5344CB8AC3E}">
        <p14:creationId xmlns="" xmlns:p14="http://schemas.microsoft.com/office/powerpoint/2010/main" val="379755123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Rectangle 11"/>
          <p:cNvSpPr>
            <a:spLocks noGrp="1" noChangeArrowheads="1"/>
          </p:cNvSpPr>
          <p:nvPr>
            <p:ph type="ftr" sz="quarter" idx="10"/>
          </p:nvPr>
        </p:nvSpPr>
        <p:spPr>
          <a:ln/>
        </p:spPr>
        <p:txBody>
          <a:bodyPr/>
          <a:lstStyle>
            <a:lvl1pPr>
              <a:defRPr/>
            </a:lvl1pPr>
          </a:lstStyle>
          <a:p>
            <a:pPr>
              <a:defRPr/>
            </a:pPr>
            <a:r>
              <a:rPr lang="de-DE"/>
              <a:t>Veranstaltung, Ort, Datum, Vortragende(r), BfN, Organisationseinheit</a:t>
            </a:r>
          </a:p>
        </p:txBody>
      </p:sp>
    </p:spTree>
    <p:extLst>
      <p:ext uri="{BB962C8B-B14F-4D97-AF65-F5344CB8AC3E}">
        <p14:creationId xmlns="" xmlns:p14="http://schemas.microsoft.com/office/powerpoint/2010/main" val="422342019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Rectangle 11"/>
          <p:cNvSpPr>
            <a:spLocks noGrp="1" noChangeArrowheads="1"/>
          </p:cNvSpPr>
          <p:nvPr>
            <p:ph type="ftr" sz="quarter" idx="10"/>
          </p:nvPr>
        </p:nvSpPr>
        <p:spPr>
          <a:ln/>
        </p:spPr>
        <p:txBody>
          <a:bodyPr/>
          <a:lstStyle>
            <a:lvl1pPr>
              <a:defRPr/>
            </a:lvl1pPr>
          </a:lstStyle>
          <a:p>
            <a:pPr>
              <a:defRPr/>
            </a:pPr>
            <a:r>
              <a:rPr lang="de-DE"/>
              <a:t>Veranstaltung, Ort, Datum, Vortragende(r), BfN, Organisationseinheit</a:t>
            </a:r>
          </a:p>
        </p:txBody>
      </p:sp>
    </p:spTree>
    <p:extLst>
      <p:ext uri="{BB962C8B-B14F-4D97-AF65-F5344CB8AC3E}">
        <p14:creationId xmlns="" xmlns:p14="http://schemas.microsoft.com/office/powerpoint/2010/main" val="2020572136"/>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11"/>
          <p:cNvSpPr>
            <a:spLocks noGrp="1" noChangeArrowheads="1"/>
          </p:cNvSpPr>
          <p:nvPr>
            <p:ph type="ftr" sz="quarter" idx="10"/>
          </p:nvPr>
        </p:nvSpPr>
        <p:spPr>
          <a:ln/>
        </p:spPr>
        <p:txBody>
          <a:bodyPr/>
          <a:lstStyle>
            <a:lvl1pPr>
              <a:defRPr/>
            </a:lvl1pPr>
          </a:lstStyle>
          <a:p>
            <a:pPr>
              <a:defRPr/>
            </a:pPr>
            <a:r>
              <a:rPr lang="de-DE"/>
              <a:t>Veranstaltung, Ort, Datum, Vortragende(r), BfN, Organisationseinheit</a:t>
            </a:r>
          </a:p>
        </p:txBody>
      </p:sp>
    </p:spTree>
    <p:extLst>
      <p:ext uri="{BB962C8B-B14F-4D97-AF65-F5344CB8AC3E}">
        <p14:creationId xmlns="" xmlns:p14="http://schemas.microsoft.com/office/powerpoint/2010/main" val="4067158185"/>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de-DE" noProof="0" smtClean="0"/>
              <a:t>Bild durch Klicken auf Symbol hinzufügen</a:t>
            </a:r>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11"/>
          <p:cNvSpPr>
            <a:spLocks noGrp="1" noChangeArrowheads="1"/>
          </p:cNvSpPr>
          <p:nvPr>
            <p:ph type="ftr" sz="quarter" idx="10"/>
          </p:nvPr>
        </p:nvSpPr>
        <p:spPr>
          <a:ln/>
        </p:spPr>
        <p:txBody>
          <a:bodyPr/>
          <a:lstStyle>
            <a:lvl1pPr>
              <a:defRPr/>
            </a:lvl1pPr>
          </a:lstStyle>
          <a:p>
            <a:pPr>
              <a:defRPr/>
            </a:pPr>
            <a:r>
              <a:rPr lang="de-DE"/>
              <a:t>Veranstaltung, Ort, Datum, Vortragende(r), BfN, Organisationseinheit</a:t>
            </a:r>
          </a:p>
        </p:txBody>
      </p:sp>
    </p:spTree>
    <p:extLst>
      <p:ext uri="{BB962C8B-B14F-4D97-AF65-F5344CB8AC3E}">
        <p14:creationId xmlns="" xmlns:p14="http://schemas.microsoft.com/office/powerpoint/2010/main" val="24544157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de-DE" noProof="0" smtClean="0"/>
              <a:t>Bild durch Klicken auf Symbol hinzufügen</a:t>
            </a:r>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Tree>
    <p:extLst>
      <p:ext uri="{BB962C8B-B14F-4D97-AF65-F5344CB8AC3E}">
        <p14:creationId xmlns="" xmlns:p14="http://schemas.microsoft.com/office/powerpoint/2010/main" val="679222439"/>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11"/>
          <p:cNvSpPr>
            <a:spLocks noGrp="1" noChangeArrowheads="1"/>
          </p:cNvSpPr>
          <p:nvPr>
            <p:ph type="ftr" sz="quarter" idx="10"/>
          </p:nvPr>
        </p:nvSpPr>
        <p:spPr>
          <a:ln/>
        </p:spPr>
        <p:txBody>
          <a:bodyPr/>
          <a:lstStyle>
            <a:lvl1pPr>
              <a:defRPr/>
            </a:lvl1pPr>
          </a:lstStyle>
          <a:p>
            <a:pPr>
              <a:defRPr/>
            </a:pPr>
            <a:r>
              <a:rPr lang="de-DE"/>
              <a:t>Veranstaltung, Ort, Datum, Vortragende(r), BfN, Organisationseinheit</a:t>
            </a:r>
          </a:p>
        </p:txBody>
      </p:sp>
    </p:spTree>
    <p:extLst>
      <p:ext uri="{BB962C8B-B14F-4D97-AF65-F5344CB8AC3E}">
        <p14:creationId xmlns="" xmlns:p14="http://schemas.microsoft.com/office/powerpoint/2010/main" val="217601231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7027863" y="274638"/>
            <a:ext cx="1855787" cy="6227762"/>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1458913" y="274638"/>
            <a:ext cx="5416550" cy="6227762"/>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11"/>
          <p:cNvSpPr>
            <a:spLocks noGrp="1" noChangeArrowheads="1"/>
          </p:cNvSpPr>
          <p:nvPr>
            <p:ph type="ftr" sz="quarter" idx="10"/>
          </p:nvPr>
        </p:nvSpPr>
        <p:spPr>
          <a:ln/>
        </p:spPr>
        <p:txBody>
          <a:bodyPr/>
          <a:lstStyle>
            <a:lvl1pPr>
              <a:defRPr/>
            </a:lvl1pPr>
          </a:lstStyle>
          <a:p>
            <a:pPr>
              <a:defRPr/>
            </a:pPr>
            <a:r>
              <a:rPr lang="de-DE"/>
              <a:t>Veranstaltung, Ort, Datum, Vortragende(r), BfN, Organisationseinheit</a:t>
            </a:r>
          </a:p>
        </p:txBody>
      </p:sp>
    </p:spTree>
    <p:extLst>
      <p:ext uri="{BB962C8B-B14F-4D97-AF65-F5344CB8AC3E}">
        <p14:creationId xmlns="" xmlns:p14="http://schemas.microsoft.com/office/powerpoint/2010/main" val="1884034630"/>
      </p:ext>
    </p:extLst>
  </p:cSld>
  <p:clrMapOvr>
    <a:masterClrMapping/>
  </p:clrMapOvr>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Inhalt 1">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noProof="0" dirty="0" err="1" smtClean="0"/>
              <a:t>Titelmasterformat</a:t>
            </a:r>
            <a:r>
              <a:rPr lang="en-GB" noProof="0" dirty="0" smtClean="0"/>
              <a:t> </a:t>
            </a:r>
            <a:r>
              <a:rPr lang="en-GB" noProof="0" dirty="0" err="1" smtClean="0"/>
              <a:t>durch</a:t>
            </a:r>
            <a:r>
              <a:rPr lang="en-GB" noProof="0" dirty="0" smtClean="0"/>
              <a:t> </a:t>
            </a:r>
            <a:r>
              <a:rPr lang="en-GB" noProof="0" dirty="0" err="1" smtClean="0"/>
              <a:t>Klicken</a:t>
            </a:r>
            <a:r>
              <a:rPr lang="en-GB" noProof="0" dirty="0" smtClean="0"/>
              <a:t> </a:t>
            </a:r>
            <a:r>
              <a:rPr lang="en-GB" noProof="0" dirty="0" err="1" smtClean="0"/>
              <a:t>bearbeiten</a:t>
            </a:r>
            <a:endParaRPr lang="en-GB" noProof="0" dirty="0"/>
          </a:p>
        </p:txBody>
      </p:sp>
      <p:sp>
        <p:nvSpPr>
          <p:cNvPr id="3" name="Fußzeilenplatzhalter 2"/>
          <p:cNvSpPr>
            <a:spLocks noGrp="1"/>
          </p:cNvSpPr>
          <p:nvPr>
            <p:ph type="ftr" sz="quarter" idx="10"/>
          </p:nvPr>
        </p:nvSpPr>
        <p:spPr/>
        <p:txBody>
          <a:bodyPr/>
          <a:lstStyle/>
          <a:p>
            <a:pPr algn="r" fontAlgn="base">
              <a:spcBef>
                <a:spcPct val="0"/>
              </a:spcBef>
              <a:spcAft>
                <a:spcPct val="0"/>
              </a:spcAft>
              <a:defRPr/>
            </a:pPr>
            <a:r>
              <a:rPr lang="en-US" noProof="0" smtClean="0">
                <a:solidFill>
                  <a:srgbClr val="008000"/>
                </a:solidFill>
              </a:rPr>
              <a:t>Event, Place, Date, Speaker, Federal Agency for Nature Conversation, Department</a:t>
            </a:r>
            <a:endParaRPr lang="en-GB" noProof="0"/>
          </a:p>
        </p:txBody>
      </p:sp>
      <p:sp>
        <p:nvSpPr>
          <p:cNvPr id="4" name="Foliennummernplatzhalter 3"/>
          <p:cNvSpPr>
            <a:spLocks noGrp="1"/>
          </p:cNvSpPr>
          <p:nvPr>
            <p:ph type="sldNum" sz="quarter" idx="11"/>
          </p:nvPr>
        </p:nvSpPr>
        <p:spPr/>
        <p:txBody>
          <a:bodyPr/>
          <a:lstStyle/>
          <a:p>
            <a:fld id="{EADA64B3-C7BD-4840-9639-4E40AE96577D}" type="slidenum">
              <a:rPr lang="en-GB" noProof="0" smtClean="0"/>
              <a:pPr/>
              <a:t>‹Nr.›</a:t>
            </a:fld>
            <a:endParaRPr lang="en-GB" noProof="0"/>
          </a:p>
        </p:txBody>
      </p:sp>
      <p:sp>
        <p:nvSpPr>
          <p:cNvPr id="7" name="Textplatzhalter 6"/>
          <p:cNvSpPr>
            <a:spLocks noGrp="1"/>
          </p:cNvSpPr>
          <p:nvPr>
            <p:ph type="body" sz="quarter" idx="12"/>
          </p:nvPr>
        </p:nvSpPr>
        <p:spPr>
          <a:xfrm>
            <a:off x="1476375" y="1557337"/>
            <a:ext cx="7405200" cy="4946400"/>
          </a:xfrm>
        </p:spPr>
        <p:txBody>
          <a:bodyPr/>
          <a:lstStyle/>
          <a:p>
            <a:pPr lvl="0"/>
            <a:r>
              <a:rPr lang="en-GB" noProof="0" dirty="0" err="1" smtClean="0"/>
              <a:t>Textmasterformat</a:t>
            </a:r>
            <a:r>
              <a:rPr lang="en-GB" noProof="0" dirty="0" smtClean="0"/>
              <a:t> </a:t>
            </a:r>
            <a:r>
              <a:rPr lang="en-GB" noProof="0" dirty="0" err="1" smtClean="0"/>
              <a:t>bearbeiten</a:t>
            </a:r>
            <a:endParaRPr lang="en-GB" noProof="0" dirty="0" smtClean="0"/>
          </a:p>
          <a:p>
            <a:pPr lvl="1"/>
            <a:r>
              <a:rPr lang="en-GB" noProof="0" dirty="0" err="1" smtClean="0"/>
              <a:t>Zweite</a:t>
            </a:r>
            <a:r>
              <a:rPr lang="en-GB" noProof="0" dirty="0" smtClean="0"/>
              <a:t> </a:t>
            </a:r>
            <a:r>
              <a:rPr lang="en-GB" noProof="0" dirty="0" err="1" smtClean="0"/>
              <a:t>Ebene</a:t>
            </a:r>
            <a:endParaRPr lang="en-GB" noProof="0" dirty="0" smtClean="0"/>
          </a:p>
          <a:p>
            <a:pPr lvl="2"/>
            <a:r>
              <a:rPr lang="en-GB" noProof="0" dirty="0" err="1" smtClean="0"/>
              <a:t>Dritte</a:t>
            </a:r>
            <a:r>
              <a:rPr lang="en-GB" noProof="0" dirty="0" smtClean="0"/>
              <a:t> </a:t>
            </a:r>
            <a:r>
              <a:rPr lang="en-GB" noProof="0" dirty="0" err="1" smtClean="0"/>
              <a:t>Ebene</a:t>
            </a:r>
            <a:endParaRPr lang="en-GB" noProof="0" dirty="0" smtClean="0"/>
          </a:p>
          <a:p>
            <a:pPr lvl="3"/>
            <a:r>
              <a:rPr lang="en-GB" noProof="0" dirty="0" err="1" smtClean="0"/>
              <a:t>Vierte</a:t>
            </a:r>
            <a:r>
              <a:rPr lang="en-GB" noProof="0" dirty="0" smtClean="0"/>
              <a:t> </a:t>
            </a:r>
            <a:r>
              <a:rPr lang="en-GB" noProof="0" dirty="0" err="1" smtClean="0"/>
              <a:t>Ebene</a:t>
            </a:r>
            <a:endParaRPr lang="en-GB" noProof="0" dirty="0" smtClean="0"/>
          </a:p>
          <a:p>
            <a:pPr lvl="4"/>
            <a:r>
              <a:rPr lang="en-GB" noProof="0" dirty="0" err="1" smtClean="0"/>
              <a:t>Fünfte</a:t>
            </a:r>
            <a:r>
              <a:rPr lang="en-GB" noProof="0" dirty="0" smtClean="0"/>
              <a:t> </a:t>
            </a:r>
            <a:r>
              <a:rPr lang="en-GB" noProof="0" dirty="0" err="1" smtClean="0"/>
              <a:t>Ebene</a:t>
            </a:r>
            <a:endParaRPr lang="en-GB" noProof="0" dirty="0"/>
          </a:p>
        </p:txBody>
      </p:sp>
      <p:sp>
        <p:nvSpPr>
          <p:cNvPr id="6" name="Rectangle 6"/>
          <p:cNvSpPr>
            <a:spLocks noChangeArrowheads="1"/>
          </p:cNvSpPr>
          <p:nvPr userDrawn="1"/>
        </p:nvSpPr>
        <p:spPr bwMode="auto">
          <a:xfrm>
            <a:off x="1187450" y="0"/>
            <a:ext cx="179388" cy="6858000"/>
          </a:xfrm>
          <a:prstGeom prst="rect">
            <a:avLst/>
          </a:prstGeom>
          <a:gradFill rotWithShape="1">
            <a:gsLst>
              <a:gs pos="0">
                <a:srgbClr val="CDE6CD"/>
              </a:gs>
              <a:gs pos="50000">
                <a:srgbClr val="008000"/>
              </a:gs>
              <a:gs pos="100000">
                <a:srgbClr val="CDE6CD"/>
              </a:gs>
            </a:gsLst>
            <a:lin ang="5400000" scaled="1"/>
          </a:gradFill>
          <a:ln>
            <a:noFill/>
          </a:ln>
          <a:effectLst/>
          <a:extLst>
            <a:ext uri="{91240B29-F687-4F45-9708-019B960494DF}">
              <a14:hiddenLine xmlns="" xmlns:a14="http://schemas.microsoft.com/office/drawing/2010/main" w="9525">
                <a:solidFill>
                  <a:srgbClr val="5497FA"/>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de-DE"/>
          </a:p>
        </p:txBody>
      </p:sp>
      <p:sp>
        <p:nvSpPr>
          <p:cNvPr id="8" name="Rectangle 7"/>
          <p:cNvSpPr>
            <a:spLocks noChangeArrowheads="1"/>
          </p:cNvSpPr>
          <p:nvPr userDrawn="1"/>
        </p:nvSpPr>
        <p:spPr bwMode="auto">
          <a:xfrm rot="5400000">
            <a:off x="4482306" y="-3285331"/>
            <a:ext cx="179388" cy="9144000"/>
          </a:xfrm>
          <a:prstGeom prst="rect">
            <a:avLst/>
          </a:prstGeom>
          <a:gradFill rotWithShape="1">
            <a:gsLst>
              <a:gs pos="0">
                <a:srgbClr val="CDE6CD"/>
              </a:gs>
              <a:gs pos="50000">
                <a:srgbClr val="008000"/>
              </a:gs>
              <a:gs pos="100000">
                <a:srgbClr val="CDE6CD"/>
              </a:gs>
            </a:gsLst>
            <a:lin ang="5400000" scaled="1"/>
          </a:gradFill>
          <a:ln>
            <a:noFill/>
          </a:ln>
          <a:effectLst/>
          <a:extLst>
            <a:ext uri="{91240B29-F687-4F45-9708-019B960494DF}">
              <a14:hiddenLine xmlns="" xmlns:a14="http://schemas.microsoft.com/office/drawing/2010/main" w="9525">
                <a:solidFill>
                  <a:srgbClr val="5497FA"/>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de-DE"/>
          </a:p>
        </p:txBody>
      </p:sp>
    </p:spTree>
    <p:extLst>
      <p:ext uri="{BB962C8B-B14F-4D97-AF65-F5344CB8AC3E}">
        <p14:creationId xmlns="" xmlns:p14="http://schemas.microsoft.com/office/powerpoint/2010/main" val="1349709650"/>
      </p:ext>
    </p:extLst>
  </p:cSld>
  <p:clrMapOvr>
    <a:masterClrMapping/>
  </p:clrMapOvr>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Inhalt 2">
    <p:spTree>
      <p:nvGrpSpPr>
        <p:cNvPr id="1" name=""/>
        <p:cNvGrpSpPr/>
        <p:nvPr/>
      </p:nvGrpSpPr>
      <p:grpSpPr>
        <a:xfrm>
          <a:off x="0" y="0"/>
          <a:ext cx="0" cy="0"/>
          <a:chOff x="0" y="0"/>
          <a:chExt cx="0" cy="0"/>
        </a:xfrm>
      </p:grpSpPr>
      <p:sp>
        <p:nvSpPr>
          <p:cNvPr id="3" name="Fußzeilenplatzhalter 2"/>
          <p:cNvSpPr>
            <a:spLocks noGrp="1"/>
          </p:cNvSpPr>
          <p:nvPr>
            <p:ph type="ftr" sz="quarter" idx="10"/>
          </p:nvPr>
        </p:nvSpPr>
        <p:spPr/>
        <p:txBody>
          <a:bodyPr/>
          <a:lstStyle/>
          <a:p>
            <a:pPr algn="r" fontAlgn="base">
              <a:spcBef>
                <a:spcPct val="0"/>
              </a:spcBef>
              <a:spcAft>
                <a:spcPct val="0"/>
              </a:spcAft>
              <a:defRPr/>
            </a:pPr>
            <a:r>
              <a:rPr lang="en-US" smtClean="0">
                <a:solidFill>
                  <a:srgbClr val="008000"/>
                </a:solidFill>
              </a:rPr>
              <a:t>Event, Place, Date, Speaker, Federal Agency for Nature Conversation, Department</a:t>
            </a:r>
            <a:endParaRPr lang="de-DE" dirty="0"/>
          </a:p>
        </p:txBody>
      </p:sp>
      <p:sp>
        <p:nvSpPr>
          <p:cNvPr id="4" name="Foliennummernplatzhalter 3"/>
          <p:cNvSpPr>
            <a:spLocks noGrp="1"/>
          </p:cNvSpPr>
          <p:nvPr>
            <p:ph type="sldNum" sz="quarter" idx="11"/>
          </p:nvPr>
        </p:nvSpPr>
        <p:spPr/>
        <p:txBody>
          <a:bodyPr/>
          <a:lstStyle/>
          <a:p>
            <a:fld id="{EADA64B3-C7BD-4840-9639-4E40AE96577D}" type="slidenum">
              <a:rPr lang="de-DE" smtClean="0"/>
              <a:pPr/>
              <a:t>‹Nr.›</a:t>
            </a:fld>
            <a:endParaRPr lang="de-DE" dirty="0"/>
          </a:p>
        </p:txBody>
      </p:sp>
      <p:sp>
        <p:nvSpPr>
          <p:cNvPr id="7" name="Textplatzhalter 6"/>
          <p:cNvSpPr>
            <a:spLocks noGrp="1"/>
          </p:cNvSpPr>
          <p:nvPr>
            <p:ph type="body" sz="quarter" idx="12"/>
          </p:nvPr>
        </p:nvSpPr>
        <p:spPr>
          <a:xfrm>
            <a:off x="1476375" y="116632"/>
            <a:ext cx="7405200" cy="6387105"/>
          </a:xfrm>
        </p:spPr>
        <p:txBody>
          <a:body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6" name="Rectangle 6"/>
          <p:cNvSpPr>
            <a:spLocks noChangeArrowheads="1"/>
          </p:cNvSpPr>
          <p:nvPr userDrawn="1"/>
        </p:nvSpPr>
        <p:spPr bwMode="auto">
          <a:xfrm>
            <a:off x="1187450" y="0"/>
            <a:ext cx="179388" cy="6858000"/>
          </a:xfrm>
          <a:prstGeom prst="rect">
            <a:avLst/>
          </a:prstGeom>
          <a:gradFill rotWithShape="1">
            <a:gsLst>
              <a:gs pos="0">
                <a:srgbClr val="CDE6CD"/>
              </a:gs>
              <a:gs pos="50000">
                <a:srgbClr val="008000"/>
              </a:gs>
              <a:gs pos="100000">
                <a:srgbClr val="CDE6CD"/>
              </a:gs>
            </a:gsLst>
            <a:lin ang="5400000" scaled="1"/>
          </a:gradFill>
          <a:ln>
            <a:noFill/>
          </a:ln>
          <a:effectLst/>
          <a:extLst>
            <a:ext uri="{91240B29-F687-4F45-9708-019B960494DF}">
              <a14:hiddenLine xmlns="" xmlns:a14="http://schemas.microsoft.com/office/drawing/2010/main" w="9525">
                <a:solidFill>
                  <a:srgbClr val="5497FA"/>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de-DE"/>
          </a:p>
        </p:txBody>
      </p:sp>
      <p:sp>
        <p:nvSpPr>
          <p:cNvPr id="8" name="Rectangle 7"/>
          <p:cNvSpPr>
            <a:spLocks noChangeArrowheads="1"/>
          </p:cNvSpPr>
          <p:nvPr userDrawn="1"/>
        </p:nvSpPr>
        <p:spPr bwMode="auto">
          <a:xfrm rot="5400000">
            <a:off x="691356" y="505619"/>
            <a:ext cx="179388" cy="1562100"/>
          </a:xfrm>
          <a:prstGeom prst="rect">
            <a:avLst/>
          </a:prstGeom>
          <a:gradFill rotWithShape="1">
            <a:gsLst>
              <a:gs pos="0">
                <a:srgbClr val="CDE6CD"/>
              </a:gs>
              <a:gs pos="50000">
                <a:srgbClr val="008000"/>
              </a:gs>
              <a:gs pos="100000">
                <a:srgbClr val="CDE6CD"/>
              </a:gs>
            </a:gsLst>
            <a:lin ang="5400000" scaled="1"/>
          </a:gradFill>
          <a:ln>
            <a:noFill/>
          </a:ln>
          <a:effectLst/>
          <a:extLst>
            <a:ext uri="{91240B29-F687-4F45-9708-019B960494DF}">
              <a14:hiddenLine xmlns="" xmlns:a14="http://schemas.microsoft.com/office/drawing/2010/main" w="9525">
                <a:solidFill>
                  <a:srgbClr val="5497FA"/>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de-DE"/>
          </a:p>
        </p:txBody>
      </p:sp>
    </p:spTree>
    <p:extLst>
      <p:ext uri="{BB962C8B-B14F-4D97-AF65-F5344CB8AC3E}">
        <p14:creationId xmlns="" xmlns:p14="http://schemas.microsoft.com/office/powerpoint/2010/main" val="1977043178"/>
      </p:ext>
    </p:extLst>
  </p:cSld>
  <p:clrMapOvr>
    <a:masterClrMapping/>
  </p:clrMapOvr>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Inhalt 3">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Fußzeilenplatzhalter 2"/>
          <p:cNvSpPr>
            <a:spLocks noGrp="1"/>
          </p:cNvSpPr>
          <p:nvPr>
            <p:ph type="ftr" sz="quarter" idx="10"/>
          </p:nvPr>
        </p:nvSpPr>
        <p:spPr/>
        <p:txBody>
          <a:bodyPr/>
          <a:lstStyle/>
          <a:p>
            <a:pPr algn="r" fontAlgn="base">
              <a:spcBef>
                <a:spcPct val="0"/>
              </a:spcBef>
              <a:spcAft>
                <a:spcPct val="0"/>
              </a:spcAft>
              <a:defRPr/>
            </a:pPr>
            <a:r>
              <a:rPr lang="en-US" smtClean="0">
                <a:solidFill>
                  <a:srgbClr val="008000"/>
                </a:solidFill>
              </a:rPr>
              <a:t>Event, Place, Date, Speaker, Federal Agency for Nature Conversation, Department</a:t>
            </a:r>
            <a:endParaRPr lang="de-DE" dirty="0"/>
          </a:p>
        </p:txBody>
      </p:sp>
      <p:sp>
        <p:nvSpPr>
          <p:cNvPr id="4" name="Foliennummernplatzhalter 3"/>
          <p:cNvSpPr>
            <a:spLocks noGrp="1"/>
          </p:cNvSpPr>
          <p:nvPr>
            <p:ph type="sldNum" sz="quarter" idx="11"/>
          </p:nvPr>
        </p:nvSpPr>
        <p:spPr/>
        <p:txBody>
          <a:bodyPr/>
          <a:lstStyle/>
          <a:p>
            <a:fld id="{EADA64B3-C7BD-4840-9639-4E40AE96577D}" type="slidenum">
              <a:rPr lang="de-DE" smtClean="0"/>
              <a:pPr/>
              <a:t>‹Nr.›</a:t>
            </a:fld>
            <a:endParaRPr lang="de-DE" dirty="0"/>
          </a:p>
        </p:txBody>
      </p:sp>
      <p:sp>
        <p:nvSpPr>
          <p:cNvPr id="7" name="Textplatzhalter 6"/>
          <p:cNvSpPr>
            <a:spLocks noGrp="1"/>
          </p:cNvSpPr>
          <p:nvPr>
            <p:ph type="body" sz="quarter" idx="12"/>
          </p:nvPr>
        </p:nvSpPr>
        <p:spPr>
          <a:xfrm>
            <a:off x="251520" y="1557337"/>
            <a:ext cx="8630055" cy="4946400"/>
          </a:xfrm>
        </p:spPr>
        <p:txBody>
          <a:body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6" name="Rectangle 6"/>
          <p:cNvSpPr>
            <a:spLocks noChangeArrowheads="1"/>
          </p:cNvSpPr>
          <p:nvPr userDrawn="1"/>
        </p:nvSpPr>
        <p:spPr bwMode="auto">
          <a:xfrm>
            <a:off x="1187450" y="0"/>
            <a:ext cx="179388" cy="1651000"/>
          </a:xfrm>
          <a:prstGeom prst="rect">
            <a:avLst/>
          </a:prstGeom>
          <a:gradFill rotWithShape="1">
            <a:gsLst>
              <a:gs pos="0">
                <a:srgbClr val="CDE6CD"/>
              </a:gs>
              <a:gs pos="50000">
                <a:srgbClr val="008000"/>
              </a:gs>
              <a:gs pos="100000">
                <a:srgbClr val="CDE6CD"/>
              </a:gs>
            </a:gsLst>
            <a:lin ang="5400000" scaled="1"/>
          </a:gradFill>
          <a:ln>
            <a:noFill/>
          </a:ln>
          <a:effectLst/>
          <a:extLst>
            <a:ext uri="{91240B29-F687-4F45-9708-019B960494DF}">
              <a14:hiddenLine xmlns="" xmlns:a14="http://schemas.microsoft.com/office/drawing/2010/main" w="9525">
                <a:solidFill>
                  <a:srgbClr val="5497FA"/>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de-DE"/>
          </a:p>
        </p:txBody>
      </p:sp>
      <p:sp>
        <p:nvSpPr>
          <p:cNvPr id="8" name="Rectangle 7"/>
          <p:cNvSpPr>
            <a:spLocks noChangeArrowheads="1"/>
          </p:cNvSpPr>
          <p:nvPr userDrawn="1"/>
        </p:nvSpPr>
        <p:spPr bwMode="auto">
          <a:xfrm rot="5400000">
            <a:off x="4482306" y="-3285331"/>
            <a:ext cx="179388" cy="9144000"/>
          </a:xfrm>
          <a:prstGeom prst="rect">
            <a:avLst/>
          </a:prstGeom>
          <a:gradFill rotWithShape="1">
            <a:gsLst>
              <a:gs pos="0">
                <a:srgbClr val="CDE6CD"/>
              </a:gs>
              <a:gs pos="50000">
                <a:srgbClr val="008000"/>
              </a:gs>
              <a:gs pos="100000">
                <a:srgbClr val="CDE6CD"/>
              </a:gs>
            </a:gsLst>
            <a:lin ang="5400000" scaled="1"/>
          </a:gradFill>
          <a:ln>
            <a:noFill/>
          </a:ln>
          <a:effectLst/>
          <a:extLst>
            <a:ext uri="{91240B29-F687-4F45-9708-019B960494DF}">
              <a14:hiddenLine xmlns="" xmlns:a14="http://schemas.microsoft.com/office/drawing/2010/main" w="9525">
                <a:solidFill>
                  <a:srgbClr val="5497FA"/>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de-DE"/>
          </a:p>
        </p:txBody>
      </p:sp>
    </p:spTree>
    <p:extLst>
      <p:ext uri="{BB962C8B-B14F-4D97-AF65-F5344CB8AC3E}">
        <p14:creationId xmlns="" xmlns:p14="http://schemas.microsoft.com/office/powerpoint/2010/main" val="65511359"/>
      </p:ext>
    </p:extLst>
  </p:cSld>
  <p:clrMapOvr>
    <a:masterClrMapping/>
  </p:clrMapOvr>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Inhalt 4">
    <p:spTree>
      <p:nvGrpSpPr>
        <p:cNvPr id="1" name=""/>
        <p:cNvGrpSpPr/>
        <p:nvPr/>
      </p:nvGrpSpPr>
      <p:grpSpPr>
        <a:xfrm>
          <a:off x="0" y="0"/>
          <a:ext cx="0" cy="0"/>
          <a:chOff x="0" y="0"/>
          <a:chExt cx="0" cy="0"/>
        </a:xfrm>
      </p:grpSpPr>
      <p:pic>
        <p:nvPicPr>
          <p:cNvPr id="8" name="Picture 2" descr="DSC04127"/>
          <p:cNvPicPr>
            <a:picLocks noChangeAspect="1" noChangeArrowheads="1"/>
          </p:cNvPicPr>
          <p:nvPr userDrawn="1"/>
        </p:nvPicPr>
        <p:blipFill>
          <a:blip r:embed="rId2" cstate="print">
            <a:extLst>
              <a:ext uri="{28A0092B-C50C-407E-A947-70E740481C1C}">
                <a14:useLocalDpi xmlns="" xmlns:a14="http://schemas.microsoft.com/office/drawing/2010/main" val="0"/>
              </a:ext>
            </a:extLst>
          </a:blip>
          <a:srcRect t="12393" r="5914"/>
          <a:stretch>
            <a:fillRect/>
          </a:stretch>
        </p:blipFill>
        <p:spPr bwMode="auto">
          <a:xfrm>
            <a:off x="0" y="1673225"/>
            <a:ext cx="1389063" cy="819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 name="Picture 3" descr="DSC04144"/>
          <p:cNvPicPr>
            <a:picLocks noChangeAspect="1" noChangeArrowheads="1"/>
          </p:cNvPicPr>
          <p:nvPr userDrawn="1"/>
        </p:nvPicPr>
        <p:blipFill>
          <a:blip r:embed="rId3" cstate="print">
            <a:extLst>
              <a:ext uri="{28A0092B-C50C-407E-A947-70E740481C1C}">
                <a14:useLocalDpi xmlns="" xmlns:a14="http://schemas.microsoft.com/office/drawing/2010/main" val="0"/>
              </a:ext>
            </a:extLst>
          </a:blip>
          <a:srcRect t="4955" r="6381" b="-4955"/>
          <a:stretch>
            <a:fillRect/>
          </a:stretch>
        </p:blipFill>
        <p:spPr bwMode="auto">
          <a:xfrm>
            <a:off x="107950" y="2606675"/>
            <a:ext cx="1281113" cy="8651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 name="Picture 4" descr="DSC04197"/>
          <p:cNvPicPr>
            <a:picLocks noChangeAspect="1" noChangeArrowheads="1"/>
          </p:cNvPicPr>
          <p:nvPr userDrawn="1"/>
        </p:nvPicPr>
        <p:blipFill>
          <a:blip r:embed="rId4" cstate="print">
            <a:extLst>
              <a:ext uri="{28A0092B-C50C-407E-A947-70E740481C1C}">
                <a14:useLocalDpi xmlns="" xmlns:a14="http://schemas.microsoft.com/office/drawing/2010/main" val="0"/>
              </a:ext>
            </a:extLst>
          </a:blip>
          <a:srcRect t="12543" r="5914" b="-3050"/>
          <a:stretch>
            <a:fillRect/>
          </a:stretch>
        </p:blipFill>
        <p:spPr bwMode="auto">
          <a:xfrm>
            <a:off x="0" y="3430588"/>
            <a:ext cx="1389063" cy="847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 name="Picture 5" descr="DSC04226"/>
          <p:cNvPicPr>
            <a:picLocks noChangeAspect="1" noChangeArrowheads="1"/>
          </p:cNvPicPr>
          <p:nvPr userDrawn="1"/>
        </p:nvPicPr>
        <p:blipFill>
          <a:blip r:embed="rId5" cstate="print">
            <a:extLst>
              <a:ext uri="{28A0092B-C50C-407E-A947-70E740481C1C}">
                <a14:useLocalDpi xmlns="" xmlns:a14="http://schemas.microsoft.com/office/drawing/2010/main" val="0"/>
              </a:ext>
            </a:extLst>
          </a:blip>
          <a:srcRect r="6882"/>
          <a:stretch>
            <a:fillRect/>
          </a:stretch>
        </p:blipFill>
        <p:spPr bwMode="auto">
          <a:xfrm>
            <a:off x="0" y="4278313"/>
            <a:ext cx="1374775" cy="863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 name="Picture 6" descr="DSC04795"/>
          <p:cNvPicPr>
            <a:picLocks noChangeAspect="1" noChangeArrowheads="1"/>
          </p:cNvPicPr>
          <p:nvPr userDrawn="1"/>
        </p:nvPicPr>
        <p:blipFill>
          <a:blip r:embed="rId6" cstate="print">
            <a:extLst>
              <a:ext uri="{28A0092B-C50C-407E-A947-70E740481C1C}">
                <a14:useLocalDpi xmlns="" xmlns:a14="http://schemas.microsoft.com/office/drawing/2010/main" val="0"/>
              </a:ext>
            </a:extLst>
          </a:blip>
          <a:srcRect r="6381"/>
          <a:stretch>
            <a:fillRect/>
          </a:stretch>
        </p:blipFill>
        <p:spPr bwMode="auto">
          <a:xfrm>
            <a:off x="107950" y="5084763"/>
            <a:ext cx="1281113" cy="8651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 name="Picture 7" descr="DSC06777"/>
          <p:cNvPicPr>
            <a:picLocks noChangeAspect="1" noChangeArrowheads="1"/>
          </p:cNvPicPr>
          <p:nvPr userDrawn="1"/>
        </p:nvPicPr>
        <p:blipFill>
          <a:blip r:embed="rId7" cstate="print">
            <a:extLst>
              <a:ext uri="{28A0092B-C50C-407E-A947-70E740481C1C}">
                <a14:useLocalDpi xmlns="" xmlns:a14="http://schemas.microsoft.com/office/drawing/2010/main" val="0"/>
              </a:ext>
            </a:extLst>
          </a:blip>
          <a:srcRect r="6215"/>
          <a:stretch>
            <a:fillRect/>
          </a:stretch>
        </p:blipFill>
        <p:spPr bwMode="auto">
          <a:xfrm>
            <a:off x="71438" y="5965825"/>
            <a:ext cx="1317625" cy="892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el 1"/>
          <p:cNvSpPr>
            <a:spLocks noGrp="1"/>
          </p:cNvSpPr>
          <p:nvPr>
            <p:ph type="title"/>
          </p:nvPr>
        </p:nvSpPr>
        <p:spPr/>
        <p:txBody>
          <a:bodyPr/>
          <a:lstStyle/>
          <a:p>
            <a:r>
              <a:rPr lang="de-DE" smtClean="0"/>
              <a:t>Titelmasterformat durch Klicken bearbeiten</a:t>
            </a:r>
            <a:endParaRPr lang="de-DE"/>
          </a:p>
        </p:txBody>
      </p:sp>
      <p:sp>
        <p:nvSpPr>
          <p:cNvPr id="3" name="Fußzeilenplatzhalter 2"/>
          <p:cNvSpPr>
            <a:spLocks noGrp="1"/>
          </p:cNvSpPr>
          <p:nvPr>
            <p:ph type="ftr" sz="quarter" idx="10"/>
          </p:nvPr>
        </p:nvSpPr>
        <p:spPr/>
        <p:txBody>
          <a:bodyPr/>
          <a:lstStyle/>
          <a:p>
            <a:pPr algn="r" fontAlgn="base">
              <a:spcBef>
                <a:spcPct val="0"/>
              </a:spcBef>
              <a:spcAft>
                <a:spcPct val="0"/>
              </a:spcAft>
              <a:defRPr/>
            </a:pPr>
            <a:r>
              <a:rPr lang="en-US" smtClean="0">
                <a:solidFill>
                  <a:srgbClr val="008000"/>
                </a:solidFill>
              </a:rPr>
              <a:t>Event, Place, Date, Speaker, Federal Agency for Nature Conversation, Department</a:t>
            </a:r>
            <a:endParaRPr lang="de-DE" dirty="0"/>
          </a:p>
        </p:txBody>
      </p:sp>
      <p:sp>
        <p:nvSpPr>
          <p:cNvPr id="4" name="Foliennummernplatzhalter 3"/>
          <p:cNvSpPr>
            <a:spLocks noGrp="1"/>
          </p:cNvSpPr>
          <p:nvPr>
            <p:ph type="sldNum" sz="quarter" idx="11"/>
          </p:nvPr>
        </p:nvSpPr>
        <p:spPr/>
        <p:txBody>
          <a:bodyPr/>
          <a:lstStyle/>
          <a:p>
            <a:fld id="{EADA64B3-C7BD-4840-9639-4E40AE96577D}" type="slidenum">
              <a:rPr lang="de-DE" smtClean="0"/>
              <a:pPr/>
              <a:t>‹Nr.›</a:t>
            </a:fld>
            <a:endParaRPr lang="de-DE" dirty="0"/>
          </a:p>
        </p:txBody>
      </p:sp>
      <p:sp>
        <p:nvSpPr>
          <p:cNvPr id="7" name="Textplatzhalter 6"/>
          <p:cNvSpPr>
            <a:spLocks noGrp="1"/>
          </p:cNvSpPr>
          <p:nvPr>
            <p:ph type="body" sz="quarter" idx="12"/>
          </p:nvPr>
        </p:nvSpPr>
        <p:spPr>
          <a:xfrm>
            <a:off x="1476375" y="1557337"/>
            <a:ext cx="7405200" cy="4946400"/>
          </a:xfrm>
        </p:spPr>
        <p:txBody>
          <a:body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pic>
        <p:nvPicPr>
          <p:cNvPr id="6" name="Picture 15" descr="Riecken_Bilderrahmen_sechs_bilder"/>
          <p:cNvPicPr>
            <a:picLocks noChangeAspect="1" noChangeArrowheads="1"/>
          </p:cNvPicPr>
          <p:nvPr userDrawn="1"/>
        </p:nvPicPr>
        <p:blipFill>
          <a:blip r:embed="rId8" cstate="print">
            <a:clrChange>
              <a:clrFrom>
                <a:srgbClr val="E77919"/>
              </a:clrFrom>
              <a:clrTo>
                <a:srgbClr val="E77919">
                  <a:alpha val="0"/>
                </a:srgbClr>
              </a:clrTo>
            </a:clrChange>
            <a:extLst>
              <a:ext uri="{28A0092B-C50C-407E-A947-70E740481C1C}">
                <a14:useLocalDpi xmlns="" xmlns:a14="http://schemas.microsoft.com/office/drawing/2010/main" val="0"/>
              </a:ext>
            </a:extLst>
          </a:blip>
          <a:srcRect/>
          <a:stretch>
            <a:fillRect/>
          </a:stretch>
        </p:blipFill>
        <p:spPr bwMode="auto">
          <a:xfrm>
            <a:off x="0" y="1654175"/>
            <a:ext cx="1438275" cy="52038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4" name="Rectangle 12"/>
          <p:cNvSpPr>
            <a:spLocks noChangeArrowheads="1"/>
          </p:cNvSpPr>
          <p:nvPr userDrawn="1"/>
        </p:nvSpPr>
        <p:spPr bwMode="auto">
          <a:xfrm>
            <a:off x="1187450" y="0"/>
            <a:ext cx="179388" cy="1651000"/>
          </a:xfrm>
          <a:prstGeom prst="rect">
            <a:avLst/>
          </a:prstGeom>
          <a:gradFill rotWithShape="1">
            <a:gsLst>
              <a:gs pos="0">
                <a:srgbClr val="CDE6CD"/>
              </a:gs>
              <a:gs pos="50000">
                <a:srgbClr val="008000"/>
              </a:gs>
              <a:gs pos="100000">
                <a:srgbClr val="CDE6CD"/>
              </a:gs>
            </a:gsLst>
            <a:lin ang="5400000" scaled="1"/>
          </a:gradFill>
          <a:ln>
            <a:noFill/>
          </a:ln>
          <a:effectLst/>
          <a:extLst>
            <a:ext uri="{91240B29-F687-4F45-9708-019B960494DF}">
              <a14:hiddenLine xmlns="" xmlns:a14="http://schemas.microsoft.com/office/drawing/2010/main" w="9525">
                <a:solidFill>
                  <a:srgbClr val="5497FA"/>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de-DE"/>
          </a:p>
        </p:txBody>
      </p:sp>
      <p:sp>
        <p:nvSpPr>
          <p:cNvPr id="15" name="Rectangle 13"/>
          <p:cNvSpPr>
            <a:spLocks noChangeArrowheads="1"/>
          </p:cNvSpPr>
          <p:nvPr userDrawn="1"/>
        </p:nvSpPr>
        <p:spPr bwMode="auto">
          <a:xfrm rot="5400000">
            <a:off x="4482306" y="-3285331"/>
            <a:ext cx="179388" cy="9144000"/>
          </a:xfrm>
          <a:prstGeom prst="rect">
            <a:avLst/>
          </a:prstGeom>
          <a:gradFill rotWithShape="1">
            <a:gsLst>
              <a:gs pos="0">
                <a:srgbClr val="CDE6CD"/>
              </a:gs>
              <a:gs pos="50000">
                <a:srgbClr val="008000"/>
              </a:gs>
              <a:gs pos="100000">
                <a:srgbClr val="CDE6CD"/>
              </a:gs>
            </a:gsLst>
            <a:lin ang="5400000" scaled="1"/>
          </a:gradFill>
          <a:ln>
            <a:noFill/>
          </a:ln>
          <a:effectLst/>
          <a:extLst>
            <a:ext uri="{91240B29-F687-4F45-9708-019B960494DF}">
              <a14:hiddenLine xmlns="" xmlns:a14="http://schemas.microsoft.com/office/drawing/2010/main" w="9525">
                <a:solidFill>
                  <a:srgbClr val="5497FA"/>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de-DE"/>
          </a:p>
        </p:txBody>
      </p:sp>
    </p:spTree>
    <p:extLst>
      <p:ext uri="{BB962C8B-B14F-4D97-AF65-F5344CB8AC3E}">
        <p14:creationId xmlns="" xmlns:p14="http://schemas.microsoft.com/office/powerpoint/2010/main" val="2943074152"/>
      </p:ext>
    </p:extLst>
  </p:cSld>
  <p:clrMapOvr>
    <a:masterClrMapping/>
  </p:clrMapOvr>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englis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Fußzeilenplatzhalter 2"/>
          <p:cNvSpPr>
            <a:spLocks noGrp="1"/>
          </p:cNvSpPr>
          <p:nvPr>
            <p:ph type="ftr" sz="quarter" idx="10"/>
          </p:nvPr>
        </p:nvSpPr>
        <p:spPr/>
        <p:txBody>
          <a:bodyPr/>
          <a:lstStyle/>
          <a:p>
            <a:pPr algn="r" fontAlgn="base">
              <a:spcBef>
                <a:spcPct val="0"/>
              </a:spcBef>
              <a:spcAft>
                <a:spcPct val="0"/>
              </a:spcAft>
              <a:defRPr/>
            </a:pPr>
            <a:r>
              <a:rPr lang="en-US" smtClean="0">
                <a:solidFill>
                  <a:srgbClr val="008000"/>
                </a:solidFill>
              </a:rPr>
              <a:t>Event, Place, Date, Speaker, Federal Agency for Nature Conversation, Department</a:t>
            </a:r>
            <a:endParaRPr lang="de-DE" dirty="0"/>
          </a:p>
        </p:txBody>
      </p:sp>
      <p:sp>
        <p:nvSpPr>
          <p:cNvPr id="4" name="Foliennummernplatzhalter 3"/>
          <p:cNvSpPr>
            <a:spLocks noGrp="1"/>
          </p:cNvSpPr>
          <p:nvPr>
            <p:ph type="sldNum" sz="quarter" idx="11"/>
          </p:nvPr>
        </p:nvSpPr>
        <p:spPr/>
        <p:txBody>
          <a:bodyPr/>
          <a:lstStyle/>
          <a:p>
            <a:fld id="{EADA64B3-C7BD-4840-9639-4E40AE96577D}" type="slidenum">
              <a:rPr lang="de-DE" smtClean="0"/>
              <a:pPr/>
              <a:t>‹Nr.›</a:t>
            </a:fld>
            <a:endParaRPr lang="de-DE" dirty="0"/>
          </a:p>
        </p:txBody>
      </p:sp>
      <p:sp>
        <p:nvSpPr>
          <p:cNvPr id="7" name="Textplatzhalter 6"/>
          <p:cNvSpPr>
            <a:spLocks noGrp="1"/>
          </p:cNvSpPr>
          <p:nvPr>
            <p:ph type="body" sz="quarter" idx="12"/>
          </p:nvPr>
        </p:nvSpPr>
        <p:spPr>
          <a:xfrm>
            <a:off x="1476375" y="1557337"/>
            <a:ext cx="7405200" cy="4946400"/>
          </a:xfrm>
        </p:spPr>
        <p:txBody>
          <a:body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6" name="Rectangle 12"/>
          <p:cNvSpPr>
            <a:spLocks noChangeArrowheads="1"/>
          </p:cNvSpPr>
          <p:nvPr userDrawn="1"/>
        </p:nvSpPr>
        <p:spPr bwMode="auto">
          <a:xfrm>
            <a:off x="1187450" y="0"/>
            <a:ext cx="179388" cy="1651000"/>
          </a:xfrm>
          <a:prstGeom prst="rect">
            <a:avLst/>
          </a:prstGeom>
          <a:gradFill rotWithShape="1">
            <a:gsLst>
              <a:gs pos="0">
                <a:srgbClr val="CDE6CD"/>
              </a:gs>
              <a:gs pos="50000">
                <a:srgbClr val="008000"/>
              </a:gs>
              <a:gs pos="100000">
                <a:srgbClr val="CDE6CD"/>
              </a:gs>
            </a:gsLst>
            <a:lin ang="5400000" scaled="1"/>
          </a:gradFill>
          <a:ln>
            <a:noFill/>
          </a:ln>
          <a:effectLst/>
          <a:extLst>
            <a:ext uri="{91240B29-F687-4F45-9708-019B960494DF}">
              <a14:hiddenLine xmlns="" xmlns:a14="http://schemas.microsoft.com/office/drawing/2010/main" w="9525">
                <a:solidFill>
                  <a:srgbClr val="5497FA"/>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de-DE"/>
          </a:p>
        </p:txBody>
      </p:sp>
      <p:sp>
        <p:nvSpPr>
          <p:cNvPr id="8" name="Rectangle 13"/>
          <p:cNvSpPr>
            <a:spLocks noChangeArrowheads="1"/>
          </p:cNvSpPr>
          <p:nvPr userDrawn="1"/>
        </p:nvSpPr>
        <p:spPr bwMode="auto">
          <a:xfrm rot="5400000">
            <a:off x="4482306" y="-3285331"/>
            <a:ext cx="179388" cy="9144000"/>
          </a:xfrm>
          <a:prstGeom prst="rect">
            <a:avLst/>
          </a:prstGeom>
          <a:gradFill rotWithShape="1">
            <a:gsLst>
              <a:gs pos="0">
                <a:srgbClr val="CDE6CD"/>
              </a:gs>
              <a:gs pos="50000">
                <a:srgbClr val="008000"/>
              </a:gs>
              <a:gs pos="100000">
                <a:srgbClr val="CDE6CD"/>
              </a:gs>
            </a:gsLst>
            <a:lin ang="5400000" scaled="1"/>
          </a:gradFill>
          <a:ln>
            <a:noFill/>
          </a:ln>
          <a:effectLst/>
          <a:extLst>
            <a:ext uri="{91240B29-F687-4F45-9708-019B960494DF}">
              <a14:hiddenLine xmlns="" xmlns:a14="http://schemas.microsoft.com/office/drawing/2010/main" w="9525">
                <a:solidFill>
                  <a:srgbClr val="5497FA"/>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de-DE"/>
          </a:p>
        </p:txBody>
      </p:sp>
      <p:sp>
        <p:nvSpPr>
          <p:cNvPr id="11" name="Rectangle 6"/>
          <p:cNvSpPr>
            <a:spLocks noChangeArrowheads="1"/>
          </p:cNvSpPr>
          <p:nvPr userDrawn="1"/>
        </p:nvSpPr>
        <p:spPr bwMode="auto">
          <a:xfrm>
            <a:off x="1187450" y="0"/>
            <a:ext cx="179388" cy="6858000"/>
          </a:xfrm>
          <a:prstGeom prst="rect">
            <a:avLst/>
          </a:prstGeom>
          <a:gradFill rotWithShape="1">
            <a:gsLst>
              <a:gs pos="0">
                <a:srgbClr val="CDE6CD"/>
              </a:gs>
              <a:gs pos="50000">
                <a:srgbClr val="008000"/>
              </a:gs>
              <a:gs pos="100000">
                <a:srgbClr val="CDE6CD"/>
              </a:gs>
            </a:gsLst>
            <a:lin ang="5400000" scaled="1"/>
          </a:gradFill>
          <a:ln>
            <a:noFill/>
          </a:ln>
          <a:effectLst/>
          <a:extLst>
            <a:ext uri="{91240B29-F687-4F45-9708-019B960494DF}">
              <a14:hiddenLine xmlns="" xmlns:a14="http://schemas.microsoft.com/office/drawing/2010/main" w="9525">
                <a:solidFill>
                  <a:srgbClr val="5497FA"/>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de-DE"/>
          </a:p>
        </p:txBody>
      </p:sp>
    </p:spTree>
    <p:extLst>
      <p:ext uri="{BB962C8B-B14F-4D97-AF65-F5344CB8AC3E}">
        <p14:creationId xmlns="" xmlns:p14="http://schemas.microsoft.com/office/powerpoint/2010/main" val="922918673"/>
      </p:ext>
    </p:extLst>
  </p:cSld>
  <p:clrMapOvr>
    <a:masterClrMapping/>
  </p:clrMapOvr>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type="obj">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sz="2800"/>
            </a:lvl1pPr>
          </a:lstStyle>
          <a:p>
            <a:r>
              <a:rPr lang="de-DE" dirty="0" smtClean="0"/>
              <a:t>Titelmasterformat durch Klicken bearbeiten</a:t>
            </a:r>
            <a:endParaRPr lang="de-DE" dirty="0"/>
          </a:p>
        </p:txBody>
      </p:sp>
      <p:sp>
        <p:nvSpPr>
          <p:cNvPr id="3" name="Inhaltsplatzhalter 2"/>
          <p:cNvSpPr>
            <a:spLocks noGrp="1"/>
          </p:cNvSpPr>
          <p:nvPr>
            <p:ph idx="1"/>
          </p:nvPr>
        </p:nvSpPr>
        <p:spPr/>
        <p:txBody>
          <a:body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Tree>
    <p:extLst>
      <p:ext uri="{BB962C8B-B14F-4D97-AF65-F5344CB8AC3E}">
        <p14:creationId xmlns="" xmlns:p14="http://schemas.microsoft.com/office/powerpoint/2010/main" val="28464987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png"/><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5.jpeg"/><Relationship Id="rId18" Type="http://schemas.openxmlformats.org/officeDocument/2006/relationships/image" Target="../media/image12.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17" Type="http://schemas.openxmlformats.org/officeDocument/2006/relationships/image" Target="../media/image9.png"/><Relationship Id="rId2" Type="http://schemas.openxmlformats.org/officeDocument/2006/relationships/slideLayout" Target="../slideLayouts/slideLayout14.xml"/><Relationship Id="rId16" Type="http://schemas.openxmlformats.org/officeDocument/2006/relationships/image" Target="../media/image8.jpeg"/><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7.jpeg"/><Relationship Id="rId10" Type="http://schemas.openxmlformats.org/officeDocument/2006/relationships/slideLayout" Target="../slideLayouts/slideLayout22.xml"/><Relationship Id="rId19" Type="http://schemas.openxmlformats.org/officeDocument/2006/relationships/image" Target="../media/image3.png"/><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6.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image" Target="../media/image13.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image" Target="../media/image13.png"/><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image" Target="../media/image13.png"/><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theme" Target="../theme/theme5.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theme" Target="../theme/theme6.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slideLayout" Target="../slideLayouts/slideLayout69.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 Id="rId14" Type="http://schemas.openxmlformats.org/officeDocument/2006/relationships/image" Target="../media/image13.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7.xml"/><Relationship Id="rId13" Type="http://schemas.openxmlformats.org/officeDocument/2006/relationships/image" Target="../media/image14.jpeg"/><Relationship Id="rId18" Type="http://schemas.openxmlformats.org/officeDocument/2006/relationships/image" Target="../media/image19.jpeg"/><Relationship Id="rId3" Type="http://schemas.openxmlformats.org/officeDocument/2006/relationships/slideLayout" Target="../slideLayouts/slideLayout72.xml"/><Relationship Id="rId7" Type="http://schemas.openxmlformats.org/officeDocument/2006/relationships/slideLayout" Target="../slideLayouts/slideLayout76.xml"/><Relationship Id="rId12" Type="http://schemas.openxmlformats.org/officeDocument/2006/relationships/theme" Target="../theme/theme7.xml"/><Relationship Id="rId17" Type="http://schemas.openxmlformats.org/officeDocument/2006/relationships/image" Target="../media/image18.jpeg"/><Relationship Id="rId2" Type="http://schemas.openxmlformats.org/officeDocument/2006/relationships/slideLayout" Target="../slideLayouts/slideLayout71.xml"/><Relationship Id="rId16" Type="http://schemas.openxmlformats.org/officeDocument/2006/relationships/image" Target="../media/image17.jpeg"/><Relationship Id="rId20" Type="http://schemas.openxmlformats.org/officeDocument/2006/relationships/image" Target="../media/image20.png"/><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5" Type="http://schemas.openxmlformats.org/officeDocument/2006/relationships/slideLayout" Target="../slideLayouts/slideLayout74.xml"/><Relationship Id="rId15" Type="http://schemas.openxmlformats.org/officeDocument/2006/relationships/image" Target="../media/image16.jpeg"/><Relationship Id="rId10" Type="http://schemas.openxmlformats.org/officeDocument/2006/relationships/slideLayout" Target="../slideLayouts/slideLayout79.xml"/><Relationship Id="rId19" Type="http://schemas.openxmlformats.org/officeDocument/2006/relationships/image" Target="../media/image13.png"/><Relationship Id="rId4" Type="http://schemas.openxmlformats.org/officeDocument/2006/relationships/slideLayout" Target="../slideLayouts/slideLayout73.xml"/><Relationship Id="rId9" Type="http://schemas.openxmlformats.org/officeDocument/2006/relationships/slideLayout" Target="../slideLayouts/slideLayout78.xml"/><Relationship Id="rId14" Type="http://schemas.openxmlformats.org/officeDocument/2006/relationships/image" Target="../media/image15.jpe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8.xml"/><Relationship Id="rId13" Type="http://schemas.openxmlformats.org/officeDocument/2006/relationships/image" Target="../media/image21.jpeg"/><Relationship Id="rId3" Type="http://schemas.openxmlformats.org/officeDocument/2006/relationships/slideLayout" Target="../slideLayouts/slideLayout83.xml"/><Relationship Id="rId7" Type="http://schemas.openxmlformats.org/officeDocument/2006/relationships/slideLayout" Target="../slideLayouts/slideLayout87.xml"/><Relationship Id="rId12" Type="http://schemas.openxmlformats.org/officeDocument/2006/relationships/theme" Target="../theme/theme8.xml"/><Relationship Id="rId2" Type="http://schemas.openxmlformats.org/officeDocument/2006/relationships/slideLayout" Target="../slideLayouts/slideLayout82.xml"/><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slideLayout" Target="../slideLayouts/slideLayout91.xml"/><Relationship Id="rId5" Type="http://schemas.openxmlformats.org/officeDocument/2006/relationships/slideLayout" Target="../slideLayouts/slideLayout85.xml"/><Relationship Id="rId15" Type="http://schemas.openxmlformats.org/officeDocument/2006/relationships/image" Target="../media/image22.png"/><Relationship Id="rId10" Type="http://schemas.openxmlformats.org/officeDocument/2006/relationships/slideLayout" Target="../slideLayouts/slideLayout90.xml"/><Relationship Id="rId4" Type="http://schemas.openxmlformats.org/officeDocument/2006/relationships/slideLayout" Target="../slideLayouts/slideLayout84.xml"/><Relationship Id="rId9" Type="http://schemas.openxmlformats.org/officeDocument/2006/relationships/slideLayout" Target="../slideLayouts/slideLayout89.xml"/><Relationship Id="rId14" Type="http://schemas.openxmlformats.org/officeDocument/2006/relationships/image" Target="../media/image13.png"/></Relationships>
</file>

<file path=ppt/slideMasters/_rels/slideMaster9.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slideLayout" Target="../slideLayouts/slideLayout94.xml"/><Relationship Id="rId7" Type="http://schemas.openxmlformats.org/officeDocument/2006/relationships/theme" Target="../theme/theme9.xml"/><Relationship Id="rId2" Type="http://schemas.openxmlformats.org/officeDocument/2006/relationships/slideLayout" Target="../slideLayouts/slideLayout93.xml"/><Relationship Id="rId1" Type="http://schemas.openxmlformats.org/officeDocument/2006/relationships/slideLayout" Target="../slideLayouts/slideLayout92.xml"/><Relationship Id="rId6" Type="http://schemas.openxmlformats.org/officeDocument/2006/relationships/slideLayout" Target="../slideLayouts/slideLayout97.xml"/><Relationship Id="rId5" Type="http://schemas.openxmlformats.org/officeDocument/2006/relationships/slideLayout" Target="../slideLayouts/slideLayout96.xml"/><Relationship Id="rId4" Type="http://schemas.openxmlformats.org/officeDocument/2006/relationships/slideLayout" Target="../slideLayouts/slideLayout9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31" descr="DSC04130"/>
          <p:cNvPicPr>
            <a:picLocks noChangeAspect="1" noChangeArrowheads="1"/>
          </p:cNvPicPr>
          <p:nvPr/>
        </p:nvPicPr>
        <p:blipFill>
          <a:blip r:embed="rId14" cstate="print">
            <a:lum bright="-12000"/>
            <a:extLst>
              <a:ext uri="{28A0092B-C50C-407E-A947-70E740481C1C}">
                <a14:useLocalDpi xmlns="" xmlns:a14="http://schemas.microsoft.com/office/drawing/2010/main" val="0"/>
              </a:ext>
            </a:extLst>
          </a:blip>
          <a:srcRect/>
          <a:stretch>
            <a:fillRect/>
          </a:stretch>
        </p:blipFill>
        <p:spPr bwMode="auto">
          <a:xfrm>
            <a:off x="0" y="5503863"/>
            <a:ext cx="9144000" cy="13541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051" name="Picture 28" descr="hintergrund_ein_bild"/>
          <p:cNvPicPr>
            <a:picLocks noChangeAspect="1" noChangeArrowheads="1"/>
          </p:cNvPicPr>
          <p:nvPr/>
        </p:nvPicPr>
        <p:blipFill>
          <a:blip r:embed="rId15" cstate="print">
            <a:clrChange>
              <a:clrFrom>
                <a:srgbClr val="E77919"/>
              </a:clrFrom>
              <a:clrTo>
                <a:srgbClr val="E77919">
                  <a:alpha val="0"/>
                </a:srgbClr>
              </a:clrTo>
            </a:clrChange>
            <a:extLst>
              <a:ext uri="{28A0092B-C50C-407E-A947-70E740481C1C}">
                <a14:useLocalDpi xmlns="" xmlns:a14="http://schemas.microsoft.com/office/drawing/2010/main" val="0"/>
              </a:ext>
            </a:extLst>
          </a:blip>
          <a:srcRect/>
          <a:stretch>
            <a:fillRect/>
          </a:stretch>
        </p:blipFill>
        <p:spPr bwMode="auto">
          <a:xfrm>
            <a:off x="0" y="0"/>
            <a:ext cx="9144000" cy="68722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052" name="Rectangle 2"/>
          <p:cNvSpPr>
            <a:spLocks noGrp="1" noChangeArrowheads="1"/>
          </p:cNvSpPr>
          <p:nvPr>
            <p:ph type="title"/>
          </p:nvPr>
        </p:nvSpPr>
        <p:spPr bwMode="auto">
          <a:xfrm>
            <a:off x="357188" y="1862138"/>
            <a:ext cx="8428037" cy="135096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de-DE" smtClean="0"/>
              <a:t>Titelmasterformat durch Klicken bearbeiten</a:t>
            </a:r>
          </a:p>
        </p:txBody>
      </p:sp>
      <p:sp>
        <p:nvSpPr>
          <p:cNvPr id="2053" name="Rectangle 3"/>
          <p:cNvSpPr>
            <a:spLocks noGrp="1" noChangeArrowheads="1"/>
          </p:cNvSpPr>
          <p:nvPr>
            <p:ph type="body" idx="1"/>
          </p:nvPr>
        </p:nvSpPr>
        <p:spPr bwMode="auto">
          <a:xfrm>
            <a:off x="2228850" y="3822700"/>
            <a:ext cx="4686300" cy="107156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DE" smtClean="0"/>
              <a:t>Textmasterformate durch Klicken bearbeiten</a:t>
            </a:r>
          </a:p>
        </p:txBody>
      </p:sp>
      <p:sp>
        <p:nvSpPr>
          <p:cNvPr id="2054" name="Text Box 4"/>
          <p:cNvSpPr txBox="1">
            <a:spLocks noChangeArrowheads="1"/>
          </p:cNvSpPr>
          <p:nvPr/>
        </p:nvSpPr>
        <p:spPr bwMode="auto">
          <a:xfrm>
            <a:off x="190500" y="1778000"/>
            <a:ext cx="889000" cy="3667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6pPr>
            <a:lvl7pPr marL="29718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7pPr>
            <a:lvl8pPr marL="34290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8pPr>
            <a:lvl9pPr marL="38862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9pPr>
          </a:lstStyle>
          <a:p>
            <a:pPr algn="l" eaLnBrk="1" hangingPunct="1">
              <a:spcBef>
                <a:spcPct val="50000"/>
              </a:spcBef>
              <a:buFontTx/>
              <a:buNone/>
              <a:defRPr/>
            </a:pPr>
            <a:endParaRPr lang="de-DE" sz="1800" smtClean="0"/>
          </a:p>
        </p:txBody>
      </p:sp>
      <p:sp>
        <p:nvSpPr>
          <p:cNvPr id="2055" name="Text Box 5"/>
          <p:cNvSpPr txBox="1">
            <a:spLocks noChangeArrowheads="1"/>
          </p:cNvSpPr>
          <p:nvPr/>
        </p:nvSpPr>
        <p:spPr bwMode="auto">
          <a:xfrm>
            <a:off x="190500" y="1778000"/>
            <a:ext cx="889000" cy="3667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6pPr>
            <a:lvl7pPr marL="29718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7pPr>
            <a:lvl8pPr marL="34290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8pPr>
            <a:lvl9pPr marL="38862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9pPr>
          </a:lstStyle>
          <a:p>
            <a:pPr algn="l" eaLnBrk="1" hangingPunct="1">
              <a:spcBef>
                <a:spcPct val="50000"/>
              </a:spcBef>
              <a:buFontTx/>
              <a:buNone/>
              <a:defRPr/>
            </a:pPr>
            <a:endParaRPr lang="de-DE" sz="1800" smtClean="0"/>
          </a:p>
        </p:txBody>
      </p:sp>
      <p:sp>
        <p:nvSpPr>
          <p:cNvPr id="2056" name="Text Box 11"/>
          <p:cNvSpPr txBox="1">
            <a:spLocks noChangeArrowheads="1"/>
          </p:cNvSpPr>
          <p:nvPr/>
        </p:nvSpPr>
        <p:spPr bwMode="auto">
          <a:xfrm>
            <a:off x="1843088" y="234950"/>
            <a:ext cx="4076700" cy="3365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6pPr>
            <a:lvl7pPr marL="29718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7pPr>
            <a:lvl8pPr marL="34290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8pPr>
            <a:lvl9pPr marL="38862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9pPr>
          </a:lstStyle>
          <a:p>
            <a:pPr>
              <a:spcBef>
                <a:spcPct val="0"/>
              </a:spcBef>
              <a:buFontTx/>
              <a:buNone/>
              <a:defRPr/>
            </a:pPr>
            <a:r>
              <a:rPr lang="de-DE" sz="1600" b="1" smtClean="0">
                <a:solidFill>
                  <a:srgbClr val="7C6C40"/>
                </a:solidFill>
              </a:rPr>
              <a:t>Eine Zukunftsaufgabe</a:t>
            </a:r>
            <a:r>
              <a:rPr lang="de-DE" sz="1600" b="1" smtClean="0"/>
              <a:t> </a:t>
            </a:r>
            <a:r>
              <a:rPr lang="de-DE" sz="1600" b="1" smtClean="0">
                <a:solidFill>
                  <a:srgbClr val="7C6C40"/>
                </a:solidFill>
              </a:rPr>
              <a:t>in guten Händen</a:t>
            </a:r>
          </a:p>
        </p:txBody>
      </p:sp>
      <p:pic>
        <p:nvPicPr>
          <p:cNvPr id="2057" name="Picture 12" descr="logo-BfN"/>
          <p:cNvPicPr>
            <a:picLocks noChangeAspect="1" noChangeArrowheads="1"/>
          </p:cNvPicPr>
          <p:nvPr/>
        </p:nvPicPr>
        <p:blipFill>
          <a:blip r:embed="rId16" cstate="print">
            <a:extLst>
              <a:ext uri="{28A0092B-C50C-407E-A947-70E740481C1C}">
                <a14:useLocalDpi xmlns="" xmlns:a14="http://schemas.microsoft.com/office/drawing/2010/main" val="0"/>
              </a:ext>
            </a:extLst>
          </a:blip>
          <a:srcRect/>
          <a:stretch>
            <a:fillRect/>
          </a:stretch>
        </p:blipFill>
        <p:spPr bwMode="auto">
          <a:xfrm>
            <a:off x="257175" y="174625"/>
            <a:ext cx="1439863" cy="1657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058" name="Picture 34" descr="Logo_NBS_UZ_die_Strategie"/>
          <p:cNvPicPr>
            <a:picLocks noChangeAspect="1" noChangeArrowheads="1"/>
          </p:cNvPicPr>
          <p:nvPr/>
        </p:nvPicPr>
        <p:blipFill>
          <a:blip r:embed="rId17" cstate="print">
            <a:extLst>
              <a:ext uri="{28A0092B-C50C-407E-A947-70E740481C1C}">
                <a14:useLocalDpi xmlns="" xmlns:a14="http://schemas.microsoft.com/office/drawing/2010/main" val="0"/>
              </a:ext>
            </a:extLst>
          </a:blip>
          <a:srcRect/>
          <a:stretch>
            <a:fillRect/>
          </a:stretch>
        </p:blipFill>
        <p:spPr bwMode="auto">
          <a:xfrm>
            <a:off x="5905500" y="0"/>
            <a:ext cx="3238500" cy="11985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760" r:id="rId12"/>
  </p:sldLayoutIdLst>
  <p:timing>
    <p:tnLst>
      <p:par>
        <p:cTn id="1" dur="indefinite" restart="never" nodeType="tmRoot"/>
      </p:par>
    </p:tnLst>
  </p:timing>
  <p:txStyles>
    <p:titleStyle>
      <a:lvl1pPr algn="ctr" rtl="0" eaLnBrk="1" fontAlgn="base" hangingPunct="1">
        <a:spcBef>
          <a:spcPct val="0"/>
        </a:spcBef>
        <a:spcAft>
          <a:spcPct val="0"/>
        </a:spcAft>
        <a:defRPr sz="4000" b="1">
          <a:solidFill>
            <a:srgbClr val="008000"/>
          </a:solidFill>
          <a:latin typeface="+mj-lt"/>
          <a:ea typeface="+mj-ea"/>
          <a:cs typeface="+mj-cs"/>
        </a:defRPr>
      </a:lvl1pPr>
      <a:lvl2pPr algn="ctr" rtl="0" eaLnBrk="1" fontAlgn="base" hangingPunct="1">
        <a:spcBef>
          <a:spcPct val="0"/>
        </a:spcBef>
        <a:spcAft>
          <a:spcPct val="0"/>
        </a:spcAft>
        <a:defRPr sz="4000" b="1">
          <a:solidFill>
            <a:srgbClr val="008000"/>
          </a:solidFill>
          <a:latin typeface="Interstate-Black" pitchFamily="2" charset="0"/>
        </a:defRPr>
      </a:lvl2pPr>
      <a:lvl3pPr algn="ctr" rtl="0" eaLnBrk="1" fontAlgn="base" hangingPunct="1">
        <a:spcBef>
          <a:spcPct val="0"/>
        </a:spcBef>
        <a:spcAft>
          <a:spcPct val="0"/>
        </a:spcAft>
        <a:defRPr sz="4000" b="1">
          <a:solidFill>
            <a:srgbClr val="008000"/>
          </a:solidFill>
          <a:latin typeface="Interstate-Black" pitchFamily="2" charset="0"/>
        </a:defRPr>
      </a:lvl3pPr>
      <a:lvl4pPr algn="ctr" rtl="0" eaLnBrk="1" fontAlgn="base" hangingPunct="1">
        <a:spcBef>
          <a:spcPct val="0"/>
        </a:spcBef>
        <a:spcAft>
          <a:spcPct val="0"/>
        </a:spcAft>
        <a:defRPr sz="4000" b="1">
          <a:solidFill>
            <a:srgbClr val="008000"/>
          </a:solidFill>
          <a:latin typeface="Interstate-Black" pitchFamily="2" charset="0"/>
        </a:defRPr>
      </a:lvl4pPr>
      <a:lvl5pPr algn="ctr" rtl="0" eaLnBrk="1" fontAlgn="base" hangingPunct="1">
        <a:spcBef>
          <a:spcPct val="0"/>
        </a:spcBef>
        <a:spcAft>
          <a:spcPct val="0"/>
        </a:spcAft>
        <a:defRPr sz="4000" b="1">
          <a:solidFill>
            <a:srgbClr val="008000"/>
          </a:solidFill>
          <a:latin typeface="Interstate-Black" pitchFamily="2" charset="0"/>
        </a:defRPr>
      </a:lvl5pPr>
      <a:lvl6pPr marL="457200" algn="ctr" rtl="0" eaLnBrk="1" fontAlgn="base" hangingPunct="1">
        <a:spcBef>
          <a:spcPct val="0"/>
        </a:spcBef>
        <a:spcAft>
          <a:spcPct val="0"/>
        </a:spcAft>
        <a:defRPr sz="4000" b="1">
          <a:solidFill>
            <a:srgbClr val="008000"/>
          </a:solidFill>
          <a:latin typeface="Interstate-Black" pitchFamily="2" charset="0"/>
        </a:defRPr>
      </a:lvl6pPr>
      <a:lvl7pPr marL="914400" algn="ctr" rtl="0" eaLnBrk="1" fontAlgn="base" hangingPunct="1">
        <a:spcBef>
          <a:spcPct val="0"/>
        </a:spcBef>
        <a:spcAft>
          <a:spcPct val="0"/>
        </a:spcAft>
        <a:defRPr sz="4000" b="1">
          <a:solidFill>
            <a:srgbClr val="008000"/>
          </a:solidFill>
          <a:latin typeface="Interstate-Black" pitchFamily="2" charset="0"/>
        </a:defRPr>
      </a:lvl7pPr>
      <a:lvl8pPr marL="1371600" algn="ctr" rtl="0" eaLnBrk="1" fontAlgn="base" hangingPunct="1">
        <a:spcBef>
          <a:spcPct val="0"/>
        </a:spcBef>
        <a:spcAft>
          <a:spcPct val="0"/>
        </a:spcAft>
        <a:defRPr sz="4000" b="1">
          <a:solidFill>
            <a:srgbClr val="008000"/>
          </a:solidFill>
          <a:latin typeface="Interstate-Black" pitchFamily="2" charset="0"/>
        </a:defRPr>
      </a:lvl8pPr>
      <a:lvl9pPr marL="1828800" algn="ctr" rtl="0" eaLnBrk="1" fontAlgn="base" hangingPunct="1">
        <a:spcBef>
          <a:spcPct val="0"/>
        </a:spcBef>
        <a:spcAft>
          <a:spcPct val="0"/>
        </a:spcAft>
        <a:defRPr sz="4000" b="1">
          <a:solidFill>
            <a:srgbClr val="008000"/>
          </a:solidFill>
          <a:latin typeface="Interstate-Black" pitchFamily="2" charset="0"/>
        </a:defRPr>
      </a:lvl9pPr>
    </p:titleStyle>
    <p:bodyStyle>
      <a:lvl1pPr marL="342900" indent="-342900" algn="ctr" rtl="0" eaLnBrk="1" fontAlgn="base" hangingPunct="1">
        <a:spcBef>
          <a:spcPct val="20000"/>
        </a:spcBef>
        <a:spcAft>
          <a:spcPct val="0"/>
        </a:spcAft>
        <a:defRPr sz="2000">
          <a:solidFill>
            <a:schemeClr val="tx1"/>
          </a:solidFill>
          <a:latin typeface="+mn-lt"/>
          <a:ea typeface="+mn-ea"/>
          <a:cs typeface="+mn-cs"/>
        </a:defRPr>
      </a:lvl1pPr>
      <a:lvl2pPr marL="442913" indent="-263525" algn="ctr" rtl="0" eaLnBrk="1" fontAlgn="base" hangingPunct="1">
        <a:spcBef>
          <a:spcPct val="20000"/>
        </a:spcBef>
        <a:spcAft>
          <a:spcPct val="0"/>
        </a:spcAft>
        <a:buClr>
          <a:schemeClr val="accent2"/>
        </a:buClr>
        <a:buFont typeface="Wingdings" pitchFamily="2" charset="2"/>
        <a:buChar char="Ø"/>
        <a:defRPr sz="2000">
          <a:solidFill>
            <a:schemeClr val="tx1"/>
          </a:solidFill>
          <a:latin typeface="+mn-lt"/>
        </a:defRPr>
      </a:lvl2pPr>
      <a:lvl3pPr marL="803275" indent="-180975" algn="ctr" rtl="0" eaLnBrk="1" fontAlgn="base" hangingPunct="1">
        <a:spcBef>
          <a:spcPct val="20000"/>
        </a:spcBef>
        <a:spcAft>
          <a:spcPct val="0"/>
        </a:spcAft>
        <a:buClr>
          <a:srgbClr val="996600"/>
        </a:buClr>
        <a:buChar char="•"/>
        <a:defRPr>
          <a:solidFill>
            <a:schemeClr val="tx1"/>
          </a:solidFill>
          <a:latin typeface="+mn-lt"/>
        </a:defRPr>
      </a:lvl3pPr>
      <a:lvl4pPr marL="1163638" indent="-180975" algn="ctr" rtl="0" eaLnBrk="1" fontAlgn="base" hangingPunct="1">
        <a:spcBef>
          <a:spcPct val="20000"/>
        </a:spcBef>
        <a:spcAft>
          <a:spcPct val="0"/>
        </a:spcAft>
        <a:buChar char="–"/>
        <a:defRPr sz="1400">
          <a:solidFill>
            <a:schemeClr val="tx1"/>
          </a:solidFill>
          <a:latin typeface="+mn-lt"/>
        </a:defRPr>
      </a:lvl4pPr>
      <a:lvl5pPr marL="2057400" indent="-228600" algn="l" rtl="0" eaLnBrk="1" fontAlgn="base" hangingPunct="1">
        <a:spcBef>
          <a:spcPct val="20000"/>
        </a:spcBef>
        <a:spcAft>
          <a:spcPct val="0"/>
        </a:spcAft>
        <a:buChar char="»"/>
        <a:defRPr sz="1200">
          <a:solidFill>
            <a:schemeClr val="tx1"/>
          </a:solidFill>
          <a:latin typeface="+mn-lt"/>
        </a:defRPr>
      </a:lvl5pPr>
      <a:lvl6pPr marL="2514600" indent="-228600" algn="l" rtl="0" eaLnBrk="1" fontAlgn="base" hangingPunct="1">
        <a:spcBef>
          <a:spcPct val="20000"/>
        </a:spcBef>
        <a:spcAft>
          <a:spcPct val="0"/>
        </a:spcAft>
        <a:buChar char="»"/>
        <a:defRPr sz="1200">
          <a:solidFill>
            <a:schemeClr val="tx1"/>
          </a:solidFill>
          <a:latin typeface="+mn-lt"/>
        </a:defRPr>
      </a:lvl6pPr>
      <a:lvl7pPr marL="2971800" indent="-228600" algn="l" rtl="0" eaLnBrk="1" fontAlgn="base" hangingPunct="1">
        <a:spcBef>
          <a:spcPct val="20000"/>
        </a:spcBef>
        <a:spcAft>
          <a:spcPct val="0"/>
        </a:spcAft>
        <a:buChar char="»"/>
        <a:defRPr sz="1200">
          <a:solidFill>
            <a:schemeClr val="tx1"/>
          </a:solidFill>
          <a:latin typeface="+mn-lt"/>
        </a:defRPr>
      </a:lvl7pPr>
      <a:lvl8pPr marL="3429000" indent="-228600" algn="l" rtl="0" eaLnBrk="1" fontAlgn="base" hangingPunct="1">
        <a:spcBef>
          <a:spcPct val="20000"/>
        </a:spcBef>
        <a:spcAft>
          <a:spcPct val="0"/>
        </a:spcAft>
        <a:buChar char="»"/>
        <a:defRPr sz="1200">
          <a:solidFill>
            <a:schemeClr val="tx1"/>
          </a:solidFill>
          <a:latin typeface="+mn-lt"/>
        </a:defRPr>
      </a:lvl8pPr>
      <a:lvl9pPr marL="3886200" indent="-228600" algn="l" rtl="0" eaLnBrk="1" fontAlgn="base" hangingPunct="1">
        <a:spcBef>
          <a:spcPct val="20000"/>
        </a:spcBef>
        <a:spcAft>
          <a:spcPct val="0"/>
        </a:spcAft>
        <a:buChar char="»"/>
        <a:defRPr sz="12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13" cstate="print">
            <a:extLst>
              <a:ext uri="{28A0092B-C50C-407E-A947-70E740481C1C}">
                <a14:useLocalDpi xmlns="" xmlns:a14="http://schemas.microsoft.com/office/drawing/2010/main" val="0"/>
              </a:ext>
            </a:extLst>
          </a:blip>
          <a:srcRect/>
          <a:stretch>
            <a:fillRect/>
          </a:stretch>
        </p:blipFill>
        <p:spPr bwMode="auto">
          <a:xfrm>
            <a:off x="42863" y="5508625"/>
            <a:ext cx="1803400" cy="1249363"/>
          </a:xfrm>
          <a:prstGeom prst="rect">
            <a:avLst/>
          </a:prstGeom>
          <a:noFill/>
          <a:ln w="12700">
            <a:solidFill>
              <a:srgbClr val="CCFF33"/>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107763" dir="2700000" algn="ctr" rotWithShape="0">
                    <a:schemeClr val="folHlink">
                      <a:alpha val="50000"/>
                    </a:schemeClr>
                  </a:outerShdw>
                </a:effectLst>
              </a14:hiddenEffects>
            </a:ext>
          </a:extLst>
        </p:spPr>
      </p:pic>
      <p:pic>
        <p:nvPicPr>
          <p:cNvPr id="1027" name="Picture 3"/>
          <p:cNvPicPr>
            <a:picLocks noChangeAspect="1" noChangeArrowheads="1"/>
          </p:cNvPicPr>
          <p:nvPr/>
        </p:nvPicPr>
        <p:blipFill>
          <a:blip r:embed="rId14" cstate="print">
            <a:extLst>
              <a:ext uri="{28A0092B-C50C-407E-A947-70E740481C1C}">
                <a14:useLocalDpi xmlns="" xmlns:a14="http://schemas.microsoft.com/office/drawing/2010/main" val="0"/>
              </a:ext>
            </a:extLst>
          </a:blip>
          <a:srcRect/>
          <a:stretch>
            <a:fillRect/>
          </a:stretch>
        </p:blipFill>
        <p:spPr bwMode="auto">
          <a:xfrm>
            <a:off x="1898650" y="5530850"/>
            <a:ext cx="1704975" cy="1243013"/>
          </a:xfrm>
          <a:prstGeom prst="rect">
            <a:avLst/>
          </a:prstGeom>
          <a:noFill/>
          <a:ln w="12700">
            <a:solidFill>
              <a:srgbClr val="CCFF33"/>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107763" dir="2700000" algn="ctr" rotWithShape="0">
                    <a:schemeClr val="folHlink">
                      <a:alpha val="50000"/>
                    </a:schemeClr>
                  </a:outerShdw>
                </a:effectLst>
              </a14:hiddenEffects>
            </a:ext>
          </a:extLst>
        </p:spPr>
      </p:pic>
      <p:pic>
        <p:nvPicPr>
          <p:cNvPr id="1028" name="Picture 4"/>
          <p:cNvPicPr>
            <a:picLocks noChangeAspect="1" noChangeArrowheads="1"/>
          </p:cNvPicPr>
          <p:nvPr/>
        </p:nvPicPr>
        <p:blipFill>
          <a:blip r:embed="rId15" cstate="print">
            <a:extLst>
              <a:ext uri="{28A0092B-C50C-407E-A947-70E740481C1C}">
                <a14:useLocalDpi xmlns="" xmlns:a14="http://schemas.microsoft.com/office/drawing/2010/main" val="0"/>
              </a:ext>
            </a:extLst>
          </a:blip>
          <a:srcRect/>
          <a:stretch>
            <a:fillRect/>
          </a:stretch>
        </p:blipFill>
        <p:spPr bwMode="auto">
          <a:xfrm>
            <a:off x="3643313" y="5500688"/>
            <a:ext cx="1809750" cy="1257300"/>
          </a:xfrm>
          <a:prstGeom prst="rect">
            <a:avLst/>
          </a:prstGeom>
          <a:noFill/>
          <a:ln w="12700">
            <a:solidFill>
              <a:srgbClr val="CCFF33"/>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107763" dir="2700000" algn="ctr" rotWithShape="0">
                    <a:schemeClr val="folHlink">
                      <a:alpha val="50000"/>
                    </a:schemeClr>
                  </a:outerShdw>
                </a:effectLst>
              </a14:hiddenEffects>
            </a:ext>
          </a:extLst>
        </p:spPr>
      </p:pic>
      <p:pic>
        <p:nvPicPr>
          <p:cNvPr id="1029" name="Picture 5"/>
          <p:cNvPicPr>
            <a:picLocks noChangeAspect="1" noChangeArrowheads="1"/>
          </p:cNvPicPr>
          <p:nvPr/>
        </p:nvPicPr>
        <p:blipFill>
          <a:blip r:embed="rId16" cstate="print">
            <a:extLst>
              <a:ext uri="{28A0092B-C50C-407E-A947-70E740481C1C}">
                <a14:useLocalDpi xmlns="" xmlns:a14="http://schemas.microsoft.com/office/drawing/2010/main" val="0"/>
              </a:ext>
            </a:extLst>
          </a:blip>
          <a:srcRect/>
          <a:stretch>
            <a:fillRect/>
          </a:stretch>
        </p:blipFill>
        <p:spPr bwMode="auto">
          <a:xfrm>
            <a:off x="5530850" y="5564188"/>
            <a:ext cx="1792288" cy="1195387"/>
          </a:xfrm>
          <a:prstGeom prst="rect">
            <a:avLst/>
          </a:prstGeom>
          <a:noFill/>
          <a:ln w="12700">
            <a:solidFill>
              <a:srgbClr val="CCFF33"/>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107763" dir="2700000" algn="ctr" rotWithShape="0">
                    <a:schemeClr val="folHlink">
                      <a:alpha val="50000"/>
                    </a:schemeClr>
                  </a:outerShdw>
                </a:effectLst>
              </a14:hiddenEffects>
            </a:ext>
          </a:extLst>
        </p:spPr>
      </p:pic>
      <p:pic>
        <p:nvPicPr>
          <p:cNvPr id="1030" name="Picture 6"/>
          <p:cNvPicPr>
            <a:picLocks noChangeAspect="1" noChangeArrowheads="1"/>
          </p:cNvPicPr>
          <p:nvPr/>
        </p:nvPicPr>
        <p:blipFill>
          <a:blip r:embed="rId17" cstate="print">
            <a:extLst>
              <a:ext uri="{28A0092B-C50C-407E-A947-70E740481C1C}">
                <a14:useLocalDpi xmlns="" xmlns:a14="http://schemas.microsoft.com/office/drawing/2010/main" val="0"/>
              </a:ext>
            </a:extLst>
          </a:blip>
          <a:srcRect r="3403" b="-1178"/>
          <a:stretch>
            <a:fillRect/>
          </a:stretch>
        </p:blipFill>
        <p:spPr bwMode="auto">
          <a:xfrm>
            <a:off x="7324725" y="5534025"/>
            <a:ext cx="1757363" cy="1227138"/>
          </a:xfrm>
          <a:prstGeom prst="rect">
            <a:avLst/>
          </a:prstGeom>
          <a:noFill/>
          <a:ln w="12700">
            <a:solidFill>
              <a:srgbClr val="CCFF33"/>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107763" dir="2700000" algn="ctr" rotWithShape="0">
                    <a:schemeClr val="folHlink">
                      <a:alpha val="50000"/>
                    </a:schemeClr>
                  </a:outerShdw>
                </a:effectLst>
              </a14:hiddenEffects>
            </a:ext>
          </a:extLst>
        </p:spPr>
      </p:pic>
      <p:pic>
        <p:nvPicPr>
          <p:cNvPr id="1031" name="Picture 7" descr="hintergrund_fünf_bilder"/>
          <p:cNvPicPr>
            <a:picLocks noChangeAspect="1" noChangeArrowheads="1"/>
          </p:cNvPicPr>
          <p:nvPr/>
        </p:nvPicPr>
        <p:blipFill>
          <a:blip r:embed="rId18" cstate="print">
            <a:clrChange>
              <a:clrFrom>
                <a:srgbClr val="E77919"/>
              </a:clrFrom>
              <a:clrTo>
                <a:srgbClr val="E77919">
                  <a:alpha val="0"/>
                </a:srgbClr>
              </a:clrTo>
            </a:clrChange>
            <a:extLst>
              <a:ext uri="{28A0092B-C50C-407E-A947-70E740481C1C}">
                <a14:useLocalDpi xmlns=""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32" name="Rectangle 8"/>
          <p:cNvSpPr>
            <a:spLocks noGrp="1" noChangeArrowheads="1"/>
          </p:cNvSpPr>
          <p:nvPr>
            <p:ph type="title"/>
          </p:nvPr>
        </p:nvSpPr>
        <p:spPr bwMode="auto">
          <a:xfrm>
            <a:off x="357188" y="1862138"/>
            <a:ext cx="8428037" cy="135096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de-DE" smtClean="0"/>
              <a:t>Titelmasterformat durch Klicken bearbeiten</a:t>
            </a:r>
          </a:p>
        </p:txBody>
      </p:sp>
      <p:sp>
        <p:nvSpPr>
          <p:cNvPr id="1033" name="Rectangle 9"/>
          <p:cNvSpPr>
            <a:spLocks noGrp="1" noChangeArrowheads="1"/>
          </p:cNvSpPr>
          <p:nvPr>
            <p:ph type="body" idx="1"/>
          </p:nvPr>
        </p:nvSpPr>
        <p:spPr bwMode="auto">
          <a:xfrm>
            <a:off x="2228850" y="3822700"/>
            <a:ext cx="4686300" cy="107156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DE" smtClean="0"/>
              <a:t>Textmasterformate durch Klicken bearbeiten</a:t>
            </a:r>
          </a:p>
        </p:txBody>
      </p:sp>
      <p:sp>
        <p:nvSpPr>
          <p:cNvPr id="1034" name="Text Box 10"/>
          <p:cNvSpPr txBox="1">
            <a:spLocks noChangeArrowheads="1"/>
          </p:cNvSpPr>
          <p:nvPr/>
        </p:nvSpPr>
        <p:spPr bwMode="auto">
          <a:xfrm>
            <a:off x="190500" y="1778000"/>
            <a:ext cx="889000" cy="3667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6pPr>
            <a:lvl7pPr marL="29718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7pPr>
            <a:lvl8pPr marL="34290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8pPr>
            <a:lvl9pPr marL="38862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9pPr>
          </a:lstStyle>
          <a:p>
            <a:pPr algn="l" eaLnBrk="1" hangingPunct="1">
              <a:spcBef>
                <a:spcPct val="50000"/>
              </a:spcBef>
              <a:buFontTx/>
              <a:buNone/>
              <a:defRPr/>
            </a:pPr>
            <a:endParaRPr lang="de-DE" sz="1800" smtClean="0"/>
          </a:p>
        </p:txBody>
      </p:sp>
      <p:sp>
        <p:nvSpPr>
          <p:cNvPr id="1035" name="Text Box 11"/>
          <p:cNvSpPr txBox="1">
            <a:spLocks noChangeArrowheads="1"/>
          </p:cNvSpPr>
          <p:nvPr/>
        </p:nvSpPr>
        <p:spPr bwMode="auto">
          <a:xfrm>
            <a:off x="190500" y="1778000"/>
            <a:ext cx="889000" cy="3667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6pPr>
            <a:lvl7pPr marL="29718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7pPr>
            <a:lvl8pPr marL="34290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8pPr>
            <a:lvl9pPr marL="38862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9pPr>
          </a:lstStyle>
          <a:p>
            <a:pPr algn="l" eaLnBrk="1" hangingPunct="1">
              <a:spcBef>
                <a:spcPct val="50000"/>
              </a:spcBef>
              <a:buFontTx/>
              <a:buNone/>
              <a:defRPr/>
            </a:pPr>
            <a:endParaRPr lang="de-DE" sz="1800" smtClean="0"/>
          </a:p>
        </p:txBody>
      </p:sp>
      <p:sp>
        <p:nvSpPr>
          <p:cNvPr id="1036" name="Text Box 12"/>
          <p:cNvSpPr txBox="1">
            <a:spLocks noChangeArrowheads="1"/>
          </p:cNvSpPr>
          <p:nvPr/>
        </p:nvSpPr>
        <p:spPr bwMode="auto">
          <a:xfrm>
            <a:off x="2195513" y="63500"/>
            <a:ext cx="4752975" cy="3667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6pPr>
            <a:lvl7pPr marL="29718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7pPr>
            <a:lvl8pPr marL="34290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8pPr>
            <a:lvl9pPr marL="38862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9pPr>
          </a:lstStyle>
          <a:p>
            <a:pPr>
              <a:spcBef>
                <a:spcPct val="0"/>
              </a:spcBef>
              <a:buFontTx/>
              <a:buNone/>
              <a:defRPr/>
            </a:pPr>
            <a:r>
              <a:rPr lang="de-DE" sz="1800" b="1" smtClean="0">
                <a:solidFill>
                  <a:srgbClr val="7C6C40"/>
                </a:solidFill>
              </a:rPr>
              <a:t>Eine Zukunftsaufgabe</a:t>
            </a:r>
            <a:r>
              <a:rPr lang="de-DE" sz="1800" b="1" smtClean="0"/>
              <a:t> </a:t>
            </a:r>
            <a:r>
              <a:rPr lang="de-DE" sz="1800" b="1" smtClean="0">
                <a:solidFill>
                  <a:srgbClr val="7C6C40"/>
                </a:solidFill>
              </a:rPr>
              <a:t>in guten Händen</a:t>
            </a:r>
          </a:p>
        </p:txBody>
      </p:sp>
      <p:pic>
        <p:nvPicPr>
          <p:cNvPr id="1037" name="Picture 13" descr="logo-BfN"/>
          <p:cNvPicPr>
            <a:picLocks noChangeAspect="1" noChangeArrowheads="1"/>
          </p:cNvPicPr>
          <p:nvPr/>
        </p:nvPicPr>
        <p:blipFill>
          <a:blip r:embed="rId19" cstate="print">
            <a:extLst>
              <a:ext uri="{28A0092B-C50C-407E-A947-70E740481C1C}">
                <a14:useLocalDpi xmlns="" xmlns:a14="http://schemas.microsoft.com/office/drawing/2010/main" val="0"/>
              </a:ext>
            </a:extLst>
          </a:blip>
          <a:srcRect/>
          <a:stretch>
            <a:fillRect/>
          </a:stretch>
        </p:blipFill>
        <p:spPr bwMode="auto">
          <a:xfrm>
            <a:off x="257175" y="174625"/>
            <a:ext cx="1439863" cy="16573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iming>
    <p:tnLst>
      <p:par>
        <p:cTn id="1" dur="indefinite" restart="never" nodeType="tmRoot"/>
      </p:par>
    </p:tnLst>
  </p:timing>
  <p:txStyles>
    <p:titleStyle>
      <a:lvl1pPr algn="ctr" rtl="0" eaLnBrk="1" fontAlgn="base" hangingPunct="1">
        <a:spcBef>
          <a:spcPct val="0"/>
        </a:spcBef>
        <a:spcAft>
          <a:spcPct val="0"/>
        </a:spcAft>
        <a:defRPr sz="4000" b="1">
          <a:solidFill>
            <a:srgbClr val="008000"/>
          </a:solidFill>
          <a:latin typeface="+mj-lt"/>
          <a:ea typeface="+mj-ea"/>
          <a:cs typeface="+mj-cs"/>
        </a:defRPr>
      </a:lvl1pPr>
      <a:lvl2pPr algn="ctr" rtl="0" eaLnBrk="1" fontAlgn="base" hangingPunct="1">
        <a:spcBef>
          <a:spcPct val="0"/>
        </a:spcBef>
        <a:spcAft>
          <a:spcPct val="0"/>
        </a:spcAft>
        <a:defRPr sz="4000" b="1">
          <a:solidFill>
            <a:srgbClr val="008000"/>
          </a:solidFill>
          <a:latin typeface="Interstate-Black" pitchFamily="2" charset="0"/>
        </a:defRPr>
      </a:lvl2pPr>
      <a:lvl3pPr algn="ctr" rtl="0" eaLnBrk="1" fontAlgn="base" hangingPunct="1">
        <a:spcBef>
          <a:spcPct val="0"/>
        </a:spcBef>
        <a:spcAft>
          <a:spcPct val="0"/>
        </a:spcAft>
        <a:defRPr sz="4000" b="1">
          <a:solidFill>
            <a:srgbClr val="008000"/>
          </a:solidFill>
          <a:latin typeface="Interstate-Black" pitchFamily="2" charset="0"/>
        </a:defRPr>
      </a:lvl3pPr>
      <a:lvl4pPr algn="ctr" rtl="0" eaLnBrk="1" fontAlgn="base" hangingPunct="1">
        <a:spcBef>
          <a:spcPct val="0"/>
        </a:spcBef>
        <a:spcAft>
          <a:spcPct val="0"/>
        </a:spcAft>
        <a:defRPr sz="4000" b="1">
          <a:solidFill>
            <a:srgbClr val="008000"/>
          </a:solidFill>
          <a:latin typeface="Interstate-Black" pitchFamily="2" charset="0"/>
        </a:defRPr>
      </a:lvl4pPr>
      <a:lvl5pPr algn="ctr" rtl="0" eaLnBrk="1" fontAlgn="base" hangingPunct="1">
        <a:spcBef>
          <a:spcPct val="0"/>
        </a:spcBef>
        <a:spcAft>
          <a:spcPct val="0"/>
        </a:spcAft>
        <a:defRPr sz="4000" b="1">
          <a:solidFill>
            <a:srgbClr val="008000"/>
          </a:solidFill>
          <a:latin typeface="Interstate-Black" pitchFamily="2" charset="0"/>
        </a:defRPr>
      </a:lvl5pPr>
      <a:lvl6pPr marL="457200" algn="ctr" rtl="0" eaLnBrk="1" fontAlgn="base" hangingPunct="1">
        <a:spcBef>
          <a:spcPct val="0"/>
        </a:spcBef>
        <a:spcAft>
          <a:spcPct val="0"/>
        </a:spcAft>
        <a:defRPr sz="4000" b="1">
          <a:solidFill>
            <a:srgbClr val="008000"/>
          </a:solidFill>
          <a:latin typeface="Interstate-Black" pitchFamily="2" charset="0"/>
        </a:defRPr>
      </a:lvl6pPr>
      <a:lvl7pPr marL="914400" algn="ctr" rtl="0" eaLnBrk="1" fontAlgn="base" hangingPunct="1">
        <a:spcBef>
          <a:spcPct val="0"/>
        </a:spcBef>
        <a:spcAft>
          <a:spcPct val="0"/>
        </a:spcAft>
        <a:defRPr sz="4000" b="1">
          <a:solidFill>
            <a:srgbClr val="008000"/>
          </a:solidFill>
          <a:latin typeface="Interstate-Black" pitchFamily="2" charset="0"/>
        </a:defRPr>
      </a:lvl7pPr>
      <a:lvl8pPr marL="1371600" algn="ctr" rtl="0" eaLnBrk="1" fontAlgn="base" hangingPunct="1">
        <a:spcBef>
          <a:spcPct val="0"/>
        </a:spcBef>
        <a:spcAft>
          <a:spcPct val="0"/>
        </a:spcAft>
        <a:defRPr sz="4000" b="1">
          <a:solidFill>
            <a:srgbClr val="008000"/>
          </a:solidFill>
          <a:latin typeface="Interstate-Black" pitchFamily="2" charset="0"/>
        </a:defRPr>
      </a:lvl8pPr>
      <a:lvl9pPr marL="1828800" algn="ctr" rtl="0" eaLnBrk="1" fontAlgn="base" hangingPunct="1">
        <a:spcBef>
          <a:spcPct val="0"/>
        </a:spcBef>
        <a:spcAft>
          <a:spcPct val="0"/>
        </a:spcAft>
        <a:defRPr sz="4000" b="1">
          <a:solidFill>
            <a:srgbClr val="008000"/>
          </a:solidFill>
          <a:latin typeface="Interstate-Black" pitchFamily="2" charset="0"/>
        </a:defRPr>
      </a:lvl9pPr>
    </p:titleStyle>
    <p:bodyStyle>
      <a:lvl1pPr marL="342900" indent="-342900" algn="ctr" rtl="0" eaLnBrk="1" fontAlgn="base" hangingPunct="1">
        <a:spcBef>
          <a:spcPct val="20000"/>
        </a:spcBef>
        <a:spcAft>
          <a:spcPct val="0"/>
        </a:spcAft>
        <a:defRPr sz="2000">
          <a:solidFill>
            <a:schemeClr val="tx1"/>
          </a:solidFill>
          <a:latin typeface="+mn-lt"/>
          <a:ea typeface="+mn-ea"/>
          <a:cs typeface="+mn-cs"/>
        </a:defRPr>
      </a:lvl1pPr>
      <a:lvl2pPr marL="442913" indent="-263525" algn="ctr" rtl="0" eaLnBrk="1" fontAlgn="base" hangingPunct="1">
        <a:spcBef>
          <a:spcPct val="20000"/>
        </a:spcBef>
        <a:spcAft>
          <a:spcPct val="0"/>
        </a:spcAft>
        <a:buClr>
          <a:schemeClr val="accent2"/>
        </a:buClr>
        <a:buFont typeface="Wingdings" pitchFamily="2" charset="2"/>
        <a:buChar char="Ø"/>
        <a:defRPr sz="2000">
          <a:solidFill>
            <a:schemeClr val="tx1"/>
          </a:solidFill>
          <a:latin typeface="+mn-lt"/>
        </a:defRPr>
      </a:lvl2pPr>
      <a:lvl3pPr marL="803275" indent="-180975" algn="ctr" rtl="0" eaLnBrk="1" fontAlgn="base" hangingPunct="1">
        <a:spcBef>
          <a:spcPct val="20000"/>
        </a:spcBef>
        <a:spcAft>
          <a:spcPct val="0"/>
        </a:spcAft>
        <a:buClr>
          <a:srgbClr val="996600"/>
        </a:buClr>
        <a:buChar char="•"/>
        <a:defRPr>
          <a:solidFill>
            <a:schemeClr val="tx1"/>
          </a:solidFill>
          <a:latin typeface="+mn-lt"/>
        </a:defRPr>
      </a:lvl3pPr>
      <a:lvl4pPr marL="1163638" indent="-180975" algn="ctr" rtl="0" eaLnBrk="1" fontAlgn="base" hangingPunct="1">
        <a:spcBef>
          <a:spcPct val="20000"/>
        </a:spcBef>
        <a:spcAft>
          <a:spcPct val="0"/>
        </a:spcAft>
        <a:buChar char="–"/>
        <a:defRPr sz="1400">
          <a:solidFill>
            <a:schemeClr val="tx1"/>
          </a:solidFill>
          <a:latin typeface="+mn-lt"/>
        </a:defRPr>
      </a:lvl4pPr>
      <a:lvl5pPr marL="2057400" indent="-228600" algn="l" rtl="0" eaLnBrk="1" fontAlgn="base" hangingPunct="1">
        <a:spcBef>
          <a:spcPct val="20000"/>
        </a:spcBef>
        <a:spcAft>
          <a:spcPct val="0"/>
        </a:spcAft>
        <a:buChar char="»"/>
        <a:defRPr sz="1200">
          <a:solidFill>
            <a:schemeClr val="tx1"/>
          </a:solidFill>
          <a:latin typeface="+mn-lt"/>
        </a:defRPr>
      </a:lvl5pPr>
      <a:lvl6pPr marL="2514600" indent="-228600" algn="l" rtl="0" eaLnBrk="1" fontAlgn="base" hangingPunct="1">
        <a:spcBef>
          <a:spcPct val="20000"/>
        </a:spcBef>
        <a:spcAft>
          <a:spcPct val="0"/>
        </a:spcAft>
        <a:buChar char="»"/>
        <a:defRPr sz="1200">
          <a:solidFill>
            <a:schemeClr val="tx1"/>
          </a:solidFill>
          <a:latin typeface="+mn-lt"/>
        </a:defRPr>
      </a:lvl6pPr>
      <a:lvl7pPr marL="2971800" indent="-228600" algn="l" rtl="0" eaLnBrk="1" fontAlgn="base" hangingPunct="1">
        <a:spcBef>
          <a:spcPct val="20000"/>
        </a:spcBef>
        <a:spcAft>
          <a:spcPct val="0"/>
        </a:spcAft>
        <a:buChar char="»"/>
        <a:defRPr sz="1200">
          <a:solidFill>
            <a:schemeClr val="tx1"/>
          </a:solidFill>
          <a:latin typeface="+mn-lt"/>
        </a:defRPr>
      </a:lvl7pPr>
      <a:lvl8pPr marL="3429000" indent="-228600" algn="l" rtl="0" eaLnBrk="1" fontAlgn="base" hangingPunct="1">
        <a:spcBef>
          <a:spcPct val="20000"/>
        </a:spcBef>
        <a:spcAft>
          <a:spcPct val="0"/>
        </a:spcAft>
        <a:buChar char="»"/>
        <a:defRPr sz="1200">
          <a:solidFill>
            <a:schemeClr val="tx1"/>
          </a:solidFill>
          <a:latin typeface="+mn-lt"/>
        </a:defRPr>
      </a:lvl8pPr>
      <a:lvl9pPr marL="3886200" indent="-228600" algn="l" rtl="0" eaLnBrk="1" fontAlgn="base" hangingPunct="1">
        <a:spcBef>
          <a:spcPct val="20000"/>
        </a:spcBef>
        <a:spcAft>
          <a:spcPct val="0"/>
        </a:spcAft>
        <a:buChar char="»"/>
        <a:defRPr sz="12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1458913" y="274638"/>
            <a:ext cx="7399337" cy="8509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de-DE" smtClean="0"/>
              <a:t>Titelmasterformat durch Klicken bearbeiten</a:t>
            </a:r>
          </a:p>
        </p:txBody>
      </p:sp>
      <p:sp>
        <p:nvSpPr>
          <p:cNvPr id="3075" name="Rectangle 3"/>
          <p:cNvSpPr>
            <a:spLocks noGrp="1" noChangeArrowheads="1"/>
          </p:cNvSpPr>
          <p:nvPr>
            <p:ph type="body" idx="1"/>
          </p:nvPr>
        </p:nvSpPr>
        <p:spPr bwMode="auto">
          <a:xfrm>
            <a:off x="1479550" y="1557338"/>
            <a:ext cx="7404100" cy="494506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p:txBody>
      </p:sp>
      <p:sp>
        <p:nvSpPr>
          <p:cNvPr id="3076" name="Text Box 4"/>
          <p:cNvSpPr txBox="1">
            <a:spLocks noChangeArrowheads="1"/>
          </p:cNvSpPr>
          <p:nvPr/>
        </p:nvSpPr>
        <p:spPr bwMode="auto">
          <a:xfrm>
            <a:off x="190500" y="1778000"/>
            <a:ext cx="889000" cy="3667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6pPr>
            <a:lvl7pPr marL="29718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7pPr>
            <a:lvl8pPr marL="34290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8pPr>
            <a:lvl9pPr marL="38862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9pPr>
          </a:lstStyle>
          <a:p>
            <a:pPr algn="l" eaLnBrk="1" hangingPunct="1">
              <a:spcBef>
                <a:spcPct val="50000"/>
              </a:spcBef>
              <a:buFontTx/>
              <a:buNone/>
              <a:defRPr/>
            </a:pPr>
            <a:endParaRPr lang="de-DE" sz="1800" smtClean="0"/>
          </a:p>
        </p:txBody>
      </p:sp>
      <p:sp>
        <p:nvSpPr>
          <p:cNvPr id="3077" name="Rectangle 6"/>
          <p:cNvSpPr>
            <a:spLocks noChangeArrowheads="1"/>
          </p:cNvSpPr>
          <p:nvPr/>
        </p:nvSpPr>
        <p:spPr bwMode="auto">
          <a:xfrm>
            <a:off x="1187450" y="0"/>
            <a:ext cx="179388" cy="6858000"/>
          </a:xfrm>
          <a:prstGeom prst="rect">
            <a:avLst/>
          </a:prstGeom>
          <a:gradFill rotWithShape="1">
            <a:gsLst>
              <a:gs pos="0">
                <a:srgbClr val="CDE6CD"/>
              </a:gs>
              <a:gs pos="50000">
                <a:srgbClr val="008000"/>
              </a:gs>
              <a:gs pos="100000">
                <a:srgbClr val="CDE6CD"/>
              </a:gs>
            </a:gsLst>
            <a:lin ang="5400000" scaled="1"/>
          </a:gradFill>
          <a:ln>
            <a:noFill/>
          </a:ln>
          <a:effectLst/>
          <a:extLst>
            <a:ext uri="{91240B29-F687-4F45-9708-019B960494DF}">
              <a14:hiddenLine xmlns="" xmlns:a14="http://schemas.microsoft.com/office/drawing/2010/main" w="9525">
                <a:solidFill>
                  <a:srgbClr val="5497FA"/>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de-DE"/>
          </a:p>
        </p:txBody>
      </p:sp>
      <p:sp>
        <p:nvSpPr>
          <p:cNvPr id="3078" name="Rectangle 7"/>
          <p:cNvSpPr>
            <a:spLocks noChangeArrowheads="1"/>
          </p:cNvSpPr>
          <p:nvPr/>
        </p:nvSpPr>
        <p:spPr bwMode="auto">
          <a:xfrm rot="5400000">
            <a:off x="4482306" y="-3285331"/>
            <a:ext cx="179388" cy="9144000"/>
          </a:xfrm>
          <a:prstGeom prst="rect">
            <a:avLst/>
          </a:prstGeom>
          <a:gradFill rotWithShape="1">
            <a:gsLst>
              <a:gs pos="0">
                <a:srgbClr val="CDE6CD"/>
              </a:gs>
              <a:gs pos="50000">
                <a:srgbClr val="008000"/>
              </a:gs>
              <a:gs pos="100000">
                <a:srgbClr val="CDE6CD"/>
              </a:gs>
            </a:gsLst>
            <a:lin ang="5400000" scaled="1"/>
          </a:gradFill>
          <a:ln>
            <a:noFill/>
          </a:ln>
          <a:effectLst/>
          <a:extLst>
            <a:ext uri="{91240B29-F687-4F45-9708-019B960494DF}">
              <a14:hiddenLine xmlns="" xmlns:a14="http://schemas.microsoft.com/office/drawing/2010/main" w="9525">
                <a:solidFill>
                  <a:srgbClr val="5497FA"/>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de-DE"/>
          </a:p>
        </p:txBody>
      </p:sp>
      <p:pic>
        <p:nvPicPr>
          <p:cNvPr id="3079" name="Picture 8" descr="logo-BfN"/>
          <p:cNvPicPr>
            <a:picLocks noChangeAspect="1" noChangeArrowheads="1"/>
          </p:cNvPicPr>
          <p:nvPr/>
        </p:nvPicPr>
        <p:blipFill>
          <a:blip r:embed="rId14" cstate="print">
            <a:extLst>
              <a:ext uri="{28A0092B-C50C-407E-A947-70E740481C1C}">
                <a14:useLocalDpi xmlns="" xmlns:a14="http://schemas.microsoft.com/office/drawing/2010/main" val="0"/>
              </a:ext>
            </a:extLst>
          </a:blip>
          <a:srcRect/>
          <a:stretch>
            <a:fillRect/>
          </a:stretch>
        </p:blipFill>
        <p:spPr bwMode="auto">
          <a:xfrm>
            <a:off x="155575" y="111125"/>
            <a:ext cx="900113" cy="10366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45097" name="Rectangle 9"/>
          <p:cNvSpPr>
            <a:spLocks noGrp="1" noChangeArrowheads="1"/>
          </p:cNvSpPr>
          <p:nvPr>
            <p:ph type="ftr" sz="quarter" idx="3"/>
          </p:nvPr>
        </p:nvSpPr>
        <p:spPr bwMode="auto">
          <a:xfrm>
            <a:off x="3124200" y="6546850"/>
            <a:ext cx="6019800" cy="3111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spcBef>
                <a:spcPct val="0"/>
              </a:spcBef>
              <a:buFontTx/>
              <a:buNone/>
              <a:defRPr sz="900" b="1">
                <a:solidFill>
                  <a:srgbClr val="008000"/>
                </a:solidFill>
                <a:latin typeface="Arial Narrow" pitchFamily="34" charset="0"/>
              </a:defRPr>
            </a:lvl1pPr>
          </a:lstStyle>
          <a:p>
            <a:pPr>
              <a:defRPr/>
            </a:pPr>
            <a:r>
              <a:rPr lang="de-DE"/>
              <a:t>Dr. Thomas Ehlert,  13.09.2011</a:t>
            </a:r>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759" r:id="rId12"/>
  </p:sldLayoutIdLst>
  <p:timing>
    <p:tnLst>
      <p:par>
        <p:cTn id="1" dur="indefinite" restart="never" nodeType="tmRoot"/>
      </p:par>
    </p:tnLst>
  </p:timing>
  <p:hf sldNum="0" hdr="0" dt="0"/>
  <p:txStyles>
    <p:titleStyle>
      <a:lvl1pPr algn="ctr" rtl="0" eaLnBrk="1" fontAlgn="base" hangingPunct="1">
        <a:spcBef>
          <a:spcPct val="0"/>
        </a:spcBef>
        <a:spcAft>
          <a:spcPct val="0"/>
        </a:spcAft>
        <a:defRPr sz="3200" b="1">
          <a:solidFill>
            <a:srgbClr val="008000"/>
          </a:solidFill>
          <a:latin typeface="+mj-lt"/>
          <a:ea typeface="+mj-ea"/>
          <a:cs typeface="+mj-cs"/>
        </a:defRPr>
      </a:lvl1pPr>
      <a:lvl2pPr algn="ctr" rtl="0" eaLnBrk="1" fontAlgn="base" hangingPunct="1">
        <a:spcBef>
          <a:spcPct val="0"/>
        </a:spcBef>
        <a:spcAft>
          <a:spcPct val="0"/>
        </a:spcAft>
        <a:defRPr sz="3200" b="1">
          <a:solidFill>
            <a:srgbClr val="008000"/>
          </a:solidFill>
          <a:latin typeface="Interstate-Black" pitchFamily="2" charset="0"/>
        </a:defRPr>
      </a:lvl2pPr>
      <a:lvl3pPr algn="ctr" rtl="0" eaLnBrk="1" fontAlgn="base" hangingPunct="1">
        <a:spcBef>
          <a:spcPct val="0"/>
        </a:spcBef>
        <a:spcAft>
          <a:spcPct val="0"/>
        </a:spcAft>
        <a:defRPr sz="3200" b="1">
          <a:solidFill>
            <a:srgbClr val="008000"/>
          </a:solidFill>
          <a:latin typeface="Interstate-Black" pitchFamily="2" charset="0"/>
        </a:defRPr>
      </a:lvl3pPr>
      <a:lvl4pPr algn="ctr" rtl="0" eaLnBrk="1" fontAlgn="base" hangingPunct="1">
        <a:spcBef>
          <a:spcPct val="0"/>
        </a:spcBef>
        <a:spcAft>
          <a:spcPct val="0"/>
        </a:spcAft>
        <a:defRPr sz="3200" b="1">
          <a:solidFill>
            <a:srgbClr val="008000"/>
          </a:solidFill>
          <a:latin typeface="Interstate-Black" pitchFamily="2" charset="0"/>
        </a:defRPr>
      </a:lvl4pPr>
      <a:lvl5pPr algn="ctr" rtl="0" eaLnBrk="1" fontAlgn="base" hangingPunct="1">
        <a:spcBef>
          <a:spcPct val="0"/>
        </a:spcBef>
        <a:spcAft>
          <a:spcPct val="0"/>
        </a:spcAft>
        <a:defRPr sz="3200" b="1">
          <a:solidFill>
            <a:srgbClr val="008000"/>
          </a:solidFill>
          <a:latin typeface="Interstate-Black" pitchFamily="2" charset="0"/>
        </a:defRPr>
      </a:lvl5pPr>
      <a:lvl6pPr marL="457200" algn="ctr" rtl="0" eaLnBrk="1" fontAlgn="base" hangingPunct="1">
        <a:spcBef>
          <a:spcPct val="0"/>
        </a:spcBef>
        <a:spcAft>
          <a:spcPct val="0"/>
        </a:spcAft>
        <a:defRPr sz="3200" b="1">
          <a:solidFill>
            <a:srgbClr val="008000"/>
          </a:solidFill>
          <a:latin typeface="Interstate-Black" pitchFamily="2" charset="0"/>
        </a:defRPr>
      </a:lvl6pPr>
      <a:lvl7pPr marL="914400" algn="ctr" rtl="0" eaLnBrk="1" fontAlgn="base" hangingPunct="1">
        <a:spcBef>
          <a:spcPct val="0"/>
        </a:spcBef>
        <a:spcAft>
          <a:spcPct val="0"/>
        </a:spcAft>
        <a:defRPr sz="3200" b="1">
          <a:solidFill>
            <a:srgbClr val="008000"/>
          </a:solidFill>
          <a:latin typeface="Interstate-Black" pitchFamily="2" charset="0"/>
        </a:defRPr>
      </a:lvl7pPr>
      <a:lvl8pPr marL="1371600" algn="ctr" rtl="0" eaLnBrk="1" fontAlgn="base" hangingPunct="1">
        <a:spcBef>
          <a:spcPct val="0"/>
        </a:spcBef>
        <a:spcAft>
          <a:spcPct val="0"/>
        </a:spcAft>
        <a:defRPr sz="3200" b="1">
          <a:solidFill>
            <a:srgbClr val="008000"/>
          </a:solidFill>
          <a:latin typeface="Interstate-Black" pitchFamily="2" charset="0"/>
        </a:defRPr>
      </a:lvl8pPr>
      <a:lvl9pPr marL="1828800" algn="ctr" rtl="0" eaLnBrk="1" fontAlgn="base" hangingPunct="1">
        <a:spcBef>
          <a:spcPct val="0"/>
        </a:spcBef>
        <a:spcAft>
          <a:spcPct val="0"/>
        </a:spcAft>
        <a:defRPr sz="3200" b="1">
          <a:solidFill>
            <a:srgbClr val="008000"/>
          </a:solidFill>
          <a:latin typeface="Interstate-Black" pitchFamily="2" charset="0"/>
        </a:defRPr>
      </a:lvl9pPr>
    </p:titleStyle>
    <p:bodyStyle>
      <a:lvl1pPr marL="342900" indent="-342900" algn="l" rtl="0" eaLnBrk="1" fontAlgn="base" hangingPunct="1">
        <a:spcBef>
          <a:spcPct val="20000"/>
        </a:spcBef>
        <a:spcAft>
          <a:spcPct val="0"/>
        </a:spcAft>
        <a:defRPr sz="2400">
          <a:solidFill>
            <a:schemeClr val="tx1"/>
          </a:solidFill>
          <a:latin typeface="+mn-lt"/>
          <a:ea typeface="+mn-ea"/>
          <a:cs typeface="+mn-cs"/>
        </a:defRPr>
      </a:lvl1pPr>
      <a:lvl2pPr marL="442913" indent="-263525" algn="l" rtl="0" eaLnBrk="1" fontAlgn="base" hangingPunct="1">
        <a:spcBef>
          <a:spcPct val="20000"/>
        </a:spcBef>
        <a:spcAft>
          <a:spcPct val="0"/>
        </a:spcAft>
        <a:buClr>
          <a:srgbClr val="008000"/>
        </a:buClr>
        <a:buFont typeface="Wingdings" pitchFamily="2" charset="2"/>
        <a:buChar char="Ø"/>
        <a:defRPr sz="2000">
          <a:solidFill>
            <a:schemeClr val="tx1"/>
          </a:solidFill>
          <a:latin typeface="+mn-lt"/>
        </a:defRPr>
      </a:lvl2pPr>
      <a:lvl3pPr marL="803275" indent="-180975" algn="l" rtl="0" eaLnBrk="1" fontAlgn="base" hangingPunct="1">
        <a:spcBef>
          <a:spcPct val="20000"/>
        </a:spcBef>
        <a:spcAft>
          <a:spcPct val="0"/>
        </a:spcAft>
        <a:buClr>
          <a:srgbClr val="008000"/>
        </a:buClr>
        <a:buSzPct val="125000"/>
        <a:buChar char="•"/>
        <a:defRPr>
          <a:solidFill>
            <a:schemeClr val="tx1"/>
          </a:solidFill>
          <a:latin typeface="+mn-lt"/>
        </a:defRPr>
      </a:lvl3pPr>
      <a:lvl4pPr marL="1163638" indent="-180975" algn="l" rtl="0" eaLnBrk="1" fontAlgn="base" hangingPunct="1">
        <a:spcBef>
          <a:spcPct val="20000"/>
        </a:spcBef>
        <a:spcAft>
          <a:spcPct val="0"/>
        </a:spcAft>
        <a:buChar char="–"/>
        <a:defRPr sz="1400">
          <a:solidFill>
            <a:schemeClr val="tx1"/>
          </a:solidFill>
          <a:latin typeface="+mn-lt"/>
        </a:defRPr>
      </a:lvl4pPr>
      <a:lvl5pPr marL="2057400" indent="-228600" algn="l" rtl="0" eaLnBrk="1" fontAlgn="base" hangingPunct="1">
        <a:spcBef>
          <a:spcPct val="20000"/>
        </a:spcBef>
        <a:spcAft>
          <a:spcPct val="0"/>
        </a:spcAft>
        <a:buChar char="»"/>
        <a:defRPr sz="1200">
          <a:solidFill>
            <a:schemeClr val="tx1"/>
          </a:solidFill>
          <a:latin typeface="+mn-lt"/>
        </a:defRPr>
      </a:lvl5pPr>
      <a:lvl6pPr marL="2514600" indent="-228600" algn="l" rtl="0" eaLnBrk="1" fontAlgn="base" hangingPunct="1">
        <a:spcBef>
          <a:spcPct val="20000"/>
        </a:spcBef>
        <a:spcAft>
          <a:spcPct val="0"/>
        </a:spcAft>
        <a:buChar char="»"/>
        <a:defRPr sz="1200">
          <a:solidFill>
            <a:schemeClr val="tx1"/>
          </a:solidFill>
          <a:latin typeface="+mn-lt"/>
        </a:defRPr>
      </a:lvl6pPr>
      <a:lvl7pPr marL="2971800" indent="-228600" algn="l" rtl="0" eaLnBrk="1" fontAlgn="base" hangingPunct="1">
        <a:spcBef>
          <a:spcPct val="20000"/>
        </a:spcBef>
        <a:spcAft>
          <a:spcPct val="0"/>
        </a:spcAft>
        <a:buChar char="»"/>
        <a:defRPr sz="1200">
          <a:solidFill>
            <a:schemeClr val="tx1"/>
          </a:solidFill>
          <a:latin typeface="+mn-lt"/>
        </a:defRPr>
      </a:lvl7pPr>
      <a:lvl8pPr marL="3429000" indent="-228600" algn="l" rtl="0" eaLnBrk="1" fontAlgn="base" hangingPunct="1">
        <a:spcBef>
          <a:spcPct val="20000"/>
        </a:spcBef>
        <a:spcAft>
          <a:spcPct val="0"/>
        </a:spcAft>
        <a:buChar char="»"/>
        <a:defRPr sz="1200">
          <a:solidFill>
            <a:schemeClr val="tx1"/>
          </a:solidFill>
          <a:latin typeface="+mn-lt"/>
        </a:defRPr>
      </a:lvl8pPr>
      <a:lvl9pPr marL="3886200" indent="-228600" algn="l" rtl="0" eaLnBrk="1" fontAlgn="base" hangingPunct="1">
        <a:spcBef>
          <a:spcPct val="20000"/>
        </a:spcBef>
        <a:spcAft>
          <a:spcPct val="0"/>
        </a:spcAft>
        <a:buChar char="»"/>
        <a:defRPr sz="12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1458913" y="274638"/>
            <a:ext cx="7399337" cy="8509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de-DE" smtClean="0"/>
              <a:t>Titelmasterformat durch Klicken bearbeiten</a:t>
            </a:r>
          </a:p>
        </p:txBody>
      </p:sp>
      <p:sp>
        <p:nvSpPr>
          <p:cNvPr id="4099" name="Rectangle 3"/>
          <p:cNvSpPr>
            <a:spLocks noGrp="1" noChangeArrowheads="1"/>
          </p:cNvSpPr>
          <p:nvPr>
            <p:ph type="body" idx="1"/>
          </p:nvPr>
        </p:nvSpPr>
        <p:spPr bwMode="auto">
          <a:xfrm>
            <a:off x="1479550" y="1557338"/>
            <a:ext cx="7404100" cy="494506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p:txBody>
      </p:sp>
      <p:sp>
        <p:nvSpPr>
          <p:cNvPr id="4100" name="Text Box 4"/>
          <p:cNvSpPr txBox="1">
            <a:spLocks noChangeArrowheads="1"/>
          </p:cNvSpPr>
          <p:nvPr/>
        </p:nvSpPr>
        <p:spPr bwMode="auto">
          <a:xfrm>
            <a:off x="190500" y="1778000"/>
            <a:ext cx="889000" cy="3667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6pPr>
            <a:lvl7pPr marL="29718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7pPr>
            <a:lvl8pPr marL="34290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8pPr>
            <a:lvl9pPr marL="38862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9pPr>
          </a:lstStyle>
          <a:p>
            <a:pPr algn="l" eaLnBrk="1" hangingPunct="1">
              <a:spcBef>
                <a:spcPct val="50000"/>
              </a:spcBef>
              <a:buFontTx/>
              <a:buNone/>
              <a:defRPr/>
            </a:pPr>
            <a:endParaRPr lang="de-DE" sz="1800" smtClean="0"/>
          </a:p>
        </p:txBody>
      </p:sp>
      <p:sp>
        <p:nvSpPr>
          <p:cNvPr id="541701" name="Rectangle 5"/>
          <p:cNvSpPr>
            <a:spLocks noGrp="1" noChangeArrowheads="1"/>
          </p:cNvSpPr>
          <p:nvPr>
            <p:ph type="ftr" sz="quarter" idx="3"/>
          </p:nvPr>
        </p:nvSpPr>
        <p:spPr bwMode="auto">
          <a:xfrm>
            <a:off x="3124200" y="6546850"/>
            <a:ext cx="6019800" cy="3111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spcBef>
                <a:spcPct val="0"/>
              </a:spcBef>
              <a:buFontTx/>
              <a:buNone/>
              <a:defRPr sz="900" b="1">
                <a:solidFill>
                  <a:srgbClr val="008000"/>
                </a:solidFill>
                <a:latin typeface="Arial Narrow" pitchFamily="34" charset="0"/>
              </a:defRPr>
            </a:lvl1pPr>
          </a:lstStyle>
          <a:p>
            <a:pPr>
              <a:defRPr/>
            </a:pPr>
            <a:r>
              <a:rPr lang="de-DE"/>
              <a:t>BMU, Bonn, 31.3.2009, Ehlert/Neukirchen, BfN, FG II2.2</a:t>
            </a:r>
          </a:p>
        </p:txBody>
      </p:sp>
      <p:sp>
        <p:nvSpPr>
          <p:cNvPr id="4102" name="Rectangle 6"/>
          <p:cNvSpPr>
            <a:spLocks noChangeArrowheads="1"/>
          </p:cNvSpPr>
          <p:nvPr/>
        </p:nvSpPr>
        <p:spPr bwMode="auto">
          <a:xfrm>
            <a:off x="1187450" y="0"/>
            <a:ext cx="179388" cy="6858000"/>
          </a:xfrm>
          <a:prstGeom prst="rect">
            <a:avLst/>
          </a:prstGeom>
          <a:gradFill rotWithShape="1">
            <a:gsLst>
              <a:gs pos="0">
                <a:srgbClr val="CDE6CD"/>
              </a:gs>
              <a:gs pos="50000">
                <a:srgbClr val="008000"/>
              </a:gs>
              <a:gs pos="100000">
                <a:srgbClr val="CDE6CD"/>
              </a:gs>
            </a:gsLst>
            <a:lin ang="5400000" scaled="1"/>
          </a:gradFill>
          <a:ln>
            <a:noFill/>
          </a:ln>
          <a:effectLst/>
          <a:extLst>
            <a:ext uri="{91240B29-F687-4F45-9708-019B960494DF}">
              <a14:hiddenLine xmlns="" xmlns:a14="http://schemas.microsoft.com/office/drawing/2010/main" w="9525">
                <a:solidFill>
                  <a:srgbClr val="5497FA"/>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de-DE"/>
          </a:p>
        </p:txBody>
      </p:sp>
      <p:sp>
        <p:nvSpPr>
          <p:cNvPr id="4103" name="Rectangle 7"/>
          <p:cNvSpPr>
            <a:spLocks noChangeArrowheads="1"/>
          </p:cNvSpPr>
          <p:nvPr/>
        </p:nvSpPr>
        <p:spPr bwMode="auto">
          <a:xfrm rot="5400000">
            <a:off x="4482306" y="-3285331"/>
            <a:ext cx="179388" cy="9144000"/>
          </a:xfrm>
          <a:prstGeom prst="rect">
            <a:avLst/>
          </a:prstGeom>
          <a:gradFill rotWithShape="1">
            <a:gsLst>
              <a:gs pos="0">
                <a:srgbClr val="CDE6CD"/>
              </a:gs>
              <a:gs pos="50000">
                <a:srgbClr val="008000"/>
              </a:gs>
              <a:gs pos="100000">
                <a:srgbClr val="CDE6CD"/>
              </a:gs>
            </a:gsLst>
            <a:lin ang="5400000" scaled="1"/>
          </a:gradFill>
          <a:ln>
            <a:noFill/>
          </a:ln>
          <a:effectLst/>
          <a:extLst>
            <a:ext uri="{91240B29-F687-4F45-9708-019B960494DF}">
              <a14:hiddenLine xmlns="" xmlns:a14="http://schemas.microsoft.com/office/drawing/2010/main" w="9525">
                <a:solidFill>
                  <a:srgbClr val="5497FA"/>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de-DE"/>
          </a:p>
        </p:txBody>
      </p:sp>
      <p:pic>
        <p:nvPicPr>
          <p:cNvPr id="4104" name="Picture 8" descr="logo-BfN"/>
          <p:cNvPicPr>
            <a:picLocks noChangeAspect="1" noChangeArrowheads="1"/>
          </p:cNvPicPr>
          <p:nvPr/>
        </p:nvPicPr>
        <p:blipFill>
          <a:blip r:embed="rId13" cstate="print">
            <a:extLst>
              <a:ext uri="{28A0092B-C50C-407E-A947-70E740481C1C}">
                <a14:useLocalDpi xmlns="" xmlns:a14="http://schemas.microsoft.com/office/drawing/2010/main" val="0"/>
              </a:ext>
            </a:extLst>
          </a:blip>
          <a:srcRect/>
          <a:stretch>
            <a:fillRect/>
          </a:stretch>
        </p:blipFill>
        <p:spPr bwMode="auto">
          <a:xfrm>
            <a:off x="155575" y="111125"/>
            <a:ext cx="900113" cy="10366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105" name="Text Box 9"/>
          <p:cNvSpPr txBox="1">
            <a:spLocks noChangeArrowheads="1"/>
          </p:cNvSpPr>
          <p:nvPr/>
        </p:nvSpPr>
        <p:spPr bwMode="auto">
          <a:xfrm>
            <a:off x="0" y="1693863"/>
            <a:ext cx="1401763" cy="31115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6pPr>
            <a:lvl7pPr marL="29718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7pPr>
            <a:lvl8pPr marL="34290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8pPr>
            <a:lvl9pPr marL="38862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9pPr>
          </a:lstStyle>
          <a:p>
            <a:pPr algn="l" eaLnBrk="1" hangingPunct="1">
              <a:spcBef>
                <a:spcPct val="50000"/>
              </a:spcBef>
              <a:buFont typeface="Wingdings" pitchFamily="2" charset="2"/>
              <a:buNone/>
              <a:defRPr/>
            </a:pPr>
            <a:r>
              <a:rPr lang="de-DE" sz="1200" b="1" smtClean="0">
                <a:solidFill>
                  <a:srgbClr val="969696"/>
                </a:solidFill>
              </a:rPr>
              <a:t>Einführung</a:t>
            </a:r>
          </a:p>
          <a:p>
            <a:pPr algn="l" eaLnBrk="1" hangingPunct="1">
              <a:spcBef>
                <a:spcPct val="50000"/>
              </a:spcBef>
              <a:buFont typeface="Wingdings" pitchFamily="2" charset="2"/>
              <a:buNone/>
              <a:defRPr/>
            </a:pPr>
            <a:endParaRPr lang="de-DE" sz="1200" b="1" smtClean="0">
              <a:solidFill>
                <a:srgbClr val="969696"/>
              </a:solidFill>
            </a:endParaRPr>
          </a:p>
          <a:p>
            <a:pPr algn="l" eaLnBrk="1" hangingPunct="1">
              <a:spcBef>
                <a:spcPct val="50000"/>
              </a:spcBef>
              <a:buFont typeface="Wingdings" pitchFamily="2" charset="2"/>
              <a:buNone/>
              <a:defRPr/>
            </a:pPr>
            <a:r>
              <a:rPr lang="de-DE" sz="1200" b="1" smtClean="0">
                <a:solidFill>
                  <a:srgbClr val="969696"/>
                </a:solidFill>
              </a:rPr>
              <a:t>Material und Methoden</a:t>
            </a:r>
          </a:p>
          <a:p>
            <a:pPr algn="l" eaLnBrk="1" hangingPunct="1">
              <a:spcBef>
                <a:spcPct val="50000"/>
              </a:spcBef>
              <a:buFont typeface="Wingdings" pitchFamily="2" charset="2"/>
              <a:buNone/>
              <a:defRPr/>
            </a:pPr>
            <a:endParaRPr lang="de-DE" sz="1200" b="1" smtClean="0">
              <a:solidFill>
                <a:srgbClr val="969696"/>
              </a:solidFill>
            </a:endParaRPr>
          </a:p>
          <a:p>
            <a:pPr algn="l" eaLnBrk="1" hangingPunct="1">
              <a:spcBef>
                <a:spcPct val="50000"/>
              </a:spcBef>
              <a:buFont typeface="Wingdings" pitchFamily="2" charset="2"/>
              <a:buNone/>
              <a:defRPr/>
            </a:pPr>
            <a:r>
              <a:rPr lang="de-DE" sz="1200" b="1" smtClean="0"/>
              <a:t>Ergebnisse</a:t>
            </a:r>
          </a:p>
          <a:p>
            <a:pPr algn="l" eaLnBrk="1" hangingPunct="1">
              <a:spcBef>
                <a:spcPct val="50000"/>
              </a:spcBef>
              <a:buFont typeface="Wingdings" pitchFamily="2" charset="2"/>
              <a:buNone/>
              <a:defRPr/>
            </a:pPr>
            <a:endParaRPr lang="de-DE" sz="1200" b="1" smtClean="0"/>
          </a:p>
          <a:p>
            <a:pPr algn="l" eaLnBrk="1" hangingPunct="1">
              <a:spcBef>
                <a:spcPct val="50000"/>
              </a:spcBef>
              <a:buFont typeface="Wingdings" pitchFamily="2" charset="2"/>
              <a:buNone/>
              <a:defRPr/>
            </a:pPr>
            <a:r>
              <a:rPr lang="de-DE" sz="1200" b="1" smtClean="0">
                <a:solidFill>
                  <a:srgbClr val="969696"/>
                </a:solidFill>
              </a:rPr>
              <a:t>Diskussion</a:t>
            </a:r>
          </a:p>
          <a:p>
            <a:pPr algn="l" eaLnBrk="1" hangingPunct="1">
              <a:spcBef>
                <a:spcPct val="50000"/>
              </a:spcBef>
              <a:buFont typeface="Wingdings" pitchFamily="2" charset="2"/>
              <a:buNone/>
              <a:defRPr/>
            </a:pPr>
            <a:endParaRPr lang="de-DE" sz="1200" b="1" smtClean="0">
              <a:solidFill>
                <a:srgbClr val="969696"/>
              </a:solidFill>
            </a:endParaRPr>
          </a:p>
          <a:p>
            <a:pPr algn="l" eaLnBrk="1" hangingPunct="1">
              <a:spcBef>
                <a:spcPct val="50000"/>
              </a:spcBef>
              <a:buFont typeface="Wingdings" pitchFamily="2" charset="2"/>
              <a:buNone/>
              <a:defRPr/>
            </a:pPr>
            <a:r>
              <a:rPr lang="de-DE" sz="1200" b="1" smtClean="0">
                <a:solidFill>
                  <a:srgbClr val="969696"/>
                </a:solidFill>
              </a:rPr>
              <a:t>Zusammen-fassung</a:t>
            </a:r>
          </a:p>
          <a:p>
            <a:pPr algn="l" eaLnBrk="1" hangingPunct="1">
              <a:spcBef>
                <a:spcPct val="50000"/>
              </a:spcBef>
              <a:buFont typeface="Wingdings" pitchFamily="2" charset="2"/>
              <a:buNone/>
              <a:defRPr/>
            </a:pPr>
            <a:endParaRPr lang="de-DE" sz="1200" b="1" smtClean="0">
              <a:solidFill>
                <a:srgbClr val="969696"/>
              </a:solidFill>
            </a:endParaRPr>
          </a:p>
        </p:txBody>
      </p:sp>
    </p:spTree>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iming>
    <p:tnLst>
      <p:par>
        <p:cTn id="1" dur="indefinite" restart="never" nodeType="tmRoot"/>
      </p:par>
    </p:tnLst>
  </p:timing>
  <p:hf sldNum="0" hdr="0" dt="0"/>
  <p:txStyles>
    <p:titleStyle>
      <a:lvl1pPr algn="ctr" rtl="0" eaLnBrk="1" fontAlgn="base" hangingPunct="1">
        <a:spcBef>
          <a:spcPct val="0"/>
        </a:spcBef>
        <a:spcAft>
          <a:spcPct val="0"/>
        </a:spcAft>
        <a:defRPr sz="3200" b="1">
          <a:solidFill>
            <a:srgbClr val="008000"/>
          </a:solidFill>
          <a:latin typeface="+mj-lt"/>
          <a:ea typeface="+mj-ea"/>
          <a:cs typeface="+mj-cs"/>
        </a:defRPr>
      </a:lvl1pPr>
      <a:lvl2pPr algn="ctr" rtl="0" eaLnBrk="1" fontAlgn="base" hangingPunct="1">
        <a:spcBef>
          <a:spcPct val="0"/>
        </a:spcBef>
        <a:spcAft>
          <a:spcPct val="0"/>
        </a:spcAft>
        <a:defRPr sz="3200" b="1">
          <a:solidFill>
            <a:srgbClr val="008000"/>
          </a:solidFill>
          <a:latin typeface="Interstate-Black" pitchFamily="2" charset="0"/>
        </a:defRPr>
      </a:lvl2pPr>
      <a:lvl3pPr algn="ctr" rtl="0" eaLnBrk="1" fontAlgn="base" hangingPunct="1">
        <a:spcBef>
          <a:spcPct val="0"/>
        </a:spcBef>
        <a:spcAft>
          <a:spcPct val="0"/>
        </a:spcAft>
        <a:defRPr sz="3200" b="1">
          <a:solidFill>
            <a:srgbClr val="008000"/>
          </a:solidFill>
          <a:latin typeface="Interstate-Black" pitchFamily="2" charset="0"/>
        </a:defRPr>
      </a:lvl3pPr>
      <a:lvl4pPr algn="ctr" rtl="0" eaLnBrk="1" fontAlgn="base" hangingPunct="1">
        <a:spcBef>
          <a:spcPct val="0"/>
        </a:spcBef>
        <a:spcAft>
          <a:spcPct val="0"/>
        </a:spcAft>
        <a:defRPr sz="3200" b="1">
          <a:solidFill>
            <a:srgbClr val="008000"/>
          </a:solidFill>
          <a:latin typeface="Interstate-Black" pitchFamily="2" charset="0"/>
        </a:defRPr>
      </a:lvl4pPr>
      <a:lvl5pPr algn="ctr" rtl="0" eaLnBrk="1" fontAlgn="base" hangingPunct="1">
        <a:spcBef>
          <a:spcPct val="0"/>
        </a:spcBef>
        <a:spcAft>
          <a:spcPct val="0"/>
        </a:spcAft>
        <a:defRPr sz="3200" b="1">
          <a:solidFill>
            <a:srgbClr val="008000"/>
          </a:solidFill>
          <a:latin typeface="Interstate-Black" pitchFamily="2" charset="0"/>
        </a:defRPr>
      </a:lvl5pPr>
      <a:lvl6pPr marL="457200" algn="ctr" rtl="0" eaLnBrk="1" fontAlgn="base" hangingPunct="1">
        <a:spcBef>
          <a:spcPct val="0"/>
        </a:spcBef>
        <a:spcAft>
          <a:spcPct val="0"/>
        </a:spcAft>
        <a:defRPr sz="3200" b="1">
          <a:solidFill>
            <a:srgbClr val="008000"/>
          </a:solidFill>
          <a:latin typeface="Interstate-Black" pitchFamily="2" charset="0"/>
        </a:defRPr>
      </a:lvl6pPr>
      <a:lvl7pPr marL="914400" algn="ctr" rtl="0" eaLnBrk="1" fontAlgn="base" hangingPunct="1">
        <a:spcBef>
          <a:spcPct val="0"/>
        </a:spcBef>
        <a:spcAft>
          <a:spcPct val="0"/>
        </a:spcAft>
        <a:defRPr sz="3200" b="1">
          <a:solidFill>
            <a:srgbClr val="008000"/>
          </a:solidFill>
          <a:latin typeface="Interstate-Black" pitchFamily="2" charset="0"/>
        </a:defRPr>
      </a:lvl7pPr>
      <a:lvl8pPr marL="1371600" algn="ctr" rtl="0" eaLnBrk="1" fontAlgn="base" hangingPunct="1">
        <a:spcBef>
          <a:spcPct val="0"/>
        </a:spcBef>
        <a:spcAft>
          <a:spcPct val="0"/>
        </a:spcAft>
        <a:defRPr sz="3200" b="1">
          <a:solidFill>
            <a:srgbClr val="008000"/>
          </a:solidFill>
          <a:latin typeface="Interstate-Black" pitchFamily="2" charset="0"/>
        </a:defRPr>
      </a:lvl8pPr>
      <a:lvl9pPr marL="1828800" algn="ctr" rtl="0" eaLnBrk="1" fontAlgn="base" hangingPunct="1">
        <a:spcBef>
          <a:spcPct val="0"/>
        </a:spcBef>
        <a:spcAft>
          <a:spcPct val="0"/>
        </a:spcAft>
        <a:defRPr sz="3200" b="1">
          <a:solidFill>
            <a:srgbClr val="008000"/>
          </a:solidFill>
          <a:latin typeface="Interstate-Black" pitchFamily="2" charset="0"/>
        </a:defRPr>
      </a:lvl9pPr>
    </p:titleStyle>
    <p:bodyStyle>
      <a:lvl1pPr marL="342900" indent="-342900" algn="l" rtl="0" eaLnBrk="1" fontAlgn="base" hangingPunct="1">
        <a:spcBef>
          <a:spcPct val="20000"/>
        </a:spcBef>
        <a:spcAft>
          <a:spcPct val="0"/>
        </a:spcAft>
        <a:defRPr sz="2400">
          <a:solidFill>
            <a:schemeClr val="tx1"/>
          </a:solidFill>
          <a:latin typeface="+mn-lt"/>
          <a:ea typeface="+mn-ea"/>
          <a:cs typeface="+mn-cs"/>
        </a:defRPr>
      </a:lvl1pPr>
      <a:lvl2pPr marL="442913" indent="-263525" algn="l" rtl="0" eaLnBrk="1" fontAlgn="base" hangingPunct="1">
        <a:spcBef>
          <a:spcPct val="20000"/>
        </a:spcBef>
        <a:spcAft>
          <a:spcPct val="0"/>
        </a:spcAft>
        <a:buClr>
          <a:srgbClr val="008000"/>
        </a:buClr>
        <a:buFont typeface="Wingdings" pitchFamily="2" charset="2"/>
        <a:buChar char="Ø"/>
        <a:defRPr sz="2000">
          <a:solidFill>
            <a:schemeClr val="tx1"/>
          </a:solidFill>
          <a:latin typeface="+mn-lt"/>
        </a:defRPr>
      </a:lvl2pPr>
      <a:lvl3pPr marL="803275" indent="-180975" algn="l" rtl="0" eaLnBrk="1" fontAlgn="base" hangingPunct="1">
        <a:spcBef>
          <a:spcPct val="20000"/>
        </a:spcBef>
        <a:spcAft>
          <a:spcPct val="0"/>
        </a:spcAft>
        <a:buClr>
          <a:srgbClr val="008000"/>
        </a:buClr>
        <a:buSzPct val="125000"/>
        <a:buChar char="•"/>
        <a:defRPr>
          <a:solidFill>
            <a:schemeClr val="tx1"/>
          </a:solidFill>
          <a:latin typeface="+mn-lt"/>
        </a:defRPr>
      </a:lvl3pPr>
      <a:lvl4pPr marL="1163638" indent="-180975" algn="l" rtl="0" eaLnBrk="1" fontAlgn="base" hangingPunct="1">
        <a:spcBef>
          <a:spcPct val="20000"/>
        </a:spcBef>
        <a:spcAft>
          <a:spcPct val="0"/>
        </a:spcAft>
        <a:buChar char="–"/>
        <a:defRPr sz="1400">
          <a:solidFill>
            <a:schemeClr val="tx1"/>
          </a:solidFill>
          <a:latin typeface="+mn-lt"/>
        </a:defRPr>
      </a:lvl4pPr>
      <a:lvl5pPr marL="2057400" indent="-228600" algn="l" rtl="0" eaLnBrk="1" fontAlgn="base" hangingPunct="1">
        <a:spcBef>
          <a:spcPct val="20000"/>
        </a:spcBef>
        <a:spcAft>
          <a:spcPct val="0"/>
        </a:spcAft>
        <a:buChar char="»"/>
        <a:defRPr sz="1200">
          <a:solidFill>
            <a:schemeClr val="tx1"/>
          </a:solidFill>
          <a:latin typeface="+mn-lt"/>
        </a:defRPr>
      </a:lvl5pPr>
      <a:lvl6pPr marL="2514600" indent="-228600" algn="l" rtl="0" eaLnBrk="1" fontAlgn="base" hangingPunct="1">
        <a:spcBef>
          <a:spcPct val="20000"/>
        </a:spcBef>
        <a:spcAft>
          <a:spcPct val="0"/>
        </a:spcAft>
        <a:buChar char="»"/>
        <a:defRPr sz="1200">
          <a:solidFill>
            <a:schemeClr val="tx1"/>
          </a:solidFill>
          <a:latin typeface="+mn-lt"/>
        </a:defRPr>
      </a:lvl6pPr>
      <a:lvl7pPr marL="2971800" indent="-228600" algn="l" rtl="0" eaLnBrk="1" fontAlgn="base" hangingPunct="1">
        <a:spcBef>
          <a:spcPct val="20000"/>
        </a:spcBef>
        <a:spcAft>
          <a:spcPct val="0"/>
        </a:spcAft>
        <a:buChar char="»"/>
        <a:defRPr sz="1200">
          <a:solidFill>
            <a:schemeClr val="tx1"/>
          </a:solidFill>
          <a:latin typeface="+mn-lt"/>
        </a:defRPr>
      </a:lvl7pPr>
      <a:lvl8pPr marL="3429000" indent="-228600" algn="l" rtl="0" eaLnBrk="1" fontAlgn="base" hangingPunct="1">
        <a:spcBef>
          <a:spcPct val="20000"/>
        </a:spcBef>
        <a:spcAft>
          <a:spcPct val="0"/>
        </a:spcAft>
        <a:buChar char="»"/>
        <a:defRPr sz="1200">
          <a:solidFill>
            <a:schemeClr val="tx1"/>
          </a:solidFill>
          <a:latin typeface="+mn-lt"/>
        </a:defRPr>
      </a:lvl8pPr>
      <a:lvl9pPr marL="3886200" indent="-228600" algn="l" rtl="0" eaLnBrk="1" fontAlgn="base" hangingPunct="1">
        <a:spcBef>
          <a:spcPct val="20000"/>
        </a:spcBef>
        <a:spcAft>
          <a:spcPct val="0"/>
        </a:spcAft>
        <a:buChar char="»"/>
        <a:defRPr sz="12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1458913" y="274638"/>
            <a:ext cx="7399337" cy="8509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de-DE" smtClean="0"/>
              <a:t>Titelmasterformat durch Klicken bearbeiten</a:t>
            </a:r>
          </a:p>
        </p:txBody>
      </p:sp>
      <p:sp>
        <p:nvSpPr>
          <p:cNvPr id="5123" name="Rectangle 3"/>
          <p:cNvSpPr>
            <a:spLocks noGrp="1" noChangeArrowheads="1"/>
          </p:cNvSpPr>
          <p:nvPr>
            <p:ph type="body" idx="1"/>
          </p:nvPr>
        </p:nvSpPr>
        <p:spPr bwMode="auto">
          <a:xfrm>
            <a:off x="1479550" y="1557338"/>
            <a:ext cx="7404100" cy="494506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p:txBody>
      </p:sp>
      <p:sp>
        <p:nvSpPr>
          <p:cNvPr id="5124" name="Text Box 4"/>
          <p:cNvSpPr txBox="1">
            <a:spLocks noChangeArrowheads="1"/>
          </p:cNvSpPr>
          <p:nvPr/>
        </p:nvSpPr>
        <p:spPr bwMode="auto">
          <a:xfrm>
            <a:off x="190500" y="1778000"/>
            <a:ext cx="889000" cy="3667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6pPr>
            <a:lvl7pPr marL="29718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7pPr>
            <a:lvl8pPr marL="34290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8pPr>
            <a:lvl9pPr marL="38862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9pPr>
          </a:lstStyle>
          <a:p>
            <a:pPr algn="l" eaLnBrk="1" hangingPunct="1">
              <a:spcBef>
                <a:spcPct val="50000"/>
              </a:spcBef>
              <a:buFontTx/>
              <a:buNone/>
              <a:defRPr/>
            </a:pPr>
            <a:endParaRPr lang="de-DE" sz="1800" smtClean="0"/>
          </a:p>
        </p:txBody>
      </p:sp>
      <p:sp>
        <p:nvSpPr>
          <p:cNvPr id="372741" name="Rectangle 5"/>
          <p:cNvSpPr>
            <a:spLocks noGrp="1" noChangeArrowheads="1"/>
          </p:cNvSpPr>
          <p:nvPr>
            <p:ph type="ftr" sz="quarter" idx="3"/>
          </p:nvPr>
        </p:nvSpPr>
        <p:spPr bwMode="auto">
          <a:xfrm>
            <a:off x="3124200" y="6546850"/>
            <a:ext cx="6019800" cy="3111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spcBef>
                <a:spcPct val="0"/>
              </a:spcBef>
              <a:buFontTx/>
              <a:buNone/>
              <a:defRPr sz="900" b="1">
                <a:solidFill>
                  <a:srgbClr val="008000"/>
                </a:solidFill>
                <a:latin typeface="Arial Narrow" pitchFamily="34" charset="0"/>
              </a:defRPr>
            </a:lvl1pPr>
          </a:lstStyle>
          <a:p>
            <a:pPr>
              <a:defRPr/>
            </a:pPr>
            <a:r>
              <a:rPr lang="de-DE"/>
              <a:t>Prof. Dr. Beate Jessel,  21.04.2010</a:t>
            </a:r>
          </a:p>
        </p:txBody>
      </p:sp>
      <p:sp>
        <p:nvSpPr>
          <p:cNvPr id="5126" name="Rectangle 6"/>
          <p:cNvSpPr>
            <a:spLocks noChangeArrowheads="1"/>
          </p:cNvSpPr>
          <p:nvPr/>
        </p:nvSpPr>
        <p:spPr bwMode="auto">
          <a:xfrm>
            <a:off x="1187450" y="0"/>
            <a:ext cx="179388" cy="6858000"/>
          </a:xfrm>
          <a:prstGeom prst="rect">
            <a:avLst/>
          </a:prstGeom>
          <a:gradFill rotWithShape="1">
            <a:gsLst>
              <a:gs pos="0">
                <a:srgbClr val="CDE6CD"/>
              </a:gs>
              <a:gs pos="50000">
                <a:srgbClr val="008000"/>
              </a:gs>
              <a:gs pos="100000">
                <a:srgbClr val="CDE6CD"/>
              </a:gs>
            </a:gsLst>
            <a:lin ang="5400000" scaled="1"/>
          </a:gradFill>
          <a:ln>
            <a:noFill/>
          </a:ln>
          <a:effectLst/>
          <a:extLst>
            <a:ext uri="{91240B29-F687-4F45-9708-019B960494DF}">
              <a14:hiddenLine xmlns="" xmlns:a14="http://schemas.microsoft.com/office/drawing/2010/main" w="9525">
                <a:solidFill>
                  <a:srgbClr val="5497FA"/>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de-DE"/>
          </a:p>
        </p:txBody>
      </p:sp>
      <p:sp>
        <p:nvSpPr>
          <p:cNvPr id="5127" name="Rectangle 7"/>
          <p:cNvSpPr>
            <a:spLocks noChangeArrowheads="1"/>
          </p:cNvSpPr>
          <p:nvPr/>
        </p:nvSpPr>
        <p:spPr bwMode="auto">
          <a:xfrm rot="5400000">
            <a:off x="691356" y="505619"/>
            <a:ext cx="179388" cy="1562100"/>
          </a:xfrm>
          <a:prstGeom prst="rect">
            <a:avLst/>
          </a:prstGeom>
          <a:gradFill rotWithShape="1">
            <a:gsLst>
              <a:gs pos="0">
                <a:srgbClr val="CDE6CD"/>
              </a:gs>
              <a:gs pos="50000">
                <a:srgbClr val="008000"/>
              </a:gs>
              <a:gs pos="100000">
                <a:srgbClr val="CDE6CD"/>
              </a:gs>
            </a:gsLst>
            <a:lin ang="5400000" scaled="1"/>
          </a:gradFill>
          <a:ln>
            <a:noFill/>
          </a:ln>
          <a:effectLst/>
          <a:extLst>
            <a:ext uri="{91240B29-F687-4F45-9708-019B960494DF}">
              <a14:hiddenLine xmlns="" xmlns:a14="http://schemas.microsoft.com/office/drawing/2010/main" w="9525">
                <a:solidFill>
                  <a:srgbClr val="5497FA"/>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de-DE"/>
          </a:p>
        </p:txBody>
      </p:sp>
      <p:pic>
        <p:nvPicPr>
          <p:cNvPr id="5128" name="Picture 8" descr="logo-BfN"/>
          <p:cNvPicPr>
            <a:picLocks noChangeAspect="1" noChangeArrowheads="1"/>
          </p:cNvPicPr>
          <p:nvPr/>
        </p:nvPicPr>
        <p:blipFill>
          <a:blip r:embed="rId13" cstate="print">
            <a:extLst>
              <a:ext uri="{28A0092B-C50C-407E-A947-70E740481C1C}">
                <a14:useLocalDpi xmlns="" xmlns:a14="http://schemas.microsoft.com/office/drawing/2010/main" val="0"/>
              </a:ext>
            </a:extLst>
          </a:blip>
          <a:srcRect/>
          <a:stretch>
            <a:fillRect/>
          </a:stretch>
        </p:blipFill>
        <p:spPr bwMode="auto">
          <a:xfrm>
            <a:off x="155575" y="111125"/>
            <a:ext cx="900113" cy="10366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iming>
    <p:tnLst>
      <p:par>
        <p:cTn id="1" dur="indefinite" restart="never" nodeType="tmRoot"/>
      </p:par>
    </p:tnLst>
  </p:timing>
  <p:hf sldNum="0" hdr="0" dt="0"/>
  <p:txStyles>
    <p:titleStyle>
      <a:lvl1pPr algn="ctr" rtl="0" eaLnBrk="1" fontAlgn="base" hangingPunct="1">
        <a:spcBef>
          <a:spcPct val="0"/>
        </a:spcBef>
        <a:spcAft>
          <a:spcPct val="0"/>
        </a:spcAft>
        <a:defRPr sz="3200" b="1">
          <a:solidFill>
            <a:srgbClr val="008000"/>
          </a:solidFill>
          <a:latin typeface="+mj-lt"/>
          <a:ea typeface="+mj-ea"/>
          <a:cs typeface="+mj-cs"/>
        </a:defRPr>
      </a:lvl1pPr>
      <a:lvl2pPr algn="ctr" rtl="0" eaLnBrk="1" fontAlgn="base" hangingPunct="1">
        <a:spcBef>
          <a:spcPct val="0"/>
        </a:spcBef>
        <a:spcAft>
          <a:spcPct val="0"/>
        </a:spcAft>
        <a:defRPr sz="3200" b="1">
          <a:solidFill>
            <a:srgbClr val="008000"/>
          </a:solidFill>
          <a:latin typeface="Interstate-Black" pitchFamily="2" charset="0"/>
        </a:defRPr>
      </a:lvl2pPr>
      <a:lvl3pPr algn="ctr" rtl="0" eaLnBrk="1" fontAlgn="base" hangingPunct="1">
        <a:spcBef>
          <a:spcPct val="0"/>
        </a:spcBef>
        <a:spcAft>
          <a:spcPct val="0"/>
        </a:spcAft>
        <a:defRPr sz="3200" b="1">
          <a:solidFill>
            <a:srgbClr val="008000"/>
          </a:solidFill>
          <a:latin typeface="Interstate-Black" pitchFamily="2" charset="0"/>
        </a:defRPr>
      </a:lvl3pPr>
      <a:lvl4pPr algn="ctr" rtl="0" eaLnBrk="1" fontAlgn="base" hangingPunct="1">
        <a:spcBef>
          <a:spcPct val="0"/>
        </a:spcBef>
        <a:spcAft>
          <a:spcPct val="0"/>
        </a:spcAft>
        <a:defRPr sz="3200" b="1">
          <a:solidFill>
            <a:srgbClr val="008000"/>
          </a:solidFill>
          <a:latin typeface="Interstate-Black" pitchFamily="2" charset="0"/>
        </a:defRPr>
      </a:lvl4pPr>
      <a:lvl5pPr algn="ctr" rtl="0" eaLnBrk="1" fontAlgn="base" hangingPunct="1">
        <a:spcBef>
          <a:spcPct val="0"/>
        </a:spcBef>
        <a:spcAft>
          <a:spcPct val="0"/>
        </a:spcAft>
        <a:defRPr sz="3200" b="1">
          <a:solidFill>
            <a:srgbClr val="008000"/>
          </a:solidFill>
          <a:latin typeface="Interstate-Black" pitchFamily="2" charset="0"/>
        </a:defRPr>
      </a:lvl5pPr>
      <a:lvl6pPr marL="457200" algn="ctr" rtl="0" eaLnBrk="1" fontAlgn="base" hangingPunct="1">
        <a:spcBef>
          <a:spcPct val="0"/>
        </a:spcBef>
        <a:spcAft>
          <a:spcPct val="0"/>
        </a:spcAft>
        <a:defRPr sz="3200" b="1">
          <a:solidFill>
            <a:srgbClr val="008000"/>
          </a:solidFill>
          <a:latin typeface="Interstate-Black" pitchFamily="2" charset="0"/>
        </a:defRPr>
      </a:lvl6pPr>
      <a:lvl7pPr marL="914400" algn="ctr" rtl="0" eaLnBrk="1" fontAlgn="base" hangingPunct="1">
        <a:spcBef>
          <a:spcPct val="0"/>
        </a:spcBef>
        <a:spcAft>
          <a:spcPct val="0"/>
        </a:spcAft>
        <a:defRPr sz="3200" b="1">
          <a:solidFill>
            <a:srgbClr val="008000"/>
          </a:solidFill>
          <a:latin typeface="Interstate-Black" pitchFamily="2" charset="0"/>
        </a:defRPr>
      </a:lvl7pPr>
      <a:lvl8pPr marL="1371600" algn="ctr" rtl="0" eaLnBrk="1" fontAlgn="base" hangingPunct="1">
        <a:spcBef>
          <a:spcPct val="0"/>
        </a:spcBef>
        <a:spcAft>
          <a:spcPct val="0"/>
        </a:spcAft>
        <a:defRPr sz="3200" b="1">
          <a:solidFill>
            <a:srgbClr val="008000"/>
          </a:solidFill>
          <a:latin typeface="Interstate-Black" pitchFamily="2" charset="0"/>
        </a:defRPr>
      </a:lvl8pPr>
      <a:lvl9pPr marL="1828800" algn="ctr" rtl="0" eaLnBrk="1" fontAlgn="base" hangingPunct="1">
        <a:spcBef>
          <a:spcPct val="0"/>
        </a:spcBef>
        <a:spcAft>
          <a:spcPct val="0"/>
        </a:spcAft>
        <a:defRPr sz="3200" b="1">
          <a:solidFill>
            <a:srgbClr val="008000"/>
          </a:solidFill>
          <a:latin typeface="Interstate-Black" pitchFamily="2" charset="0"/>
        </a:defRPr>
      </a:lvl9pPr>
    </p:titleStyle>
    <p:bodyStyle>
      <a:lvl1pPr marL="342900" indent="-342900" algn="l" rtl="0" eaLnBrk="1" fontAlgn="base" hangingPunct="1">
        <a:spcBef>
          <a:spcPct val="20000"/>
        </a:spcBef>
        <a:spcAft>
          <a:spcPct val="0"/>
        </a:spcAft>
        <a:defRPr sz="2400">
          <a:solidFill>
            <a:schemeClr val="tx1"/>
          </a:solidFill>
          <a:latin typeface="+mn-lt"/>
          <a:ea typeface="+mn-ea"/>
          <a:cs typeface="+mn-cs"/>
        </a:defRPr>
      </a:lvl1pPr>
      <a:lvl2pPr marL="442913" indent="-263525" algn="l" rtl="0" eaLnBrk="1" fontAlgn="base" hangingPunct="1">
        <a:spcBef>
          <a:spcPct val="20000"/>
        </a:spcBef>
        <a:spcAft>
          <a:spcPct val="0"/>
        </a:spcAft>
        <a:buClr>
          <a:srgbClr val="008000"/>
        </a:buClr>
        <a:buFont typeface="Wingdings" pitchFamily="2" charset="2"/>
        <a:buChar char="Ø"/>
        <a:defRPr sz="2000">
          <a:solidFill>
            <a:schemeClr val="tx1"/>
          </a:solidFill>
          <a:latin typeface="+mn-lt"/>
        </a:defRPr>
      </a:lvl2pPr>
      <a:lvl3pPr marL="803275" indent="-180975" algn="l" rtl="0" eaLnBrk="1" fontAlgn="base" hangingPunct="1">
        <a:spcBef>
          <a:spcPct val="20000"/>
        </a:spcBef>
        <a:spcAft>
          <a:spcPct val="0"/>
        </a:spcAft>
        <a:buClr>
          <a:srgbClr val="008000"/>
        </a:buClr>
        <a:buSzPct val="125000"/>
        <a:buChar char="•"/>
        <a:defRPr>
          <a:solidFill>
            <a:schemeClr val="tx1"/>
          </a:solidFill>
          <a:latin typeface="+mn-lt"/>
        </a:defRPr>
      </a:lvl3pPr>
      <a:lvl4pPr marL="1163638" indent="-180975" algn="l" rtl="0" eaLnBrk="1" fontAlgn="base" hangingPunct="1">
        <a:spcBef>
          <a:spcPct val="20000"/>
        </a:spcBef>
        <a:spcAft>
          <a:spcPct val="0"/>
        </a:spcAft>
        <a:buChar char="–"/>
        <a:defRPr sz="1400">
          <a:solidFill>
            <a:schemeClr val="tx1"/>
          </a:solidFill>
          <a:latin typeface="+mn-lt"/>
        </a:defRPr>
      </a:lvl4pPr>
      <a:lvl5pPr marL="2057400" indent="-228600" algn="l" rtl="0" eaLnBrk="1" fontAlgn="base" hangingPunct="1">
        <a:spcBef>
          <a:spcPct val="20000"/>
        </a:spcBef>
        <a:spcAft>
          <a:spcPct val="0"/>
        </a:spcAft>
        <a:buChar char="»"/>
        <a:defRPr sz="1200">
          <a:solidFill>
            <a:schemeClr val="tx1"/>
          </a:solidFill>
          <a:latin typeface="+mn-lt"/>
        </a:defRPr>
      </a:lvl5pPr>
      <a:lvl6pPr marL="2514600" indent="-228600" algn="l" rtl="0" eaLnBrk="1" fontAlgn="base" hangingPunct="1">
        <a:spcBef>
          <a:spcPct val="20000"/>
        </a:spcBef>
        <a:spcAft>
          <a:spcPct val="0"/>
        </a:spcAft>
        <a:buChar char="»"/>
        <a:defRPr sz="1200">
          <a:solidFill>
            <a:schemeClr val="tx1"/>
          </a:solidFill>
          <a:latin typeface="+mn-lt"/>
        </a:defRPr>
      </a:lvl6pPr>
      <a:lvl7pPr marL="2971800" indent="-228600" algn="l" rtl="0" eaLnBrk="1" fontAlgn="base" hangingPunct="1">
        <a:spcBef>
          <a:spcPct val="20000"/>
        </a:spcBef>
        <a:spcAft>
          <a:spcPct val="0"/>
        </a:spcAft>
        <a:buChar char="»"/>
        <a:defRPr sz="1200">
          <a:solidFill>
            <a:schemeClr val="tx1"/>
          </a:solidFill>
          <a:latin typeface="+mn-lt"/>
        </a:defRPr>
      </a:lvl7pPr>
      <a:lvl8pPr marL="3429000" indent="-228600" algn="l" rtl="0" eaLnBrk="1" fontAlgn="base" hangingPunct="1">
        <a:spcBef>
          <a:spcPct val="20000"/>
        </a:spcBef>
        <a:spcAft>
          <a:spcPct val="0"/>
        </a:spcAft>
        <a:buChar char="»"/>
        <a:defRPr sz="1200">
          <a:solidFill>
            <a:schemeClr val="tx1"/>
          </a:solidFill>
          <a:latin typeface="+mn-lt"/>
        </a:defRPr>
      </a:lvl8pPr>
      <a:lvl9pPr marL="3886200" indent="-228600" algn="l" rtl="0" eaLnBrk="1" fontAlgn="base" hangingPunct="1">
        <a:spcBef>
          <a:spcPct val="20000"/>
        </a:spcBef>
        <a:spcAft>
          <a:spcPct val="0"/>
        </a:spcAft>
        <a:buChar char="»"/>
        <a:defRPr sz="12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bwMode="auto">
          <a:xfrm>
            <a:off x="1458913" y="274638"/>
            <a:ext cx="7399337" cy="8509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de-DE" smtClean="0"/>
              <a:t>Titelmasterformat durch Klicken bearbeiten</a:t>
            </a:r>
          </a:p>
        </p:txBody>
      </p:sp>
      <p:sp>
        <p:nvSpPr>
          <p:cNvPr id="6147" name="Rectangle 3"/>
          <p:cNvSpPr>
            <a:spLocks noGrp="1" noChangeArrowheads="1"/>
          </p:cNvSpPr>
          <p:nvPr>
            <p:ph type="body" idx="1"/>
          </p:nvPr>
        </p:nvSpPr>
        <p:spPr bwMode="auto">
          <a:xfrm>
            <a:off x="1479550" y="1557338"/>
            <a:ext cx="7404100" cy="494506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p:txBody>
      </p:sp>
      <p:sp>
        <p:nvSpPr>
          <p:cNvPr id="6148" name="Rectangle 6"/>
          <p:cNvSpPr>
            <a:spLocks noChangeArrowheads="1"/>
          </p:cNvSpPr>
          <p:nvPr/>
        </p:nvSpPr>
        <p:spPr bwMode="auto">
          <a:xfrm>
            <a:off x="1187450" y="0"/>
            <a:ext cx="179388" cy="1651000"/>
          </a:xfrm>
          <a:prstGeom prst="rect">
            <a:avLst/>
          </a:prstGeom>
          <a:gradFill rotWithShape="1">
            <a:gsLst>
              <a:gs pos="0">
                <a:srgbClr val="CDE6CD"/>
              </a:gs>
              <a:gs pos="50000">
                <a:srgbClr val="008000"/>
              </a:gs>
              <a:gs pos="100000">
                <a:srgbClr val="CDE6CD"/>
              </a:gs>
            </a:gsLst>
            <a:lin ang="5400000" scaled="1"/>
          </a:gradFill>
          <a:ln>
            <a:noFill/>
          </a:ln>
          <a:effectLst/>
          <a:extLst>
            <a:ext uri="{91240B29-F687-4F45-9708-019B960494DF}">
              <a14:hiddenLine xmlns="" xmlns:a14="http://schemas.microsoft.com/office/drawing/2010/main" w="9525">
                <a:solidFill>
                  <a:srgbClr val="5497FA"/>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de-DE"/>
          </a:p>
        </p:txBody>
      </p:sp>
      <p:sp>
        <p:nvSpPr>
          <p:cNvPr id="6149" name="Rectangle 7"/>
          <p:cNvSpPr>
            <a:spLocks noChangeArrowheads="1"/>
          </p:cNvSpPr>
          <p:nvPr/>
        </p:nvSpPr>
        <p:spPr bwMode="auto">
          <a:xfrm rot="5400000">
            <a:off x="4482306" y="-3285331"/>
            <a:ext cx="179388" cy="9144000"/>
          </a:xfrm>
          <a:prstGeom prst="rect">
            <a:avLst/>
          </a:prstGeom>
          <a:gradFill rotWithShape="1">
            <a:gsLst>
              <a:gs pos="0">
                <a:srgbClr val="CDE6CD"/>
              </a:gs>
              <a:gs pos="50000">
                <a:srgbClr val="008000"/>
              </a:gs>
              <a:gs pos="100000">
                <a:srgbClr val="CDE6CD"/>
              </a:gs>
            </a:gsLst>
            <a:lin ang="5400000" scaled="1"/>
          </a:gradFill>
          <a:ln>
            <a:noFill/>
          </a:ln>
          <a:effectLst/>
          <a:extLst>
            <a:ext uri="{91240B29-F687-4F45-9708-019B960494DF}">
              <a14:hiddenLine xmlns="" xmlns:a14="http://schemas.microsoft.com/office/drawing/2010/main" w="9525">
                <a:solidFill>
                  <a:srgbClr val="5497FA"/>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de-DE"/>
          </a:p>
        </p:txBody>
      </p:sp>
      <p:pic>
        <p:nvPicPr>
          <p:cNvPr id="6150" name="Picture 8" descr="logo-BfN"/>
          <p:cNvPicPr>
            <a:picLocks noChangeAspect="1" noChangeArrowheads="1"/>
          </p:cNvPicPr>
          <p:nvPr/>
        </p:nvPicPr>
        <p:blipFill>
          <a:blip r:embed="rId14" cstate="print">
            <a:extLst>
              <a:ext uri="{28A0092B-C50C-407E-A947-70E740481C1C}">
                <a14:useLocalDpi xmlns="" xmlns:a14="http://schemas.microsoft.com/office/drawing/2010/main" val="0"/>
              </a:ext>
            </a:extLst>
          </a:blip>
          <a:srcRect/>
          <a:stretch>
            <a:fillRect/>
          </a:stretch>
        </p:blipFill>
        <p:spPr bwMode="auto">
          <a:xfrm>
            <a:off x="155575" y="111125"/>
            <a:ext cx="900113" cy="10366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73778" name="Rectangle 18"/>
          <p:cNvSpPr>
            <a:spLocks noGrp="1" noChangeArrowheads="1"/>
          </p:cNvSpPr>
          <p:nvPr>
            <p:ph type="ftr" sz="quarter" idx="3"/>
          </p:nvPr>
        </p:nvSpPr>
        <p:spPr bwMode="auto">
          <a:xfrm>
            <a:off x="3124200" y="6546850"/>
            <a:ext cx="6019800" cy="3111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spcBef>
                <a:spcPct val="0"/>
              </a:spcBef>
              <a:buFontTx/>
              <a:buNone/>
              <a:defRPr sz="900" b="1">
                <a:solidFill>
                  <a:srgbClr val="008000"/>
                </a:solidFill>
                <a:latin typeface="Arial Narrow" pitchFamily="34" charset="0"/>
              </a:defRPr>
            </a:lvl1pPr>
          </a:lstStyle>
          <a:p>
            <a:pPr>
              <a:defRPr/>
            </a:pPr>
            <a:r>
              <a:rPr lang="de-DE"/>
              <a:t>Dr. Thomas Ehlert,  13.09.2011</a:t>
            </a:r>
          </a:p>
        </p:txBody>
      </p:sp>
    </p:spTree>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 id="2147483733" r:id="rId12"/>
  </p:sldLayoutIdLst>
  <p:timing>
    <p:tnLst>
      <p:par>
        <p:cTn id="1" dur="indefinite" restart="never" nodeType="tmRoot"/>
      </p:par>
    </p:tnLst>
  </p:timing>
  <p:hf sldNum="0" hdr="0" dt="0"/>
  <p:txStyles>
    <p:titleStyle>
      <a:lvl1pPr algn="ctr" rtl="0" eaLnBrk="1" fontAlgn="base" hangingPunct="1">
        <a:spcBef>
          <a:spcPct val="0"/>
        </a:spcBef>
        <a:spcAft>
          <a:spcPct val="0"/>
        </a:spcAft>
        <a:defRPr sz="3200" b="1">
          <a:solidFill>
            <a:srgbClr val="008000"/>
          </a:solidFill>
          <a:latin typeface="+mj-lt"/>
          <a:ea typeface="+mj-ea"/>
          <a:cs typeface="+mj-cs"/>
        </a:defRPr>
      </a:lvl1pPr>
      <a:lvl2pPr algn="ctr" rtl="0" eaLnBrk="1" fontAlgn="base" hangingPunct="1">
        <a:spcBef>
          <a:spcPct val="0"/>
        </a:spcBef>
        <a:spcAft>
          <a:spcPct val="0"/>
        </a:spcAft>
        <a:defRPr sz="3200" b="1">
          <a:solidFill>
            <a:srgbClr val="008000"/>
          </a:solidFill>
          <a:latin typeface="Interstate-Black" pitchFamily="2" charset="0"/>
        </a:defRPr>
      </a:lvl2pPr>
      <a:lvl3pPr algn="ctr" rtl="0" eaLnBrk="1" fontAlgn="base" hangingPunct="1">
        <a:spcBef>
          <a:spcPct val="0"/>
        </a:spcBef>
        <a:spcAft>
          <a:spcPct val="0"/>
        </a:spcAft>
        <a:defRPr sz="3200" b="1">
          <a:solidFill>
            <a:srgbClr val="008000"/>
          </a:solidFill>
          <a:latin typeface="Interstate-Black" pitchFamily="2" charset="0"/>
        </a:defRPr>
      </a:lvl3pPr>
      <a:lvl4pPr algn="ctr" rtl="0" eaLnBrk="1" fontAlgn="base" hangingPunct="1">
        <a:spcBef>
          <a:spcPct val="0"/>
        </a:spcBef>
        <a:spcAft>
          <a:spcPct val="0"/>
        </a:spcAft>
        <a:defRPr sz="3200" b="1">
          <a:solidFill>
            <a:srgbClr val="008000"/>
          </a:solidFill>
          <a:latin typeface="Interstate-Black" pitchFamily="2" charset="0"/>
        </a:defRPr>
      </a:lvl4pPr>
      <a:lvl5pPr algn="ctr" rtl="0" eaLnBrk="1" fontAlgn="base" hangingPunct="1">
        <a:spcBef>
          <a:spcPct val="0"/>
        </a:spcBef>
        <a:spcAft>
          <a:spcPct val="0"/>
        </a:spcAft>
        <a:defRPr sz="3200" b="1">
          <a:solidFill>
            <a:srgbClr val="008000"/>
          </a:solidFill>
          <a:latin typeface="Interstate-Black" pitchFamily="2" charset="0"/>
        </a:defRPr>
      </a:lvl5pPr>
      <a:lvl6pPr marL="457200" algn="ctr" rtl="0" eaLnBrk="1" fontAlgn="base" hangingPunct="1">
        <a:spcBef>
          <a:spcPct val="0"/>
        </a:spcBef>
        <a:spcAft>
          <a:spcPct val="0"/>
        </a:spcAft>
        <a:defRPr sz="3200" b="1">
          <a:solidFill>
            <a:srgbClr val="008000"/>
          </a:solidFill>
          <a:latin typeface="Interstate-Black" pitchFamily="2" charset="0"/>
        </a:defRPr>
      </a:lvl6pPr>
      <a:lvl7pPr marL="914400" algn="ctr" rtl="0" eaLnBrk="1" fontAlgn="base" hangingPunct="1">
        <a:spcBef>
          <a:spcPct val="0"/>
        </a:spcBef>
        <a:spcAft>
          <a:spcPct val="0"/>
        </a:spcAft>
        <a:defRPr sz="3200" b="1">
          <a:solidFill>
            <a:srgbClr val="008000"/>
          </a:solidFill>
          <a:latin typeface="Interstate-Black" pitchFamily="2" charset="0"/>
        </a:defRPr>
      </a:lvl7pPr>
      <a:lvl8pPr marL="1371600" algn="ctr" rtl="0" eaLnBrk="1" fontAlgn="base" hangingPunct="1">
        <a:spcBef>
          <a:spcPct val="0"/>
        </a:spcBef>
        <a:spcAft>
          <a:spcPct val="0"/>
        </a:spcAft>
        <a:defRPr sz="3200" b="1">
          <a:solidFill>
            <a:srgbClr val="008000"/>
          </a:solidFill>
          <a:latin typeface="Interstate-Black" pitchFamily="2" charset="0"/>
        </a:defRPr>
      </a:lvl8pPr>
      <a:lvl9pPr marL="1828800" algn="ctr" rtl="0" eaLnBrk="1" fontAlgn="base" hangingPunct="1">
        <a:spcBef>
          <a:spcPct val="0"/>
        </a:spcBef>
        <a:spcAft>
          <a:spcPct val="0"/>
        </a:spcAft>
        <a:defRPr sz="3200" b="1">
          <a:solidFill>
            <a:srgbClr val="008000"/>
          </a:solidFill>
          <a:latin typeface="Interstate-Black" pitchFamily="2" charset="0"/>
        </a:defRPr>
      </a:lvl9pPr>
    </p:titleStyle>
    <p:bodyStyle>
      <a:lvl1pPr marL="342900" indent="-342900" algn="l" rtl="0" eaLnBrk="1" fontAlgn="base" hangingPunct="1">
        <a:spcBef>
          <a:spcPct val="20000"/>
        </a:spcBef>
        <a:spcAft>
          <a:spcPct val="0"/>
        </a:spcAft>
        <a:defRPr sz="2400">
          <a:solidFill>
            <a:schemeClr val="tx1"/>
          </a:solidFill>
          <a:latin typeface="+mn-lt"/>
          <a:ea typeface="+mn-ea"/>
          <a:cs typeface="+mn-cs"/>
        </a:defRPr>
      </a:lvl1pPr>
      <a:lvl2pPr marL="442913" indent="-263525" algn="l" rtl="0" eaLnBrk="1" fontAlgn="base" hangingPunct="1">
        <a:spcBef>
          <a:spcPct val="20000"/>
        </a:spcBef>
        <a:spcAft>
          <a:spcPct val="0"/>
        </a:spcAft>
        <a:buClr>
          <a:srgbClr val="008000"/>
        </a:buClr>
        <a:buFont typeface="Wingdings" pitchFamily="2" charset="2"/>
        <a:buChar char="Ø"/>
        <a:defRPr sz="2000">
          <a:solidFill>
            <a:schemeClr val="tx1"/>
          </a:solidFill>
          <a:latin typeface="+mn-lt"/>
        </a:defRPr>
      </a:lvl2pPr>
      <a:lvl3pPr marL="803275" indent="-180975" algn="l" rtl="0" eaLnBrk="1" fontAlgn="base" hangingPunct="1">
        <a:spcBef>
          <a:spcPct val="20000"/>
        </a:spcBef>
        <a:spcAft>
          <a:spcPct val="0"/>
        </a:spcAft>
        <a:buClr>
          <a:srgbClr val="008000"/>
        </a:buClr>
        <a:buSzPct val="125000"/>
        <a:buChar char="•"/>
        <a:defRPr>
          <a:solidFill>
            <a:schemeClr val="tx1"/>
          </a:solidFill>
          <a:latin typeface="+mn-lt"/>
        </a:defRPr>
      </a:lvl3pPr>
      <a:lvl4pPr marL="1163638" indent="-180975" algn="l" rtl="0" eaLnBrk="1" fontAlgn="base" hangingPunct="1">
        <a:spcBef>
          <a:spcPct val="20000"/>
        </a:spcBef>
        <a:spcAft>
          <a:spcPct val="0"/>
        </a:spcAft>
        <a:buChar char="–"/>
        <a:defRPr sz="1400">
          <a:solidFill>
            <a:schemeClr val="tx1"/>
          </a:solidFill>
          <a:latin typeface="+mn-lt"/>
        </a:defRPr>
      </a:lvl4pPr>
      <a:lvl5pPr marL="2057400" indent="-228600" algn="l" rtl="0" eaLnBrk="1" fontAlgn="base" hangingPunct="1">
        <a:spcBef>
          <a:spcPct val="20000"/>
        </a:spcBef>
        <a:spcAft>
          <a:spcPct val="0"/>
        </a:spcAft>
        <a:buChar char="»"/>
        <a:defRPr sz="1200">
          <a:solidFill>
            <a:schemeClr val="tx1"/>
          </a:solidFill>
          <a:latin typeface="+mn-lt"/>
        </a:defRPr>
      </a:lvl5pPr>
      <a:lvl6pPr marL="2514600" indent="-228600" algn="l" rtl="0" eaLnBrk="1" fontAlgn="base" hangingPunct="1">
        <a:spcBef>
          <a:spcPct val="20000"/>
        </a:spcBef>
        <a:spcAft>
          <a:spcPct val="0"/>
        </a:spcAft>
        <a:buChar char="»"/>
        <a:defRPr sz="1200">
          <a:solidFill>
            <a:schemeClr val="tx1"/>
          </a:solidFill>
          <a:latin typeface="+mn-lt"/>
        </a:defRPr>
      </a:lvl6pPr>
      <a:lvl7pPr marL="2971800" indent="-228600" algn="l" rtl="0" eaLnBrk="1" fontAlgn="base" hangingPunct="1">
        <a:spcBef>
          <a:spcPct val="20000"/>
        </a:spcBef>
        <a:spcAft>
          <a:spcPct val="0"/>
        </a:spcAft>
        <a:buChar char="»"/>
        <a:defRPr sz="1200">
          <a:solidFill>
            <a:schemeClr val="tx1"/>
          </a:solidFill>
          <a:latin typeface="+mn-lt"/>
        </a:defRPr>
      </a:lvl7pPr>
      <a:lvl8pPr marL="3429000" indent="-228600" algn="l" rtl="0" eaLnBrk="1" fontAlgn="base" hangingPunct="1">
        <a:spcBef>
          <a:spcPct val="20000"/>
        </a:spcBef>
        <a:spcAft>
          <a:spcPct val="0"/>
        </a:spcAft>
        <a:buChar char="»"/>
        <a:defRPr sz="1200">
          <a:solidFill>
            <a:schemeClr val="tx1"/>
          </a:solidFill>
          <a:latin typeface="+mn-lt"/>
        </a:defRPr>
      </a:lvl8pPr>
      <a:lvl9pPr marL="3886200" indent="-228600" algn="l" rtl="0" eaLnBrk="1" fontAlgn="base" hangingPunct="1">
        <a:spcBef>
          <a:spcPct val="20000"/>
        </a:spcBef>
        <a:spcAft>
          <a:spcPct val="0"/>
        </a:spcAft>
        <a:buChar char="»"/>
        <a:defRPr sz="12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7170" name="Picture 2" descr="DSC04127"/>
          <p:cNvPicPr>
            <a:picLocks noChangeAspect="1" noChangeArrowheads="1"/>
          </p:cNvPicPr>
          <p:nvPr/>
        </p:nvPicPr>
        <p:blipFill>
          <a:blip r:embed="rId13" cstate="print">
            <a:extLst>
              <a:ext uri="{28A0092B-C50C-407E-A947-70E740481C1C}">
                <a14:useLocalDpi xmlns="" xmlns:a14="http://schemas.microsoft.com/office/drawing/2010/main" val="0"/>
              </a:ext>
            </a:extLst>
          </a:blip>
          <a:srcRect/>
          <a:stretch>
            <a:fillRect/>
          </a:stretch>
        </p:blipFill>
        <p:spPr bwMode="auto">
          <a:xfrm>
            <a:off x="0" y="1673225"/>
            <a:ext cx="1389063" cy="819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171" name="Picture 3" descr="DSC04144"/>
          <p:cNvPicPr>
            <a:picLocks noChangeAspect="1" noChangeArrowheads="1"/>
          </p:cNvPicPr>
          <p:nvPr/>
        </p:nvPicPr>
        <p:blipFill>
          <a:blip r:embed="rId14" cstate="print">
            <a:extLst>
              <a:ext uri="{28A0092B-C50C-407E-A947-70E740481C1C}">
                <a14:useLocalDpi xmlns="" xmlns:a14="http://schemas.microsoft.com/office/drawing/2010/main" val="0"/>
              </a:ext>
            </a:extLst>
          </a:blip>
          <a:srcRect t="4955" r="6381" b="-4955"/>
          <a:stretch>
            <a:fillRect/>
          </a:stretch>
        </p:blipFill>
        <p:spPr bwMode="auto">
          <a:xfrm>
            <a:off x="107950" y="2606675"/>
            <a:ext cx="1281113" cy="8651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172" name="Picture 4" descr="DSC04197"/>
          <p:cNvPicPr>
            <a:picLocks noChangeAspect="1" noChangeArrowheads="1"/>
          </p:cNvPicPr>
          <p:nvPr/>
        </p:nvPicPr>
        <p:blipFill>
          <a:blip r:embed="rId15" cstate="print">
            <a:extLst>
              <a:ext uri="{28A0092B-C50C-407E-A947-70E740481C1C}">
                <a14:useLocalDpi xmlns="" xmlns:a14="http://schemas.microsoft.com/office/drawing/2010/main" val="0"/>
              </a:ext>
            </a:extLst>
          </a:blip>
          <a:srcRect t="12543" r="5914" b="-3050"/>
          <a:stretch>
            <a:fillRect/>
          </a:stretch>
        </p:blipFill>
        <p:spPr bwMode="auto">
          <a:xfrm>
            <a:off x="0" y="3430588"/>
            <a:ext cx="1389063" cy="847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173" name="Picture 5" descr="DSC04226"/>
          <p:cNvPicPr>
            <a:picLocks noChangeAspect="1" noChangeArrowheads="1"/>
          </p:cNvPicPr>
          <p:nvPr/>
        </p:nvPicPr>
        <p:blipFill>
          <a:blip r:embed="rId16" cstate="print">
            <a:extLst>
              <a:ext uri="{28A0092B-C50C-407E-A947-70E740481C1C}">
                <a14:useLocalDpi xmlns="" xmlns:a14="http://schemas.microsoft.com/office/drawing/2010/main" val="0"/>
              </a:ext>
            </a:extLst>
          </a:blip>
          <a:srcRect/>
          <a:stretch>
            <a:fillRect/>
          </a:stretch>
        </p:blipFill>
        <p:spPr bwMode="auto">
          <a:xfrm>
            <a:off x="0" y="4278313"/>
            <a:ext cx="1374775" cy="863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174" name="Picture 6" descr="DSC04795"/>
          <p:cNvPicPr>
            <a:picLocks noChangeAspect="1" noChangeArrowheads="1"/>
          </p:cNvPicPr>
          <p:nvPr/>
        </p:nvPicPr>
        <p:blipFill>
          <a:blip r:embed="rId17" cstate="print">
            <a:extLst>
              <a:ext uri="{28A0092B-C50C-407E-A947-70E740481C1C}">
                <a14:useLocalDpi xmlns="" xmlns:a14="http://schemas.microsoft.com/office/drawing/2010/main" val="0"/>
              </a:ext>
            </a:extLst>
          </a:blip>
          <a:srcRect/>
          <a:stretch>
            <a:fillRect/>
          </a:stretch>
        </p:blipFill>
        <p:spPr bwMode="auto">
          <a:xfrm>
            <a:off x="107950" y="5084763"/>
            <a:ext cx="1281113" cy="8651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175" name="Picture 7" descr="DSC06777"/>
          <p:cNvPicPr>
            <a:picLocks noChangeAspect="1" noChangeArrowheads="1"/>
          </p:cNvPicPr>
          <p:nvPr/>
        </p:nvPicPr>
        <p:blipFill>
          <a:blip r:embed="rId18" cstate="print">
            <a:extLst>
              <a:ext uri="{28A0092B-C50C-407E-A947-70E740481C1C}">
                <a14:useLocalDpi xmlns="" xmlns:a14="http://schemas.microsoft.com/office/drawing/2010/main" val="0"/>
              </a:ext>
            </a:extLst>
          </a:blip>
          <a:srcRect/>
          <a:stretch>
            <a:fillRect/>
          </a:stretch>
        </p:blipFill>
        <p:spPr bwMode="auto">
          <a:xfrm>
            <a:off x="71438" y="5965825"/>
            <a:ext cx="1317625" cy="892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176" name="Rectangle 8"/>
          <p:cNvSpPr>
            <a:spLocks noGrp="1" noChangeArrowheads="1"/>
          </p:cNvSpPr>
          <p:nvPr>
            <p:ph type="title"/>
          </p:nvPr>
        </p:nvSpPr>
        <p:spPr bwMode="auto">
          <a:xfrm>
            <a:off x="1458913" y="274638"/>
            <a:ext cx="7399337" cy="8509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de-DE" smtClean="0"/>
              <a:t>Titelmasterformat durch Klicken bearbeiten</a:t>
            </a:r>
          </a:p>
        </p:txBody>
      </p:sp>
      <p:sp>
        <p:nvSpPr>
          <p:cNvPr id="7177" name="Rectangle 9"/>
          <p:cNvSpPr>
            <a:spLocks noGrp="1" noChangeArrowheads="1"/>
          </p:cNvSpPr>
          <p:nvPr>
            <p:ph type="body" idx="1"/>
          </p:nvPr>
        </p:nvSpPr>
        <p:spPr bwMode="auto">
          <a:xfrm>
            <a:off x="1479550" y="1557338"/>
            <a:ext cx="7404100" cy="494506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p:txBody>
      </p:sp>
      <p:sp>
        <p:nvSpPr>
          <p:cNvPr id="7178" name="Text Box 10"/>
          <p:cNvSpPr txBox="1">
            <a:spLocks noChangeArrowheads="1"/>
          </p:cNvSpPr>
          <p:nvPr/>
        </p:nvSpPr>
        <p:spPr bwMode="auto">
          <a:xfrm>
            <a:off x="190500" y="1778000"/>
            <a:ext cx="889000" cy="3667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6pPr>
            <a:lvl7pPr marL="29718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7pPr>
            <a:lvl8pPr marL="34290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8pPr>
            <a:lvl9pPr marL="38862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9pPr>
          </a:lstStyle>
          <a:p>
            <a:pPr algn="l" eaLnBrk="1" hangingPunct="1">
              <a:spcBef>
                <a:spcPct val="50000"/>
              </a:spcBef>
              <a:buFontTx/>
              <a:buNone/>
              <a:defRPr/>
            </a:pPr>
            <a:endParaRPr lang="de-DE" sz="1800" smtClean="0"/>
          </a:p>
        </p:txBody>
      </p:sp>
      <p:sp>
        <p:nvSpPr>
          <p:cNvPr id="535563" name="Rectangle 11"/>
          <p:cNvSpPr>
            <a:spLocks noGrp="1" noChangeArrowheads="1"/>
          </p:cNvSpPr>
          <p:nvPr>
            <p:ph type="ftr" sz="quarter" idx="3"/>
          </p:nvPr>
        </p:nvSpPr>
        <p:spPr bwMode="auto">
          <a:xfrm>
            <a:off x="3124200" y="6546850"/>
            <a:ext cx="6019800" cy="3111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spcBef>
                <a:spcPct val="0"/>
              </a:spcBef>
              <a:buFontTx/>
              <a:buNone/>
              <a:defRPr sz="900" b="1">
                <a:solidFill>
                  <a:srgbClr val="008000"/>
                </a:solidFill>
                <a:latin typeface="Arial Narrow" pitchFamily="34" charset="0"/>
              </a:defRPr>
            </a:lvl1pPr>
          </a:lstStyle>
          <a:p>
            <a:pPr>
              <a:defRPr/>
            </a:pPr>
            <a:r>
              <a:rPr lang="de-DE"/>
              <a:t>Veranstaltung, Ort, Datum, Vortragende(r), BfN, Organisationseinheit</a:t>
            </a:r>
          </a:p>
        </p:txBody>
      </p:sp>
      <p:sp>
        <p:nvSpPr>
          <p:cNvPr id="7180" name="Rectangle 12"/>
          <p:cNvSpPr>
            <a:spLocks noChangeArrowheads="1"/>
          </p:cNvSpPr>
          <p:nvPr/>
        </p:nvSpPr>
        <p:spPr bwMode="auto">
          <a:xfrm>
            <a:off x="1187450" y="0"/>
            <a:ext cx="179388" cy="1651000"/>
          </a:xfrm>
          <a:prstGeom prst="rect">
            <a:avLst/>
          </a:prstGeom>
          <a:gradFill rotWithShape="1">
            <a:gsLst>
              <a:gs pos="0">
                <a:srgbClr val="CDE6CD"/>
              </a:gs>
              <a:gs pos="50000">
                <a:srgbClr val="008000"/>
              </a:gs>
              <a:gs pos="100000">
                <a:srgbClr val="CDE6CD"/>
              </a:gs>
            </a:gsLst>
            <a:lin ang="5400000" scaled="1"/>
          </a:gradFill>
          <a:ln>
            <a:noFill/>
          </a:ln>
          <a:effectLst/>
          <a:extLst>
            <a:ext uri="{91240B29-F687-4F45-9708-019B960494DF}">
              <a14:hiddenLine xmlns="" xmlns:a14="http://schemas.microsoft.com/office/drawing/2010/main" w="9525">
                <a:solidFill>
                  <a:srgbClr val="5497FA"/>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de-DE"/>
          </a:p>
        </p:txBody>
      </p:sp>
      <p:sp>
        <p:nvSpPr>
          <p:cNvPr id="7181" name="Rectangle 13"/>
          <p:cNvSpPr>
            <a:spLocks noChangeArrowheads="1"/>
          </p:cNvSpPr>
          <p:nvPr/>
        </p:nvSpPr>
        <p:spPr bwMode="auto">
          <a:xfrm rot="5400000">
            <a:off x="4482306" y="-3285331"/>
            <a:ext cx="179388" cy="9144000"/>
          </a:xfrm>
          <a:prstGeom prst="rect">
            <a:avLst/>
          </a:prstGeom>
          <a:gradFill rotWithShape="1">
            <a:gsLst>
              <a:gs pos="0">
                <a:srgbClr val="CDE6CD"/>
              </a:gs>
              <a:gs pos="50000">
                <a:srgbClr val="008000"/>
              </a:gs>
              <a:gs pos="100000">
                <a:srgbClr val="CDE6CD"/>
              </a:gs>
            </a:gsLst>
            <a:lin ang="5400000" scaled="1"/>
          </a:gradFill>
          <a:ln>
            <a:noFill/>
          </a:ln>
          <a:effectLst/>
          <a:extLst>
            <a:ext uri="{91240B29-F687-4F45-9708-019B960494DF}">
              <a14:hiddenLine xmlns="" xmlns:a14="http://schemas.microsoft.com/office/drawing/2010/main" w="9525">
                <a:solidFill>
                  <a:srgbClr val="5497FA"/>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de-DE"/>
          </a:p>
        </p:txBody>
      </p:sp>
      <p:pic>
        <p:nvPicPr>
          <p:cNvPr id="7182" name="Picture 14" descr="logo-BfN"/>
          <p:cNvPicPr>
            <a:picLocks noChangeAspect="1" noChangeArrowheads="1"/>
          </p:cNvPicPr>
          <p:nvPr/>
        </p:nvPicPr>
        <p:blipFill>
          <a:blip r:embed="rId19" cstate="print">
            <a:extLst>
              <a:ext uri="{28A0092B-C50C-407E-A947-70E740481C1C}">
                <a14:useLocalDpi xmlns="" xmlns:a14="http://schemas.microsoft.com/office/drawing/2010/main" val="0"/>
              </a:ext>
            </a:extLst>
          </a:blip>
          <a:srcRect/>
          <a:stretch>
            <a:fillRect/>
          </a:stretch>
        </p:blipFill>
        <p:spPr bwMode="auto">
          <a:xfrm>
            <a:off x="155575" y="111125"/>
            <a:ext cx="900113" cy="10366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183" name="Picture 15" descr="Riecken_Bilderrahmen_sechs_bilder"/>
          <p:cNvPicPr>
            <a:picLocks noChangeAspect="1" noChangeArrowheads="1"/>
          </p:cNvPicPr>
          <p:nvPr/>
        </p:nvPicPr>
        <p:blipFill>
          <a:blip r:embed="rId20" cstate="print">
            <a:clrChange>
              <a:clrFrom>
                <a:srgbClr val="E77919"/>
              </a:clrFrom>
              <a:clrTo>
                <a:srgbClr val="E77919">
                  <a:alpha val="0"/>
                </a:srgbClr>
              </a:clrTo>
            </a:clrChange>
            <a:extLst>
              <a:ext uri="{28A0092B-C50C-407E-A947-70E740481C1C}">
                <a14:useLocalDpi xmlns="" xmlns:a14="http://schemas.microsoft.com/office/drawing/2010/main" val="0"/>
              </a:ext>
            </a:extLst>
          </a:blip>
          <a:srcRect/>
          <a:stretch>
            <a:fillRect/>
          </a:stretch>
        </p:blipFill>
        <p:spPr bwMode="auto">
          <a:xfrm>
            <a:off x="0" y="1654175"/>
            <a:ext cx="1438275" cy="52038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35" r:id="rId1"/>
    <p:sldLayoutId id="2147483736" r:id="rId2"/>
    <p:sldLayoutId id="2147483737" r:id="rId3"/>
    <p:sldLayoutId id="2147483738" r:id="rId4"/>
    <p:sldLayoutId id="2147483739" r:id="rId5"/>
    <p:sldLayoutId id="2147483740" r:id="rId6"/>
    <p:sldLayoutId id="2147483741" r:id="rId7"/>
    <p:sldLayoutId id="2147483742" r:id="rId8"/>
    <p:sldLayoutId id="2147483743" r:id="rId9"/>
    <p:sldLayoutId id="2147483744" r:id="rId10"/>
    <p:sldLayoutId id="2147483745" r:id="rId11"/>
  </p:sldLayoutIdLst>
  <p:timing>
    <p:tnLst>
      <p:par>
        <p:cTn id="1" dur="indefinite" restart="never" nodeType="tmRoot"/>
      </p:par>
    </p:tnLst>
  </p:timing>
  <p:hf sldNum="0" hdr="0" dt="0"/>
  <p:txStyles>
    <p:titleStyle>
      <a:lvl1pPr algn="ctr" rtl="0" eaLnBrk="1" fontAlgn="base" hangingPunct="1">
        <a:spcBef>
          <a:spcPct val="0"/>
        </a:spcBef>
        <a:spcAft>
          <a:spcPct val="0"/>
        </a:spcAft>
        <a:defRPr sz="3200" b="1">
          <a:solidFill>
            <a:srgbClr val="008000"/>
          </a:solidFill>
          <a:latin typeface="+mj-lt"/>
          <a:ea typeface="+mj-ea"/>
          <a:cs typeface="+mj-cs"/>
        </a:defRPr>
      </a:lvl1pPr>
      <a:lvl2pPr algn="ctr" rtl="0" eaLnBrk="1" fontAlgn="base" hangingPunct="1">
        <a:spcBef>
          <a:spcPct val="0"/>
        </a:spcBef>
        <a:spcAft>
          <a:spcPct val="0"/>
        </a:spcAft>
        <a:defRPr sz="3200" b="1">
          <a:solidFill>
            <a:srgbClr val="008000"/>
          </a:solidFill>
          <a:latin typeface="Interstate-Black" pitchFamily="2" charset="0"/>
        </a:defRPr>
      </a:lvl2pPr>
      <a:lvl3pPr algn="ctr" rtl="0" eaLnBrk="1" fontAlgn="base" hangingPunct="1">
        <a:spcBef>
          <a:spcPct val="0"/>
        </a:spcBef>
        <a:spcAft>
          <a:spcPct val="0"/>
        </a:spcAft>
        <a:defRPr sz="3200" b="1">
          <a:solidFill>
            <a:srgbClr val="008000"/>
          </a:solidFill>
          <a:latin typeface="Interstate-Black" pitchFamily="2" charset="0"/>
        </a:defRPr>
      </a:lvl3pPr>
      <a:lvl4pPr algn="ctr" rtl="0" eaLnBrk="1" fontAlgn="base" hangingPunct="1">
        <a:spcBef>
          <a:spcPct val="0"/>
        </a:spcBef>
        <a:spcAft>
          <a:spcPct val="0"/>
        </a:spcAft>
        <a:defRPr sz="3200" b="1">
          <a:solidFill>
            <a:srgbClr val="008000"/>
          </a:solidFill>
          <a:latin typeface="Interstate-Black" pitchFamily="2" charset="0"/>
        </a:defRPr>
      </a:lvl4pPr>
      <a:lvl5pPr algn="ctr" rtl="0" eaLnBrk="1" fontAlgn="base" hangingPunct="1">
        <a:spcBef>
          <a:spcPct val="0"/>
        </a:spcBef>
        <a:spcAft>
          <a:spcPct val="0"/>
        </a:spcAft>
        <a:defRPr sz="3200" b="1">
          <a:solidFill>
            <a:srgbClr val="008000"/>
          </a:solidFill>
          <a:latin typeface="Interstate-Black" pitchFamily="2" charset="0"/>
        </a:defRPr>
      </a:lvl5pPr>
      <a:lvl6pPr marL="457200" algn="ctr" rtl="0" eaLnBrk="1" fontAlgn="base" hangingPunct="1">
        <a:spcBef>
          <a:spcPct val="0"/>
        </a:spcBef>
        <a:spcAft>
          <a:spcPct val="0"/>
        </a:spcAft>
        <a:defRPr sz="3200" b="1">
          <a:solidFill>
            <a:srgbClr val="008000"/>
          </a:solidFill>
          <a:latin typeface="Interstate-Black" pitchFamily="2" charset="0"/>
        </a:defRPr>
      </a:lvl6pPr>
      <a:lvl7pPr marL="914400" algn="ctr" rtl="0" eaLnBrk="1" fontAlgn="base" hangingPunct="1">
        <a:spcBef>
          <a:spcPct val="0"/>
        </a:spcBef>
        <a:spcAft>
          <a:spcPct val="0"/>
        </a:spcAft>
        <a:defRPr sz="3200" b="1">
          <a:solidFill>
            <a:srgbClr val="008000"/>
          </a:solidFill>
          <a:latin typeface="Interstate-Black" pitchFamily="2" charset="0"/>
        </a:defRPr>
      </a:lvl7pPr>
      <a:lvl8pPr marL="1371600" algn="ctr" rtl="0" eaLnBrk="1" fontAlgn="base" hangingPunct="1">
        <a:spcBef>
          <a:spcPct val="0"/>
        </a:spcBef>
        <a:spcAft>
          <a:spcPct val="0"/>
        </a:spcAft>
        <a:defRPr sz="3200" b="1">
          <a:solidFill>
            <a:srgbClr val="008000"/>
          </a:solidFill>
          <a:latin typeface="Interstate-Black" pitchFamily="2" charset="0"/>
        </a:defRPr>
      </a:lvl8pPr>
      <a:lvl9pPr marL="1828800" algn="ctr" rtl="0" eaLnBrk="1" fontAlgn="base" hangingPunct="1">
        <a:spcBef>
          <a:spcPct val="0"/>
        </a:spcBef>
        <a:spcAft>
          <a:spcPct val="0"/>
        </a:spcAft>
        <a:defRPr sz="3200" b="1">
          <a:solidFill>
            <a:srgbClr val="008000"/>
          </a:solidFill>
          <a:latin typeface="Interstate-Black" pitchFamily="2" charset="0"/>
        </a:defRPr>
      </a:lvl9pPr>
    </p:titleStyle>
    <p:bodyStyle>
      <a:lvl1pPr marL="342900" indent="-342900" algn="l" rtl="0" eaLnBrk="1" fontAlgn="base" hangingPunct="1">
        <a:spcBef>
          <a:spcPct val="20000"/>
        </a:spcBef>
        <a:spcAft>
          <a:spcPct val="0"/>
        </a:spcAft>
        <a:defRPr sz="2400">
          <a:solidFill>
            <a:schemeClr val="tx1"/>
          </a:solidFill>
          <a:latin typeface="+mn-lt"/>
          <a:ea typeface="+mn-ea"/>
          <a:cs typeface="+mn-cs"/>
        </a:defRPr>
      </a:lvl1pPr>
      <a:lvl2pPr marL="442913" indent="-263525" algn="l" rtl="0" eaLnBrk="1" fontAlgn="base" hangingPunct="1">
        <a:spcBef>
          <a:spcPct val="20000"/>
        </a:spcBef>
        <a:spcAft>
          <a:spcPct val="0"/>
        </a:spcAft>
        <a:buClr>
          <a:srgbClr val="008000"/>
        </a:buClr>
        <a:buFont typeface="Wingdings" pitchFamily="2" charset="2"/>
        <a:buChar char="Ø"/>
        <a:defRPr sz="2000">
          <a:solidFill>
            <a:schemeClr val="tx1"/>
          </a:solidFill>
          <a:latin typeface="+mn-lt"/>
        </a:defRPr>
      </a:lvl2pPr>
      <a:lvl3pPr marL="803275" indent="-180975" algn="l" rtl="0" eaLnBrk="1" fontAlgn="base" hangingPunct="1">
        <a:spcBef>
          <a:spcPct val="20000"/>
        </a:spcBef>
        <a:spcAft>
          <a:spcPct val="0"/>
        </a:spcAft>
        <a:buClr>
          <a:srgbClr val="008000"/>
        </a:buClr>
        <a:buSzPct val="125000"/>
        <a:buChar char="•"/>
        <a:defRPr>
          <a:solidFill>
            <a:schemeClr val="tx1"/>
          </a:solidFill>
          <a:latin typeface="+mn-lt"/>
        </a:defRPr>
      </a:lvl3pPr>
      <a:lvl4pPr marL="1163638" indent="-180975" algn="l" rtl="0" eaLnBrk="1" fontAlgn="base" hangingPunct="1">
        <a:spcBef>
          <a:spcPct val="20000"/>
        </a:spcBef>
        <a:spcAft>
          <a:spcPct val="0"/>
        </a:spcAft>
        <a:buChar char="–"/>
        <a:defRPr sz="1400">
          <a:solidFill>
            <a:schemeClr val="tx1"/>
          </a:solidFill>
          <a:latin typeface="+mn-lt"/>
        </a:defRPr>
      </a:lvl4pPr>
      <a:lvl5pPr marL="2057400" indent="-228600" algn="l" rtl="0" eaLnBrk="1" fontAlgn="base" hangingPunct="1">
        <a:spcBef>
          <a:spcPct val="20000"/>
        </a:spcBef>
        <a:spcAft>
          <a:spcPct val="0"/>
        </a:spcAft>
        <a:buChar char="»"/>
        <a:defRPr sz="1200">
          <a:solidFill>
            <a:schemeClr val="tx1"/>
          </a:solidFill>
          <a:latin typeface="+mn-lt"/>
        </a:defRPr>
      </a:lvl5pPr>
      <a:lvl6pPr marL="2514600" indent="-228600" algn="l" rtl="0" eaLnBrk="1" fontAlgn="base" hangingPunct="1">
        <a:spcBef>
          <a:spcPct val="20000"/>
        </a:spcBef>
        <a:spcAft>
          <a:spcPct val="0"/>
        </a:spcAft>
        <a:buChar char="»"/>
        <a:defRPr sz="1200">
          <a:solidFill>
            <a:schemeClr val="tx1"/>
          </a:solidFill>
          <a:latin typeface="+mn-lt"/>
        </a:defRPr>
      </a:lvl6pPr>
      <a:lvl7pPr marL="2971800" indent="-228600" algn="l" rtl="0" eaLnBrk="1" fontAlgn="base" hangingPunct="1">
        <a:spcBef>
          <a:spcPct val="20000"/>
        </a:spcBef>
        <a:spcAft>
          <a:spcPct val="0"/>
        </a:spcAft>
        <a:buChar char="»"/>
        <a:defRPr sz="1200">
          <a:solidFill>
            <a:schemeClr val="tx1"/>
          </a:solidFill>
          <a:latin typeface="+mn-lt"/>
        </a:defRPr>
      </a:lvl7pPr>
      <a:lvl8pPr marL="3429000" indent="-228600" algn="l" rtl="0" eaLnBrk="1" fontAlgn="base" hangingPunct="1">
        <a:spcBef>
          <a:spcPct val="20000"/>
        </a:spcBef>
        <a:spcAft>
          <a:spcPct val="0"/>
        </a:spcAft>
        <a:buChar char="»"/>
        <a:defRPr sz="1200">
          <a:solidFill>
            <a:schemeClr val="tx1"/>
          </a:solidFill>
          <a:latin typeface="+mn-lt"/>
        </a:defRPr>
      </a:lvl8pPr>
      <a:lvl9pPr marL="3886200" indent="-228600" algn="l" rtl="0" eaLnBrk="1" fontAlgn="base" hangingPunct="1">
        <a:spcBef>
          <a:spcPct val="20000"/>
        </a:spcBef>
        <a:spcAft>
          <a:spcPct val="0"/>
        </a:spcAft>
        <a:buChar char="»"/>
        <a:defRPr sz="12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194" name="Picture 18" descr="DSC04140"/>
          <p:cNvPicPr>
            <a:picLocks noChangeAspect="1" noChangeArrowheads="1"/>
          </p:cNvPicPr>
          <p:nvPr/>
        </p:nvPicPr>
        <p:blipFill>
          <a:blip r:embed="rId13" cstate="print">
            <a:lum bright="-6000" contrast="6000"/>
            <a:extLst>
              <a:ext uri="{28A0092B-C50C-407E-A947-70E740481C1C}">
                <a14:useLocalDpi xmlns="" xmlns:a14="http://schemas.microsoft.com/office/drawing/2010/main" val="0"/>
              </a:ext>
            </a:extLst>
          </a:blip>
          <a:srcRect/>
          <a:stretch>
            <a:fillRect/>
          </a:stretch>
        </p:blipFill>
        <p:spPr bwMode="auto">
          <a:xfrm>
            <a:off x="0" y="1687513"/>
            <a:ext cx="1389063" cy="51704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195" name="Rectangle 8"/>
          <p:cNvSpPr>
            <a:spLocks noGrp="1" noChangeArrowheads="1"/>
          </p:cNvSpPr>
          <p:nvPr>
            <p:ph type="title"/>
          </p:nvPr>
        </p:nvSpPr>
        <p:spPr bwMode="auto">
          <a:xfrm>
            <a:off x="1458913" y="274638"/>
            <a:ext cx="7399337" cy="8509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de-DE" smtClean="0"/>
              <a:t>Titelmasterformat durch Klicken bearbeiten</a:t>
            </a:r>
          </a:p>
        </p:txBody>
      </p:sp>
      <p:sp>
        <p:nvSpPr>
          <p:cNvPr id="8196" name="Rectangle 9"/>
          <p:cNvSpPr>
            <a:spLocks noGrp="1" noChangeArrowheads="1"/>
          </p:cNvSpPr>
          <p:nvPr>
            <p:ph type="body" idx="1"/>
          </p:nvPr>
        </p:nvSpPr>
        <p:spPr bwMode="auto">
          <a:xfrm>
            <a:off x="1479550" y="1557338"/>
            <a:ext cx="7404100" cy="494506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p:txBody>
      </p:sp>
      <p:sp>
        <p:nvSpPr>
          <p:cNvPr id="540683" name="Rectangle 11"/>
          <p:cNvSpPr>
            <a:spLocks noGrp="1" noChangeArrowheads="1"/>
          </p:cNvSpPr>
          <p:nvPr>
            <p:ph type="ftr" sz="quarter" idx="3"/>
          </p:nvPr>
        </p:nvSpPr>
        <p:spPr bwMode="auto">
          <a:xfrm>
            <a:off x="3124200" y="6546850"/>
            <a:ext cx="6019800" cy="3111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spcBef>
                <a:spcPct val="0"/>
              </a:spcBef>
              <a:buFontTx/>
              <a:buNone/>
              <a:defRPr sz="900" b="1">
                <a:solidFill>
                  <a:srgbClr val="008000"/>
                </a:solidFill>
                <a:latin typeface="Arial Narrow" pitchFamily="34" charset="0"/>
              </a:defRPr>
            </a:lvl1pPr>
          </a:lstStyle>
          <a:p>
            <a:pPr>
              <a:defRPr/>
            </a:pPr>
            <a:r>
              <a:rPr lang="de-DE"/>
              <a:t>Veranstaltung, Ort, Datum, Vortragende(r), BfN, Organisationseinheit</a:t>
            </a:r>
          </a:p>
        </p:txBody>
      </p:sp>
      <p:sp>
        <p:nvSpPr>
          <p:cNvPr id="8198" name="Rectangle 12"/>
          <p:cNvSpPr>
            <a:spLocks noChangeArrowheads="1"/>
          </p:cNvSpPr>
          <p:nvPr/>
        </p:nvSpPr>
        <p:spPr bwMode="auto">
          <a:xfrm>
            <a:off x="1187450" y="0"/>
            <a:ext cx="179388" cy="1651000"/>
          </a:xfrm>
          <a:prstGeom prst="rect">
            <a:avLst/>
          </a:prstGeom>
          <a:gradFill rotWithShape="1">
            <a:gsLst>
              <a:gs pos="0">
                <a:srgbClr val="CDE6CD"/>
              </a:gs>
              <a:gs pos="50000">
                <a:srgbClr val="008000"/>
              </a:gs>
              <a:gs pos="100000">
                <a:srgbClr val="CDE6CD"/>
              </a:gs>
            </a:gsLst>
            <a:lin ang="5400000" scaled="1"/>
          </a:gradFill>
          <a:ln>
            <a:noFill/>
          </a:ln>
          <a:effectLst/>
          <a:extLst>
            <a:ext uri="{91240B29-F687-4F45-9708-019B960494DF}">
              <a14:hiddenLine xmlns="" xmlns:a14="http://schemas.microsoft.com/office/drawing/2010/main" w="9525">
                <a:solidFill>
                  <a:srgbClr val="5497FA"/>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de-DE"/>
          </a:p>
        </p:txBody>
      </p:sp>
      <p:sp>
        <p:nvSpPr>
          <p:cNvPr id="8199" name="Rectangle 13"/>
          <p:cNvSpPr>
            <a:spLocks noChangeArrowheads="1"/>
          </p:cNvSpPr>
          <p:nvPr/>
        </p:nvSpPr>
        <p:spPr bwMode="auto">
          <a:xfrm rot="5400000">
            <a:off x="4482306" y="-3285331"/>
            <a:ext cx="179388" cy="9144000"/>
          </a:xfrm>
          <a:prstGeom prst="rect">
            <a:avLst/>
          </a:prstGeom>
          <a:gradFill rotWithShape="1">
            <a:gsLst>
              <a:gs pos="0">
                <a:srgbClr val="CDE6CD"/>
              </a:gs>
              <a:gs pos="50000">
                <a:srgbClr val="008000"/>
              </a:gs>
              <a:gs pos="100000">
                <a:srgbClr val="CDE6CD"/>
              </a:gs>
            </a:gsLst>
            <a:lin ang="5400000" scaled="1"/>
          </a:gradFill>
          <a:ln>
            <a:noFill/>
          </a:ln>
          <a:effectLst/>
          <a:extLst>
            <a:ext uri="{91240B29-F687-4F45-9708-019B960494DF}">
              <a14:hiddenLine xmlns="" xmlns:a14="http://schemas.microsoft.com/office/drawing/2010/main" w="9525">
                <a:solidFill>
                  <a:srgbClr val="5497FA"/>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de-DE"/>
          </a:p>
        </p:txBody>
      </p:sp>
      <p:pic>
        <p:nvPicPr>
          <p:cNvPr id="8200" name="Picture 14" descr="logo-BfN"/>
          <p:cNvPicPr>
            <a:picLocks noChangeAspect="1" noChangeArrowheads="1"/>
          </p:cNvPicPr>
          <p:nvPr/>
        </p:nvPicPr>
        <p:blipFill>
          <a:blip r:embed="rId14" cstate="print">
            <a:extLst>
              <a:ext uri="{28A0092B-C50C-407E-A947-70E740481C1C}">
                <a14:useLocalDpi xmlns="" xmlns:a14="http://schemas.microsoft.com/office/drawing/2010/main" val="0"/>
              </a:ext>
            </a:extLst>
          </a:blip>
          <a:srcRect/>
          <a:stretch>
            <a:fillRect/>
          </a:stretch>
        </p:blipFill>
        <p:spPr bwMode="auto">
          <a:xfrm>
            <a:off x="155575" y="111125"/>
            <a:ext cx="900113" cy="10366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201" name="Picture 17" descr="Riecken_Bilderrahmen_ein_bild"/>
          <p:cNvPicPr>
            <a:picLocks noChangeAspect="1" noChangeArrowheads="1"/>
          </p:cNvPicPr>
          <p:nvPr/>
        </p:nvPicPr>
        <p:blipFill>
          <a:blip r:embed="rId15" cstate="print">
            <a:clrChange>
              <a:clrFrom>
                <a:srgbClr val="E77919"/>
              </a:clrFrom>
              <a:clrTo>
                <a:srgbClr val="E77919">
                  <a:alpha val="0"/>
                </a:srgbClr>
              </a:clrTo>
            </a:clrChange>
            <a:extLst>
              <a:ext uri="{28A0092B-C50C-407E-A947-70E740481C1C}">
                <a14:useLocalDpi xmlns="" xmlns:a14="http://schemas.microsoft.com/office/drawing/2010/main" val="0"/>
              </a:ext>
            </a:extLst>
          </a:blip>
          <a:srcRect/>
          <a:stretch>
            <a:fillRect/>
          </a:stretch>
        </p:blipFill>
        <p:spPr bwMode="auto">
          <a:xfrm>
            <a:off x="0" y="1651000"/>
            <a:ext cx="1438275" cy="5207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 id="2147483753" r:id="rId7"/>
    <p:sldLayoutId id="2147483754" r:id="rId8"/>
    <p:sldLayoutId id="2147483755" r:id="rId9"/>
    <p:sldLayoutId id="2147483756" r:id="rId10"/>
    <p:sldLayoutId id="2147483757" r:id="rId11"/>
  </p:sldLayoutIdLst>
  <p:timing>
    <p:tnLst>
      <p:par>
        <p:cTn id="1" dur="indefinite" restart="never" nodeType="tmRoot"/>
      </p:par>
    </p:tnLst>
  </p:timing>
  <p:hf sldNum="0" hdr="0" dt="0"/>
  <p:txStyles>
    <p:titleStyle>
      <a:lvl1pPr algn="ctr" rtl="0" eaLnBrk="1" fontAlgn="base" hangingPunct="1">
        <a:spcBef>
          <a:spcPct val="0"/>
        </a:spcBef>
        <a:spcAft>
          <a:spcPct val="0"/>
        </a:spcAft>
        <a:defRPr sz="3200" b="1">
          <a:solidFill>
            <a:srgbClr val="008000"/>
          </a:solidFill>
          <a:latin typeface="+mj-lt"/>
          <a:ea typeface="+mj-ea"/>
          <a:cs typeface="+mj-cs"/>
        </a:defRPr>
      </a:lvl1pPr>
      <a:lvl2pPr algn="ctr" rtl="0" eaLnBrk="1" fontAlgn="base" hangingPunct="1">
        <a:spcBef>
          <a:spcPct val="0"/>
        </a:spcBef>
        <a:spcAft>
          <a:spcPct val="0"/>
        </a:spcAft>
        <a:defRPr sz="3200" b="1">
          <a:solidFill>
            <a:srgbClr val="008000"/>
          </a:solidFill>
          <a:latin typeface="Interstate-Black" pitchFamily="2" charset="0"/>
        </a:defRPr>
      </a:lvl2pPr>
      <a:lvl3pPr algn="ctr" rtl="0" eaLnBrk="1" fontAlgn="base" hangingPunct="1">
        <a:spcBef>
          <a:spcPct val="0"/>
        </a:spcBef>
        <a:spcAft>
          <a:spcPct val="0"/>
        </a:spcAft>
        <a:defRPr sz="3200" b="1">
          <a:solidFill>
            <a:srgbClr val="008000"/>
          </a:solidFill>
          <a:latin typeface="Interstate-Black" pitchFamily="2" charset="0"/>
        </a:defRPr>
      </a:lvl3pPr>
      <a:lvl4pPr algn="ctr" rtl="0" eaLnBrk="1" fontAlgn="base" hangingPunct="1">
        <a:spcBef>
          <a:spcPct val="0"/>
        </a:spcBef>
        <a:spcAft>
          <a:spcPct val="0"/>
        </a:spcAft>
        <a:defRPr sz="3200" b="1">
          <a:solidFill>
            <a:srgbClr val="008000"/>
          </a:solidFill>
          <a:latin typeface="Interstate-Black" pitchFamily="2" charset="0"/>
        </a:defRPr>
      </a:lvl4pPr>
      <a:lvl5pPr algn="ctr" rtl="0" eaLnBrk="1" fontAlgn="base" hangingPunct="1">
        <a:spcBef>
          <a:spcPct val="0"/>
        </a:spcBef>
        <a:spcAft>
          <a:spcPct val="0"/>
        </a:spcAft>
        <a:defRPr sz="3200" b="1">
          <a:solidFill>
            <a:srgbClr val="008000"/>
          </a:solidFill>
          <a:latin typeface="Interstate-Black" pitchFamily="2" charset="0"/>
        </a:defRPr>
      </a:lvl5pPr>
      <a:lvl6pPr marL="457200" algn="ctr" rtl="0" eaLnBrk="1" fontAlgn="base" hangingPunct="1">
        <a:spcBef>
          <a:spcPct val="0"/>
        </a:spcBef>
        <a:spcAft>
          <a:spcPct val="0"/>
        </a:spcAft>
        <a:defRPr sz="3200" b="1">
          <a:solidFill>
            <a:srgbClr val="008000"/>
          </a:solidFill>
          <a:latin typeface="Interstate-Black" pitchFamily="2" charset="0"/>
        </a:defRPr>
      </a:lvl6pPr>
      <a:lvl7pPr marL="914400" algn="ctr" rtl="0" eaLnBrk="1" fontAlgn="base" hangingPunct="1">
        <a:spcBef>
          <a:spcPct val="0"/>
        </a:spcBef>
        <a:spcAft>
          <a:spcPct val="0"/>
        </a:spcAft>
        <a:defRPr sz="3200" b="1">
          <a:solidFill>
            <a:srgbClr val="008000"/>
          </a:solidFill>
          <a:latin typeface="Interstate-Black" pitchFamily="2" charset="0"/>
        </a:defRPr>
      </a:lvl7pPr>
      <a:lvl8pPr marL="1371600" algn="ctr" rtl="0" eaLnBrk="1" fontAlgn="base" hangingPunct="1">
        <a:spcBef>
          <a:spcPct val="0"/>
        </a:spcBef>
        <a:spcAft>
          <a:spcPct val="0"/>
        </a:spcAft>
        <a:defRPr sz="3200" b="1">
          <a:solidFill>
            <a:srgbClr val="008000"/>
          </a:solidFill>
          <a:latin typeface="Interstate-Black" pitchFamily="2" charset="0"/>
        </a:defRPr>
      </a:lvl8pPr>
      <a:lvl9pPr marL="1828800" algn="ctr" rtl="0" eaLnBrk="1" fontAlgn="base" hangingPunct="1">
        <a:spcBef>
          <a:spcPct val="0"/>
        </a:spcBef>
        <a:spcAft>
          <a:spcPct val="0"/>
        </a:spcAft>
        <a:defRPr sz="3200" b="1">
          <a:solidFill>
            <a:srgbClr val="008000"/>
          </a:solidFill>
          <a:latin typeface="Interstate-Black" pitchFamily="2" charset="0"/>
        </a:defRPr>
      </a:lvl9pPr>
    </p:titleStyle>
    <p:bodyStyle>
      <a:lvl1pPr marL="342900" indent="-342900" algn="l" rtl="0" eaLnBrk="1" fontAlgn="base" hangingPunct="1">
        <a:spcBef>
          <a:spcPct val="20000"/>
        </a:spcBef>
        <a:spcAft>
          <a:spcPct val="0"/>
        </a:spcAft>
        <a:defRPr sz="2400">
          <a:solidFill>
            <a:schemeClr val="tx1"/>
          </a:solidFill>
          <a:latin typeface="+mn-lt"/>
          <a:ea typeface="+mn-ea"/>
          <a:cs typeface="+mn-cs"/>
        </a:defRPr>
      </a:lvl1pPr>
      <a:lvl2pPr marL="442913" indent="-263525" algn="l" rtl="0" eaLnBrk="1" fontAlgn="base" hangingPunct="1">
        <a:spcBef>
          <a:spcPct val="20000"/>
        </a:spcBef>
        <a:spcAft>
          <a:spcPct val="0"/>
        </a:spcAft>
        <a:buClr>
          <a:srgbClr val="008000"/>
        </a:buClr>
        <a:buFont typeface="Wingdings" pitchFamily="2" charset="2"/>
        <a:buChar char="Ø"/>
        <a:defRPr sz="2000">
          <a:solidFill>
            <a:schemeClr val="tx1"/>
          </a:solidFill>
          <a:latin typeface="+mn-lt"/>
        </a:defRPr>
      </a:lvl2pPr>
      <a:lvl3pPr marL="803275" indent="-180975" algn="l" rtl="0" eaLnBrk="1" fontAlgn="base" hangingPunct="1">
        <a:spcBef>
          <a:spcPct val="20000"/>
        </a:spcBef>
        <a:spcAft>
          <a:spcPct val="0"/>
        </a:spcAft>
        <a:buClr>
          <a:srgbClr val="008000"/>
        </a:buClr>
        <a:buSzPct val="125000"/>
        <a:buChar char="•"/>
        <a:defRPr>
          <a:solidFill>
            <a:schemeClr val="tx1"/>
          </a:solidFill>
          <a:latin typeface="+mn-lt"/>
        </a:defRPr>
      </a:lvl3pPr>
      <a:lvl4pPr marL="1163638" indent="-180975" algn="l" rtl="0" eaLnBrk="1" fontAlgn="base" hangingPunct="1">
        <a:spcBef>
          <a:spcPct val="20000"/>
        </a:spcBef>
        <a:spcAft>
          <a:spcPct val="0"/>
        </a:spcAft>
        <a:buChar char="–"/>
        <a:defRPr sz="1400">
          <a:solidFill>
            <a:schemeClr val="tx1"/>
          </a:solidFill>
          <a:latin typeface="+mn-lt"/>
        </a:defRPr>
      </a:lvl4pPr>
      <a:lvl5pPr marL="2057400" indent="-228600" algn="l" rtl="0" eaLnBrk="1" fontAlgn="base" hangingPunct="1">
        <a:spcBef>
          <a:spcPct val="20000"/>
        </a:spcBef>
        <a:spcAft>
          <a:spcPct val="0"/>
        </a:spcAft>
        <a:buChar char="»"/>
        <a:defRPr sz="1200">
          <a:solidFill>
            <a:schemeClr val="tx1"/>
          </a:solidFill>
          <a:latin typeface="+mn-lt"/>
        </a:defRPr>
      </a:lvl5pPr>
      <a:lvl6pPr marL="2514600" indent="-228600" algn="l" rtl="0" eaLnBrk="1" fontAlgn="base" hangingPunct="1">
        <a:spcBef>
          <a:spcPct val="20000"/>
        </a:spcBef>
        <a:spcAft>
          <a:spcPct val="0"/>
        </a:spcAft>
        <a:buChar char="»"/>
        <a:defRPr sz="1200">
          <a:solidFill>
            <a:schemeClr val="tx1"/>
          </a:solidFill>
          <a:latin typeface="+mn-lt"/>
        </a:defRPr>
      </a:lvl6pPr>
      <a:lvl7pPr marL="2971800" indent="-228600" algn="l" rtl="0" eaLnBrk="1" fontAlgn="base" hangingPunct="1">
        <a:spcBef>
          <a:spcPct val="20000"/>
        </a:spcBef>
        <a:spcAft>
          <a:spcPct val="0"/>
        </a:spcAft>
        <a:buChar char="»"/>
        <a:defRPr sz="1200">
          <a:solidFill>
            <a:schemeClr val="tx1"/>
          </a:solidFill>
          <a:latin typeface="+mn-lt"/>
        </a:defRPr>
      </a:lvl7pPr>
      <a:lvl8pPr marL="3429000" indent="-228600" algn="l" rtl="0" eaLnBrk="1" fontAlgn="base" hangingPunct="1">
        <a:spcBef>
          <a:spcPct val="20000"/>
        </a:spcBef>
        <a:spcAft>
          <a:spcPct val="0"/>
        </a:spcAft>
        <a:buChar char="»"/>
        <a:defRPr sz="1200">
          <a:solidFill>
            <a:schemeClr val="tx1"/>
          </a:solidFill>
          <a:latin typeface="+mn-lt"/>
        </a:defRPr>
      </a:lvl8pPr>
      <a:lvl9pPr marL="3886200" indent="-228600" algn="l" rtl="0" eaLnBrk="1" fontAlgn="base" hangingPunct="1">
        <a:spcBef>
          <a:spcPct val="20000"/>
        </a:spcBef>
        <a:spcAft>
          <a:spcPct val="0"/>
        </a:spcAft>
        <a:buChar char="»"/>
        <a:defRPr sz="12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1458000" y="274638"/>
            <a:ext cx="7398000" cy="849600"/>
          </a:xfrm>
          <a:prstGeom prst="rect">
            <a:avLst/>
          </a:prstGeom>
        </p:spPr>
        <p:txBody>
          <a:bodyPr vert="horz" lIns="91440" tIns="45720" rIns="91440" bIns="45720" rtlCol="0" anchor="ctr">
            <a:noAutofit/>
          </a:bodyPr>
          <a:lstStyle/>
          <a:p>
            <a:r>
              <a:rPr lang="en-GB" noProof="0" smtClean="0"/>
              <a:t>Titelmasterformat durch Klicken bearbeiten</a:t>
            </a:r>
            <a:endParaRPr lang="en-GB" noProof="0"/>
          </a:p>
        </p:txBody>
      </p:sp>
      <p:sp>
        <p:nvSpPr>
          <p:cNvPr id="3" name="Textplatzhalter 2"/>
          <p:cNvSpPr>
            <a:spLocks noGrp="1"/>
          </p:cNvSpPr>
          <p:nvPr>
            <p:ph type="body" idx="1"/>
          </p:nvPr>
        </p:nvSpPr>
        <p:spPr>
          <a:xfrm>
            <a:off x="1479600" y="1558800"/>
            <a:ext cx="7405200" cy="4946400"/>
          </a:xfrm>
          <a:prstGeom prst="rect">
            <a:avLst/>
          </a:prstGeom>
        </p:spPr>
        <p:txBody>
          <a:bodyPr vert="horz" lIns="91440" tIns="45720" rIns="91440" bIns="45720" rtlCol="0">
            <a:noAutofit/>
          </a:bodyPr>
          <a:lstStyle/>
          <a:p>
            <a:pPr lvl="0"/>
            <a:r>
              <a:rPr lang="en-GB" noProof="0" dirty="0" err="1" smtClean="0"/>
              <a:t>Textmasterformate</a:t>
            </a:r>
            <a:r>
              <a:rPr lang="en-GB" noProof="0" dirty="0" smtClean="0"/>
              <a:t> </a:t>
            </a:r>
            <a:r>
              <a:rPr lang="en-GB" noProof="0" dirty="0" err="1" smtClean="0"/>
              <a:t>durch</a:t>
            </a:r>
            <a:r>
              <a:rPr lang="en-GB" noProof="0" dirty="0" smtClean="0"/>
              <a:t> </a:t>
            </a:r>
            <a:r>
              <a:rPr lang="en-GB" noProof="0" dirty="0" err="1" smtClean="0"/>
              <a:t>Klicken</a:t>
            </a:r>
            <a:r>
              <a:rPr lang="en-GB" noProof="0" dirty="0" smtClean="0"/>
              <a:t> </a:t>
            </a:r>
            <a:r>
              <a:rPr lang="en-GB" noProof="0" dirty="0" err="1" smtClean="0"/>
              <a:t>bearbeiten</a:t>
            </a:r>
            <a:endParaRPr lang="en-GB" noProof="0" dirty="0" smtClean="0"/>
          </a:p>
          <a:p>
            <a:pPr lvl="1"/>
            <a:r>
              <a:rPr lang="en-GB" noProof="0" dirty="0" err="1" smtClean="0"/>
              <a:t>Zweite</a:t>
            </a:r>
            <a:r>
              <a:rPr lang="en-GB" noProof="0" dirty="0" smtClean="0"/>
              <a:t> </a:t>
            </a:r>
            <a:r>
              <a:rPr lang="en-GB" noProof="0" dirty="0" err="1" smtClean="0"/>
              <a:t>Ebene</a:t>
            </a:r>
            <a:endParaRPr lang="en-GB" noProof="0" dirty="0" smtClean="0"/>
          </a:p>
          <a:p>
            <a:pPr lvl="2"/>
            <a:r>
              <a:rPr lang="en-GB" noProof="0" dirty="0" err="1" smtClean="0"/>
              <a:t>Dritte</a:t>
            </a:r>
            <a:r>
              <a:rPr lang="en-GB" noProof="0" dirty="0" smtClean="0"/>
              <a:t> </a:t>
            </a:r>
            <a:r>
              <a:rPr lang="en-GB" noProof="0" dirty="0" err="1" smtClean="0"/>
              <a:t>Ebene</a:t>
            </a:r>
            <a:endParaRPr lang="en-GB" noProof="0" dirty="0" smtClean="0"/>
          </a:p>
          <a:p>
            <a:pPr lvl="3"/>
            <a:r>
              <a:rPr lang="en-GB" noProof="0" dirty="0" err="1" smtClean="0"/>
              <a:t>Vierte</a:t>
            </a:r>
            <a:r>
              <a:rPr lang="en-GB" noProof="0" dirty="0" smtClean="0"/>
              <a:t> </a:t>
            </a:r>
            <a:r>
              <a:rPr lang="en-GB" noProof="0" dirty="0" err="1" smtClean="0"/>
              <a:t>Ebene</a:t>
            </a:r>
            <a:endParaRPr lang="en-GB" noProof="0" dirty="0" smtClean="0"/>
          </a:p>
        </p:txBody>
      </p:sp>
      <p:sp>
        <p:nvSpPr>
          <p:cNvPr id="5" name="Fußzeilenplatzhalter 4"/>
          <p:cNvSpPr>
            <a:spLocks noGrp="1"/>
          </p:cNvSpPr>
          <p:nvPr>
            <p:ph type="ftr" sz="quarter" idx="3"/>
          </p:nvPr>
        </p:nvSpPr>
        <p:spPr>
          <a:xfrm>
            <a:off x="3124200" y="6548400"/>
            <a:ext cx="6019200" cy="309600"/>
          </a:xfrm>
          <a:prstGeom prst="rect">
            <a:avLst/>
          </a:prstGeom>
        </p:spPr>
        <p:txBody>
          <a:bodyPr vert="horz" lIns="91440" tIns="45720" rIns="91440" bIns="45720" rtlCol="0" anchor="ctr"/>
          <a:lstStyle>
            <a:lvl1pPr algn="ctr">
              <a:defRPr sz="900" b="1">
                <a:solidFill>
                  <a:schemeClr val="tx1">
                    <a:tint val="75000"/>
                  </a:schemeClr>
                </a:solidFill>
                <a:latin typeface="Arial Narrow" pitchFamily="34" charset="0"/>
              </a:defRPr>
            </a:lvl1pPr>
          </a:lstStyle>
          <a:p>
            <a:pPr algn="r" fontAlgn="base">
              <a:spcBef>
                <a:spcPct val="0"/>
              </a:spcBef>
              <a:spcAft>
                <a:spcPct val="0"/>
              </a:spcAft>
              <a:defRPr/>
            </a:pPr>
            <a:r>
              <a:rPr lang="en-US" smtClean="0">
                <a:solidFill>
                  <a:srgbClr val="008000"/>
                </a:solidFill>
              </a:rPr>
              <a:t>Event, Place, Date, Speaker, Federal Agency for Nature Conversation, Department</a:t>
            </a:r>
            <a:endParaRPr lang="en-GB" dirty="0"/>
          </a:p>
        </p:txBody>
      </p:sp>
      <p:sp>
        <p:nvSpPr>
          <p:cNvPr id="6" name="Foliennummernplatzhalter 5"/>
          <p:cNvSpPr>
            <a:spLocks noGrp="1"/>
          </p:cNvSpPr>
          <p:nvPr>
            <p:ph type="sldNum" sz="quarter" idx="4"/>
          </p:nvPr>
        </p:nvSpPr>
        <p:spPr>
          <a:xfrm>
            <a:off x="1475656" y="6548400"/>
            <a:ext cx="2133600" cy="309600"/>
          </a:xfrm>
          <a:prstGeom prst="rect">
            <a:avLst/>
          </a:prstGeom>
        </p:spPr>
        <p:txBody>
          <a:bodyPr vert="horz" lIns="91440" tIns="45720" rIns="91440" bIns="45720" rtlCol="0" anchor="ctr"/>
          <a:lstStyle>
            <a:lvl1pPr algn="l">
              <a:defRPr lang="de-DE" sz="900" b="1" kern="1200" smtClean="0">
                <a:solidFill>
                  <a:srgbClr val="008000"/>
                </a:solidFill>
                <a:latin typeface="Arial Narrow" pitchFamily="34" charset="0"/>
                <a:ea typeface="+mn-ea"/>
                <a:cs typeface="+mn-cs"/>
              </a:defRPr>
            </a:lvl1pPr>
          </a:lstStyle>
          <a:p>
            <a:fld id="{EADA64B3-C7BD-4840-9639-4E40AE96577D}" type="slidenum">
              <a:rPr lang="en-GB" noProof="0" smtClean="0"/>
              <a:pPr/>
              <a:t>‹Nr.›</a:t>
            </a:fld>
            <a:endParaRPr lang="en-GB" noProof="0"/>
          </a:p>
        </p:txBody>
      </p:sp>
      <p:pic>
        <p:nvPicPr>
          <p:cNvPr id="8" name="Picture 9" descr="logo-english"/>
          <p:cNvPicPr>
            <a:picLocks noChangeAspect="1" noChangeArrowheads="1"/>
          </p:cNvPicPr>
          <p:nvPr/>
        </p:nvPicPr>
        <p:blipFill>
          <a:blip r:embed="rId8" cstate="print">
            <a:extLst>
              <a:ext uri="{28A0092B-C50C-407E-A947-70E740481C1C}">
                <a14:useLocalDpi xmlns="" xmlns:a14="http://schemas.microsoft.com/office/drawing/2010/main" val="0"/>
              </a:ext>
            </a:extLst>
          </a:blip>
          <a:srcRect/>
          <a:stretch>
            <a:fillRect/>
          </a:stretch>
        </p:blipFill>
        <p:spPr bwMode="auto">
          <a:xfrm>
            <a:off x="169863" y="117475"/>
            <a:ext cx="874712" cy="1004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839743487"/>
      </p:ext>
    </p:extLst>
  </p:cSld>
  <p:clrMap bg1="lt1" tx1="dk1" bg2="lt2" tx2="dk2" accent1="accent1" accent2="accent2" accent3="accent3" accent4="accent4" accent5="accent5" accent6="accent6" hlink="hlink" folHlink="folHlink"/>
  <p:sldLayoutIdLst>
    <p:sldLayoutId id="2147483762" r:id="rId1"/>
    <p:sldLayoutId id="2147483763" r:id="rId2"/>
    <p:sldLayoutId id="2147483764" r:id="rId3"/>
    <p:sldLayoutId id="2147483765" r:id="rId4"/>
    <p:sldLayoutId id="2147483766" r:id="rId5"/>
    <p:sldLayoutId id="2147483767" r:id="rId6"/>
  </p:sldLayoutIdLst>
  <p:timing>
    <p:tnLst>
      <p:par>
        <p:cTn id="1" dur="indefinite" restart="never" nodeType="tmRoot"/>
      </p:par>
    </p:tnLst>
  </p:timing>
  <p:hf sldNum="0" hdr="0" dt="0"/>
  <p:txStyles>
    <p:titleStyle>
      <a:lvl1pPr algn="ctr" defTabSz="914400" rtl="0" eaLnBrk="1" latinLnBrk="0" hangingPunct="1">
        <a:spcBef>
          <a:spcPct val="0"/>
        </a:spcBef>
        <a:buNone/>
        <a:defRPr lang="de-DE" sz="3200" b="1" kern="1200" dirty="0" smtClean="0">
          <a:solidFill>
            <a:srgbClr val="008000"/>
          </a:solidFill>
          <a:latin typeface="Interstate-Black"/>
          <a:ea typeface="+mj-ea"/>
          <a:cs typeface="+mj-cs"/>
        </a:defRPr>
      </a:lvl1pPr>
    </p:titleStyle>
    <p:bodyStyle>
      <a:lvl1pPr marL="0" indent="0" algn="l" defTabSz="914400" rtl="0" eaLnBrk="0" fontAlgn="base" latinLnBrk="0" hangingPunct="0">
        <a:spcBef>
          <a:spcPct val="20000"/>
        </a:spcBef>
        <a:spcAft>
          <a:spcPct val="0"/>
        </a:spcAft>
        <a:buFont typeface="Arial" pitchFamily="34" charset="0"/>
        <a:buNone/>
        <a:defRPr lang="de-DE" sz="2400" kern="1200" dirty="0" smtClean="0">
          <a:solidFill>
            <a:schemeClr val="tx1"/>
          </a:solidFill>
          <a:latin typeface="+mn-lt"/>
          <a:ea typeface="+mn-ea"/>
          <a:cs typeface="+mn-cs"/>
        </a:defRPr>
      </a:lvl1pPr>
      <a:lvl2pPr marL="742950" indent="-285750" algn="l" defTabSz="914400" rtl="0" eaLnBrk="0" fontAlgn="base" latinLnBrk="0" hangingPunct="0">
        <a:spcBef>
          <a:spcPct val="20000"/>
        </a:spcBef>
        <a:spcAft>
          <a:spcPct val="0"/>
        </a:spcAft>
        <a:buClr>
          <a:srgbClr val="008000"/>
        </a:buClr>
        <a:buFont typeface="Wingdings" pitchFamily="2" charset="2"/>
        <a:buChar char="Ø"/>
        <a:defRPr lang="de-DE" sz="2000" kern="1200" dirty="0" smtClean="0">
          <a:solidFill>
            <a:schemeClr val="tx1"/>
          </a:solidFill>
          <a:latin typeface="+mn-lt"/>
          <a:ea typeface="+mn-ea"/>
          <a:cs typeface="+mn-cs"/>
        </a:defRPr>
      </a:lvl2pPr>
      <a:lvl3pPr marL="1143000" indent="-228600" algn="l" defTabSz="914400" rtl="0" eaLnBrk="0" fontAlgn="base" latinLnBrk="0" hangingPunct="0">
        <a:spcBef>
          <a:spcPct val="20000"/>
        </a:spcBef>
        <a:spcAft>
          <a:spcPct val="0"/>
        </a:spcAft>
        <a:buClr>
          <a:srgbClr val="008000"/>
        </a:buClr>
        <a:buFont typeface="Arial" pitchFamily="34" charset="0"/>
        <a:buChar char="•"/>
        <a:defRPr lang="de-DE" sz="1800" kern="1200" dirty="0" smtClean="0">
          <a:solidFill>
            <a:schemeClr val="tx1"/>
          </a:solidFill>
          <a:latin typeface="+mn-lt"/>
          <a:ea typeface="+mn-ea"/>
          <a:cs typeface="+mn-cs"/>
        </a:defRPr>
      </a:lvl3pPr>
      <a:lvl4pPr marL="1600200" indent="-228600" algn="l" defTabSz="914400" rtl="0" eaLnBrk="0" fontAlgn="base" latinLnBrk="0" hangingPunct="0">
        <a:spcBef>
          <a:spcPct val="20000"/>
        </a:spcBef>
        <a:spcAft>
          <a:spcPct val="0"/>
        </a:spcAft>
        <a:buFont typeface="Arial" pitchFamily="34" charset="0"/>
        <a:buChar char="–"/>
        <a:defRPr lang="de-DE" sz="1600" kern="1200" dirty="0" smtClean="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55.jpeg"/><Relationship Id="rId3" Type="http://schemas.openxmlformats.org/officeDocument/2006/relationships/image" Target="../media/image48.jpeg"/><Relationship Id="rId12" Type="http://schemas.openxmlformats.org/officeDocument/2006/relationships/image" Target="../media/image54.jpeg"/><Relationship Id="rId17" Type="http://schemas.microsoft.com/office/2007/relationships/hdphoto" Target="../media/hdphoto1.wdp"/><Relationship Id="rId2" Type="http://schemas.openxmlformats.org/officeDocument/2006/relationships/notesSlide" Target="../notesSlides/notesSlide10.xml"/><Relationship Id="rId16" Type="http://schemas.openxmlformats.org/officeDocument/2006/relationships/image" Target="../media/image58.jpeg"/><Relationship Id="rId1" Type="http://schemas.openxmlformats.org/officeDocument/2006/relationships/slideLayout" Target="../slideLayouts/slideLayout96.xml"/><Relationship Id="rId11" Type="http://schemas.openxmlformats.org/officeDocument/2006/relationships/image" Target="../media/image53.jpeg"/><Relationship Id="rId5" Type="http://schemas.openxmlformats.org/officeDocument/2006/relationships/image" Target="../media/image50.jpeg"/><Relationship Id="rId15" Type="http://schemas.openxmlformats.org/officeDocument/2006/relationships/image" Target="../media/image57.wmf"/><Relationship Id="rId10" Type="http://schemas.openxmlformats.org/officeDocument/2006/relationships/image" Target="../media/image52.jpeg"/><Relationship Id="rId4" Type="http://schemas.openxmlformats.org/officeDocument/2006/relationships/image" Target="../media/image49.jpeg"/><Relationship Id="rId9" Type="http://schemas.openxmlformats.org/officeDocument/2006/relationships/image" Target="../media/image51.jpeg"/><Relationship Id="rId14" Type="http://schemas.openxmlformats.org/officeDocument/2006/relationships/image" Target="../media/image56.jpeg"/></Relationships>
</file>

<file path=ppt/slides/_rels/slide1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1.xml"/><Relationship Id="rId1" Type="http://schemas.openxmlformats.org/officeDocument/2006/relationships/slideLayout" Target="../slideLayouts/slideLayout96.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96.xml"/><Relationship Id="rId1" Type="http://schemas.openxmlformats.org/officeDocument/2006/relationships/vmlDrawing" Target="../drawings/vmlDrawing1.vml"/><Relationship Id="rId5" Type="http://schemas.openxmlformats.org/officeDocument/2006/relationships/oleObject" Target="../embeddings/oleObject1.bin"/><Relationship Id="rId4" Type="http://schemas.openxmlformats.org/officeDocument/2006/relationships/image" Target="../media/image61.jpeg"/></Relationships>
</file>

<file path=ppt/slides/_rels/slide13.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62.jpeg"/><Relationship Id="rId7" Type="http://schemas.openxmlformats.org/officeDocument/2006/relationships/image" Target="../media/image66.png"/><Relationship Id="rId2" Type="http://schemas.openxmlformats.org/officeDocument/2006/relationships/notesSlide" Target="../notesSlides/notesSlide13.xml"/><Relationship Id="rId1" Type="http://schemas.openxmlformats.org/officeDocument/2006/relationships/slideLayout" Target="../slideLayouts/slideLayout96.xml"/><Relationship Id="rId6" Type="http://schemas.openxmlformats.org/officeDocument/2006/relationships/image" Target="../media/image65.jpeg"/><Relationship Id="rId5" Type="http://schemas.openxmlformats.org/officeDocument/2006/relationships/image" Target="../media/image64.jpeg"/><Relationship Id="rId10" Type="http://schemas.openxmlformats.org/officeDocument/2006/relationships/image" Target="../media/image69.png"/><Relationship Id="rId4" Type="http://schemas.openxmlformats.org/officeDocument/2006/relationships/image" Target="../media/image63.jpeg"/><Relationship Id="rId9" Type="http://schemas.openxmlformats.org/officeDocument/2006/relationships/image" Target="../media/image68.png"/></Relationships>
</file>

<file path=ppt/slides/_rels/slide14.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70.jpeg"/><Relationship Id="rId7" Type="http://schemas.openxmlformats.org/officeDocument/2006/relationships/image" Target="../media/image73.jpeg"/><Relationship Id="rId2" Type="http://schemas.openxmlformats.org/officeDocument/2006/relationships/notesSlide" Target="../notesSlides/notesSlide14.xml"/><Relationship Id="rId1" Type="http://schemas.openxmlformats.org/officeDocument/2006/relationships/slideLayout" Target="../slideLayouts/slideLayout96.xml"/><Relationship Id="rId6" Type="http://schemas.openxmlformats.org/officeDocument/2006/relationships/image" Target="../media/image57.wmf"/><Relationship Id="rId5" Type="http://schemas.openxmlformats.org/officeDocument/2006/relationships/image" Target="../media/image72.jpeg"/><Relationship Id="rId4" Type="http://schemas.openxmlformats.org/officeDocument/2006/relationships/image" Target="../media/image71.jpeg"/><Relationship Id="rId9" Type="http://schemas.openxmlformats.org/officeDocument/2006/relationships/image" Target="../media/image75.jpeg"/></Relationships>
</file>

<file path=ppt/slides/_rels/slide15.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15.xml"/><Relationship Id="rId1" Type="http://schemas.openxmlformats.org/officeDocument/2006/relationships/slideLayout" Target="../slideLayouts/slideLayout96.xml"/><Relationship Id="rId4" Type="http://schemas.openxmlformats.org/officeDocument/2006/relationships/image" Target="../media/image77.jpeg"/></Relationships>
</file>

<file path=ppt/slides/_rels/slide16.xml.rels><?xml version="1.0" encoding="UTF-8" standalone="yes"?>
<Relationships xmlns="http://schemas.openxmlformats.org/package/2006/relationships"><Relationship Id="rId8" Type="http://schemas.openxmlformats.org/officeDocument/2006/relationships/image" Target="../media/image83.png"/><Relationship Id="rId3" Type="http://schemas.openxmlformats.org/officeDocument/2006/relationships/image" Target="../media/image78.png"/><Relationship Id="rId7" Type="http://schemas.openxmlformats.org/officeDocument/2006/relationships/image" Target="../media/image82.jpeg"/><Relationship Id="rId2" Type="http://schemas.openxmlformats.org/officeDocument/2006/relationships/notesSlide" Target="../notesSlides/notesSlide16.xml"/><Relationship Id="rId1" Type="http://schemas.openxmlformats.org/officeDocument/2006/relationships/slideLayout" Target="../slideLayouts/slideLayout97.xml"/><Relationship Id="rId6" Type="http://schemas.openxmlformats.org/officeDocument/2006/relationships/image" Target="../media/image81.jpeg"/><Relationship Id="rId5" Type="http://schemas.openxmlformats.org/officeDocument/2006/relationships/image" Target="../media/image80.jpeg"/><Relationship Id="rId4" Type="http://schemas.openxmlformats.org/officeDocument/2006/relationships/image" Target="../media/image79.png"/></Relationships>
</file>

<file path=ppt/slides/_rels/slide17.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17.xml"/><Relationship Id="rId1" Type="http://schemas.openxmlformats.org/officeDocument/2006/relationships/slideLayout" Target="../slideLayouts/slideLayout96.xml"/><Relationship Id="rId6" Type="http://schemas.openxmlformats.org/officeDocument/2006/relationships/image" Target="../media/image86.png"/><Relationship Id="rId5" Type="http://schemas.openxmlformats.org/officeDocument/2006/relationships/image" Target="../media/image85.jpeg"/><Relationship Id="rId4" Type="http://schemas.openxmlformats.org/officeDocument/2006/relationships/image" Target="../media/image84.jpeg"/></Relationships>
</file>

<file path=ppt/slides/_rels/slide18.xml.rels><?xml version="1.0" encoding="UTF-8" standalone="yes"?>
<Relationships xmlns="http://schemas.openxmlformats.org/package/2006/relationships"><Relationship Id="rId8" Type="http://schemas.openxmlformats.org/officeDocument/2006/relationships/hyperlink" Target="http://www.bfn.de/0203_mittlere_elbe+M5054de7a952.html" TargetMode="External"/><Relationship Id="rId3" Type="http://schemas.openxmlformats.org/officeDocument/2006/relationships/hyperlink" Target="http://www.bfn.de/fileadmin/MDB/documents/themen/biologischevielfalt/Klimaseite/26.06.rivers-10.45Dehnhardt.pdf" TargetMode="External"/><Relationship Id="rId7" Type="http://schemas.openxmlformats.org/officeDocument/2006/relationships/hyperlink" Target="http://www.climatebuffer.eu/visits/elbe-havel-rivers/elbe-river/index.html" TargetMode="External"/><Relationship Id="rId2" Type="http://schemas.openxmlformats.org/officeDocument/2006/relationships/notesSlide" Target="../notesSlides/notesSlide18.xml"/><Relationship Id="rId1" Type="http://schemas.openxmlformats.org/officeDocument/2006/relationships/slideLayout" Target="../slideLayouts/slideLayout96.xml"/><Relationship Id="rId6" Type="http://schemas.openxmlformats.org/officeDocument/2006/relationships/hyperlink" Target="http://www.hamm.de/en/lifeplus-projekt.html" TargetMode="External"/><Relationship Id="rId5" Type="http://schemas.openxmlformats.org/officeDocument/2006/relationships/hyperlink" Target="http://www.bfn.de/fileadmin/MDB/documents/themen/landschaftsundbiotopschutz/Tagung_2008/Zimball_Lueneburg_2008.pdf" TargetMode="External"/><Relationship Id="rId4" Type="http://schemas.openxmlformats.org/officeDocument/2006/relationships/hyperlink" Target="https://www.landschaftsoekonomie.tu-berlin.de/fileadmin/a0731/uploads/publikationen/workingpapers/wp01104.pdf" TargetMode="External"/><Relationship Id="rId9" Type="http://schemas.openxmlformats.org/officeDocument/2006/relationships/hyperlink" Target="http://www.bfn.de/0203_lenzen+M52087573ab0.html"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96.xml"/><Relationship Id="rId5" Type="http://schemas.openxmlformats.org/officeDocument/2006/relationships/image" Target="../media/image30.png"/><Relationship Id="rId4" Type="http://schemas.openxmlformats.org/officeDocument/2006/relationships/image" Target="../media/image29.png"/></Relationships>
</file>

<file path=ppt/slides/_rels/slide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xml"/><Relationship Id="rId1" Type="http://schemas.openxmlformats.org/officeDocument/2006/relationships/slideLayout" Target="../slideLayouts/slideLayout25.xml"/><Relationship Id="rId4" Type="http://schemas.openxmlformats.org/officeDocument/2006/relationships/image" Target="../media/image32.jpeg"/></Relationships>
</file>

<file path=ppt/slides/_rels/slide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xml"/><Relationship Id="rId1" Type="http://schemas.openxmlformats.org/officeDocument/2006/relationships/slideLayout" Target="../slideLayouts/slideLayout96.xml"/><Relationship Id="rId5" Type="http://schemas.openxmlformats.org/officeDocument/2006/relationships/image" Target="../media/image35.png"/><Relationship Id="rId4" Type="http://schemas.openxmlformats.org/officeDocument/2006/relationships/image" Target="../media/image34.jpeg"/></Relationships>
</file>

<file path=ppt/slides/_rels/slide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xml"/><Relationship Id="rId1" Type="http://schemas.openxmlformats.org/officeDocument/2006/relationships/slideLayout" Target="../slideLayouts/slideLayout96.xml"/><Relationship Id="rId5" Type="http://schemas.openxmlformats.org/officeDocument/2006/relationships/image" Target="../media/image38.png"/><Relationship Id="rId4" Type="http://schemas.openxmlformats.org/officeDocument/2006/relationships/image" Target="../media/image37.emf"/></Relationships>
</file>

<file path=ppt/slides/_rels/slide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xml"/><Relationship Id="rId1" Type="http://schemas.openxmlformats.org/officeDocument/2006/relationships/slideLayout" Target="../slideLayouts/slideLayout96.xml"/><Relationship Id="rId5" Type="http://schemas.openxmlformats.org/officeDocument/2006/relationships/image" Target="../media/image41.png"/><Relationship Id="rId4" Type="http://schemas.openxmlformats.org/officeDocument/2006/relationships/image" Target="../media/image40.png"/></Relationships>
</file>

<file path=ppt/slides/_rels/slide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7.xml"/><Relationship Id="rId1" Type="http://schemas.openxmlformats.org/officeDocument/2006/relationships/slideLayout" Target="../slideLayouts/slideLayout96.xml"/></Relationships>
</file>

<file path=ppt/slides/_rels/slide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8.xml"/><Relationship Id="rId1" Type="http://schemas.openxmlformats.org/officeDocument/2006/relationships/slideLayout" Target="../slideLayouts/slideLayout96.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jpeg"/></Relationships>
</file>

<file path=ppt/slides/_rels/slide9.xml.rels><?xml version="1.0" encoding="UTF-8" standalone="yes"?>
<Relationships xmlns="http://schemas.openxmlformats.org/package/2006/relationships"><Relationship Id="rId3" Type="http://schemas.openxmlformats.org/officeDocument/2006/relationships/image" Target="../media/image47.tiff"/><Relationship Id="rId2" Type="http://schemas.openxmlformats.org/officeDocument/2006/relationships/notesSlide" Target="../notesSlides/notesSlide9.xml"/><Relationship Id="rId1" Type="http://schemas.openxmlformats.org/officeDocument/2006/relationships/slideLayout" Target="../slideLayouts/slideLayout9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a:t>Floodplains</a:t>
            </a:r>
            <a:r>
              <a:rPr lang="de-DE" dirty="0"/>
              <a:t> in Germany</a:t>
            </a:r>
            <a:br>
              <a:rPr lang="de-DE" dirty="0"/>
            </a:br>
            <a:r>
              <a:rPr lang="de-DE" sz="1800" dirty="0" err="1"/>
              <a:t>Synergies</a:t>
            </a:r>
            <a:r>
              <a:rPr lang="de-DE" sz="1800" dirty="0"/>
              <a:t> </a:t>
            </a:r>
            <a:r>
              <a:rPr lang="de-DE" sz="1800" dirty="0" err="1" smtClean="0"/>
              <a:t>with</a:t>
            </a:r>
            <a:r>
              <a:rPr lang="de-DE" sz="1800" dirty="0" smtClean="0"/>
              <a:t> </a:t>
            </a:r>
            <a:r>
              <a:rPr lang="de-DE" sz="1800" dirty="0" err="1"/>
              <a:t>nature</a:t>
            </a:r>
            <a:r>
              <a:rPr lang="de-DE" sz="1800" dirty="0"/>
              <a:t> </a:t>
            </a:r>
            <a:r>
              <a:rPr lang="de-DE" sz="1800" dirty="0" err="1" smtClean="0"/>
              <a:t>conservation</a:t>
            </a:r>
            <a:r>
              <a:rPr lang="de-DE" sz="1800" dirty="0" smtClean="0"/>
              <a:t>, WFD </a:t>
            </a:r>
            <a:r>
              <a:rPr lang="de-DE" sz="1800" dirty="0" err="1"/>
              <a:t>and</a:t>
            </a:r>
            <a:r>
              <a:rPr lang="de-DE" sz="1800" dirty="0"/>
              <a:t> </a:t>
            </a:r>
            <a:r>
              <a:rPr lang="de-DE" sz="1800" dirty="0" err="1"/>
              <a:t>flood</a:t>
            </a:r>
            <a:r>
              <a:rPr lang="de-DE" sz="1800" dirty="0"/>
              <a:t> </a:t>
            </a:r>
            <a:r>
              <a:rPr lang="de-DE" sz="1800" dirty="0" err="1"/>
              <a:t>protection</a:t>
            </a:r>
            <a:endParaRPr lang="en-US" sz="1800" dirty="0"/>
          </a:p>
        </p:txBody>
      </p:sp>
      <p:sp>
        <p:nvSpPr>
          <p:cNvPr id="3" name="Untertitel 2"/>
          <p:cNvSpPr>
            <a:spLocks noGrp="1"/>
          </p:cNvSpPr>
          <p:nvPr>
            <p:ph type="subTitle" idx="1"/>
          </p:nvPr>
        </p:nvSpPr>
        <p:spPr>
          <a:xfrm>
            <a:off x="971600" y="4509120"/>
            <a:ext cx="7204026" cy="757928"/>
          </a:xfrm>
        </p:spPr>
        <p:txBody>
          <a:bodyPr/>
          <a:lstStyle/>
          <a:p>
            <a:r>
              <a:rPr lang="de-DE" sz="1800" b="0" dirty="0" err="1" smtClean="0"/>
              <a:t>BfN</a:t>
            </a:r>
            <a:r>
              <a:rPr lang="de-DE" sz="1800" b="0" dirty="0" smtClean="0"/>
              <a:t> II 3.2 </a:t>
            </a:r>
            <a:r>
              <a:rPr lang="de-DE" sz="1800" b="0" dirty="0" smtClean="0"/>
              <a:t>„</a:t>
            </a:r>
            <a:r>
              <a:rPr lang="de-DE" sz="1800" b="0" dirty="0"/>
              <a:t>I</a:t>
            </a:r>
            <a:r>
              <a:rPr lang="de-DE" sz="1800" b="0" dirty="0" smtClean="0"/>
              <a:t>nland </a:t>
            </a:r>
            <a:r>
              <a:rPr lang="de-DE" sz="1800" b="0" dirty="0" err="1" smtClean="0"/>
              <a:t>water</a:t>
            </a:r>
            <a:r>
              <a:rPr lang="de-DE" sz="1800" b="0" dirty="0" smtClean="0"/>
              <a:t>, </a:t>
            </a:r>
            <a:r>
              <a:rPr lang="de-DE" sz="1800" b="0" dirty="0" err="1" smtClean="0"/>
              <a:t>floodplain</a:t>
            </a:r>
            <a:r>
              <a:rPr lang="de-DE" sz="1800" b="0" dirty="0" smtClean="0"/>
              <a:t> </a:t>
            </a:r>
            <a:r>
              <a:rPr lang="de-DE" sz="1800" b="0" dirty="0" err="1" smtClean="0"/>
              <a:t>ecosystems</a:t>
            </a:r>
            <a:r>
              <a:rPr lang="de-DE" sz="1800" b="0" dirty="0" smtClean="0"/>
              <a:t> </a:t>
            </a:r>
            <a:r>
              <a:rPr lang="de-DE" sz="1800" b="0" dirty="0" err="1" smtClean="0"/>
              <a:t>and</a:t>
            </a:r>
            <a:r>
              <a:rPr lang="de-DE" sz="1800" b="0" dirty="0" smtClean="0"/>
              <a:t> </a:t>
            </a:r>
            <a:r>
              <a:rPr lang="de-DE" sz="1800" b="0" dirty="0" err="1" smtClean="0"/>
              <a:t>water</a:t>
            </a:r>
            <a:r>
              <a:rPr lang="de-DE" sz="1800" b="0" dirty="0" smtClean="0"/>
              <a:t> </a:t>
            </a:r>
            <a:r>
              <a:rPr lang="de-DE" sz="1800" b="0" dirty="0" err="1"/>
              <a:t>balance</a:t>
            </a:r>
            <a:r>
              <a:rPr lang="de-DE" sz="1800" b="0" dirty="0"/>
              <a:t>“ </a:t>
            </a:r>
            <a:endParaRPr lang="de-DE" sz="1800" b="0" dirty="0" smtClean="0"/>
          </a:p>
          <a:p>
            <a:r>
              <a:rPr lang="de-DE" sz="1800" b="0" dirty="0"/>
              <a:t>Dr. Stephanie </a:t>
            </a:r>
            <a:r>
              <a:rPr lang="de-DE" sz="1800" b="0" dirty="0" err="1"/>
              <a:t>Natho</a:t>
            </a:r>
            <a:endParaRPr lang="de-DE" sz="1800" b="0" dirty="0"/>
          </a:p>
        </p:txBody>
      </p:sp>
    </p:spTree>
    <p:extLst>
      <p:ext uri="{BB962C8B-B14F-4D97-AF65-F5344CB8AC3E}">
        <p14:creationId xmlns="" xmlns:p14="http://schemas.microsoft.com/office/powerpoint/2010/main" val="256266040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uppieren 2"/>
          <p:cNvGrpSpPr/>
          <p:nvPr/>
        </p:nvGrpSpPr>
        <p:grpSpPr>
          <a:xfrm>
            <a:off x="1385107" y="1423617"/>
            <a:ext cx="3481538" cy="2089069"/>
            <a:chOff x="501897" y="1887413"/>
            <a:chExt cx="3481538" cy="2089069"/>
          </a:xfrm>
        </p:grpSpPr>
        <p:pic>
          <p:nvPicPr>
            <p:cNvPr id="9" name="Grafik 8"/>
            <p:cNvPicPr>
              <a:picLocks noChangeAspect="1"/>
            </p:cNvPicPr>
            <p:nvPr/>
          </p:nvPicPr>
          <p:blipFill rotWithShape="1">
            <a:blip r:embed="rId3" cstate="print">
              <a:extLst>
                <a:ext uri="{28A0092B-C50C-407E-A947-70E740481C1C}">
                  <a14:useLocalDpi xmlns="" xmlns:a14="http://schemas.microsoft.com/office/drawing/2010/main" val="0"/>
                </a:ext>
              </a:extLst>
            </a:blip>
            <a:srcRect b="8910"/>
            <a:stretch/>
          </p:blipFill>
          <p:spPr>
            <a:xfrm>
              <a:off x="501897" y="1887413"/>
              <a:ext cx="3481538" cy="2089069"/>
            </a:xfrm>
            <a:prstGeom prst="rect">
              <a:avLst/>
            </a:prstGeom>
          </p:spPr>
        </p:pic>
        <p:sp>
          <p:nvSpPr>
            <p:cNvPr id="46" name="Text Box 6"/>
            <p:cNvSpPr txBox="1">
              <a:spLocks noChangeArrowheads="1"/>
            </p:cNvSpPr>
            <p:nvPr/>
          </p:nvSpPr>
          <p:spPr bwMode="auto">
            <a:xfrm>
              <a:off x="504601" y="3683350"/>
              <a:ext cx="824562" cy="217625"/>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lIns="90000" tIns="46800" rIns="90000" bIns="46800">
              <a:spAutoFit/>
            </a:bodyPr>
            <a:lstStyle>
              <a:lvl1pPr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1pPr>
              <a:lvl2pPr marL="742950" indent="-28575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2pPr>
              <a:lvl3pPr marL="11430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3pPr>
              <a:lvl4pPr marL="16002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4pPr>
              <a:lvl5pPr marL="20574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5pPr>
              <a:lvl6pPr marL="2514600" indent="-228600" algn="ctr" defTabSz="449263" eaLnBrk="0" fontAlgn="base" hangingPunct="0">
                <a:spcBef>
                  <a:spcPct val="20000"/>
                </a:spcBef>
                <a:spcAft>
                  <a:spcPct val="0"/>
                </a:spcAft>
                <a:buFont typeface="Wingdings" pitchFamily="2" charset="2"/>
                <a:buChar char="Ø"/>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6pPr>
              <a:lvl7pPr marL="2971800" indent="-228600" algn="ctr" defTabSz="449263" eaLnBrk="0" fontAlgn="base" hangingPunct="0">
                <a:spcBef>
                  <a:spcPct val="20000"/>
                </a:spcBef>
                <a:spcAft>
                  <a:spcPct val="0"/>
                </a:spcAft>
                <a:buFont typeface="Wingdings" pitchFamily="2" charset="2"/>
                <a:buChar char="Ø"/>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7pPr>
              <a:lvl8pPr marL="3429000" indent="-228600" algn="ctr" defTabSz="449263" eaLnBrk="0" fontAlgn="base" hangingPunct="0">
                <a:spcBef>
                  <a:spcPct val="20000"/>
                </a:spcBef>
                <a:spcAft>
                  <a:spcPct val="0"/>
                </a:spcAft>
                <a:buFont typeface="Wingdings" pitchFamily="2" charset="2"/>
                <a:buChar char="Ø"/>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8pPr>
              <a:lvl9pPr marL="3886200" indent="-228600" algn="ctr" defTabSz="449263" eaLnBrk="0" fontAlgn="base" hangingPunct="0">
                <a:spcBef>
                  <a:spcPct val="20000"/>
                </a:spcBef>
                <a:spcAft>
                  <a:spcPct val="0"/>
                </a:spcAft>
                <a:buFont typeface="Wingdings" pitchFamily="2" charset="2"/>
                <a:buChar char="Ø"/>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9pPr>
            </a:lstStyle>
            <a:p>
              <a:pPr algn="l" eaLnBrk="1" hangingPunct="1">
                <a:spcBef>
                  <a:spcPct val="0"/>
                </a:spcBef>
                <a:buClr>
                  <a:srgbClr val="000000"/>
                </a:buClr>
                <a:buSzPct val="100000"/>
                <a:buFont typeface="Times New Roman" pitchFamily="18" charset="0"/>
                <a:buNone/>
              </a:pPr>
              <a:r>
                <a:rPr lang="de-DE" sz="800" dirty="0">
                  <a:solidFill>
                    <a:srgbClr val="FFFFFF"/>
                  </a:solidFill>
                  <a:ea typeface="Lucida Sans Unicode" pitchFamily="34" charset="0"/>
                  <a:cs typeface="Lucida Sans Unicode" pitchFamily="34" charset="0"/>
                </a:rPr>
                <a:t>Foto: J. </a:t>
              </a:r>
              <a:r>
                <a:rPr lang="de-DE" sz="800" dirty="0" err="1" smtClean="0">
                  <a:solidFill>
                    <a:srgbClr val="FFFFFF"/>
                  </a:solidFill>
                  <a:ea typeface="Lucida Sans Unicode" pitchFamily="34" charset="0"/>
                  <a:cs typeface="Lucida Sans Unicode" pitchFamily="34" charset="0"/>
                </a:rPr>
                <a:t>Purps</a:t>
              </a:r>
              <a:endParaRPr lang="de-DE" sz="800" dirty="0">
                <a:solidFill>
                  <a:srgbClr val="FFFFFF"/>
                </a:solidFill>
                <a:ea typeface="Lucida Sans Unicode" pitchFamily="34" charset="0"/>
                <a:cs typeface="Lucida Sans Unicode" pitchFamily="34" charset="0"/>
              </a:endParaRPr>
            </a:p>
          </p:txBody>
        </p:sp>
        <p:sp>
          <p:nvSpPr>
            <p:cNvPr id="10" name="Textfeld 9"/>
            <p:cNvSpPr txBox="1"/>
            <p:nvPr/>
          </p:nvSpPr>
          <p:spPr>
            <a:xfrm rot="413786">
              <a:off x="2173923" y="2625076"/>
              <a:ext cx="1336992" cy="215444"/>
            </a:xfrm>
            <a:prstGeom prst="rect">
              <a:avLst/>
            </a:prstGeom>
            <a:noFill/>
          </p:spPr>
          <p:txBody>
            <a:bodyPr wrap="square" rtlCol="0">
              <a:spAutoFit/>
            </a:bodyPr>
            <a:lstStyle/>
            <a:p>
              <a:pPr>
                <a:buNone/>
              </a:pPr>
              <a:r>
                <a:rPr lang="de-DE" sz="800" dirty="0" smtClean="0">
                  <a:solidFill>
                    <a:schemeClr val="bg1"/>
                  </a:solidFill>
                </a:rPr>
                <a:t>New </a:t>
              </a:r>
              <a:r>
                <a:rPr lang="de-DE" sz="800" dirty="0" err="1" smtClean="0">
                  <a:solidFill>
                    <a:schemeClr val="bg1"/>
                  </a:solidFill>
                </a:rPr>
                <a:t>dam</a:t>
              </a:r>
              <a:endParaRPr lang="de-DE" sz="800" dirty="0">
                <a:solidFill>
                  <a:schemeClr val="bg1"/>
                </a:solidFill>
              </a:endParaRPr>
            </a:p>
          </p:txBody>
        </p:sp>
        <p:sp>
          <p:nvSpPr>
            <p:cNvPr id="29" name="Textfeld 28"/>
            <p:cNvSpPr txBox="1"/>
            <p:nvPr/>
          </p:nvSpPr>
          <p:spPr>
            <a:xfrm rot="413786">
              <a:off x="1258566" y="2906612"/>
              <a:ext cx="1336992" cy="215444"/>
            </a:xfrm>
            <a:prstGeom prst="rect">
              <a:avLst/>
            </a:prstGeom>
            <a:noFill/>
          </p:spPr>
          <p:txBody>
            <a:bodyPr wrap="square" rtlCol="0">
              <a:spAutoFit/>
            </a:bodyPr>
            <a:lstStyle/>
            <a:p>
              <a:pPr>
                <a:buNone/>
              </a:pPr>
              <a:r>
                <a:rPr lang="de-DE" sz="800" dirty="0" smtClean="0">
                  <a:solidFill>
                    <a:schemeClr val="bg1"/>
                  </a:solidFill>
                </a:rPr>
                <a:t>Old </a:t>
              </a:r>
              <a:r>
                <a:rPr lang="de-DE" sz="800" dirty="0" err="1" smtClean="0">
                  <a:solidFill>
                    <a:schemeClr val="bg1"/>
                  </a:solidFill>
                </a:rPr>
                <a:t>dam</a:t>
              </a:r>
              <a:endParaRPr lang="de-DE" sz="800" dirty="0">
                <a:solidFill>
                  <a:schemeClr val="bg1"/>
                </a:solidFill>
              </a:endParaRPr>
            </a:p>
          </p:txBody>
        </p:sp>
      </p:grpSp>
      <p:sp>
        <p:nvSpPr>
          <p:cNvPr id="22533" name="Rectangle 2"/>
          <p:cNvSpPr>
            <a:spLocks noGrp="1" noChangeArrowheads="1"/>
          </p:cNvSpPr>
          <p:nvPr>
            <p:ph type="title"/>
          </p:nvPr>
        </p:nvSpPr>
        <p:spPr>
          <a:noFill/>
        </p:spPr>
        <p:txBody>
          <a:bodyPr/>
          <a:lstStyle/>
          <a:p>
            <a:r>
              <a:rPr lang="de-DE" dirty="0" err="1"/>
              <a:t>Examples</a:t>
            </a:r>
            <a:r>
              <a:rPr lang="de-DE" dirty="0"/>
              <a:t> </a:t>
            </a:r>
            <a:r>
              <a:rPr lang="de-DE" dirty="0" err="1"/>
              <a:t>of</a:t>
            </a:r>
            <a:r>
              <a:rPr lang="de-DE" dirty="0"/>
              <a:t> positive </a:t>
            </a:r>
            <a:r>
              <a:rPr lang="de-DE" dirty="0" err="1"/>
              <a:t>effects</a:t>
            </a:r>
            <a:r>
              <a:rPr lang="de-DE" dirty="0"/>
              <a:t> </a:t>
            </a:r>
            <a:r>
              <a:rPr lang="de-DE" dirty="0" err="1"/>
              <a:t>of</a:t>
            </a:r>
            <a:r>
              <a:rPr lang="de-DE" dirty="0"/>
              <a:t> </a:t>
            </a:r>
            <a:r>
              <a:rPr lang="de-DE" dirty="0" err="1"/>
              <a:t>floodplain</a:t>
            </a:r>
            <a:r>
              <a:rPr lang="de-DE" dirty="0"/>
              <a:t> </a:t>
            </a:r>
            <a:r>
              <a:rPr lang="de-DE" dirty="0" err="1"/>
              <a:t>restoration</a:t>
            </a:r>
            <a:r>
              <a:rPr lang="de-DE" dirty="0"/>
              <a:t> </a:t>
            </a:r>
            <a:r>
              <a:rPr lang="de-DE" dirty="0" err="1"/>
              <a:t>projects</a:t>
            </a:r>
            <a:endParaRPr lang="de-DE" dirty="0" smtClean="0"/>
          </a:p>
        </p:txBody>
      </p:sp>
      <p:sp>
        <p:nvSpPr>
          <p:cNvPr id="41" name="Textfeld 11"/>
          <p:cNvSpPr txBox="1">
            <a:spLocks noChangeArrowheads="1"/>
          </p:cNvSpPr>
          <p:nvPr/>
        </p:nvSpPr>
        <p:spPr bwMode="auto">
          <a:xfrm>
            <a:off x="6372200" y="1409201"/>
            <a:ext cx="2664296" cy="400110"/>
          </a:xfrm>
          <a:prstGeom prst="rect">
            <a:avLst/>
          </a:prstGeom>
          <a:solidFill>
            <a:schemeClr val="bg1"/>
          </a:solidFill>
          <a:ln w="3175">
            <a:noFill/>
            <a:miter lim="800000"/>
            <a:headEnd/>
            <a:tailEnd/>
          </a:ln>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6pPr>
            <a:lvl7pPr marL="29718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7pPr>
            <a:lvl8pPr marL="34290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8pPr>
            <a:lvl9pPr marL="38862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9pPr>
          </a:lstStyle>
          <a:p>
            <a:pPr eaLnBrk="1" hangingPunct="1">
              <a:buFont typeface="Wingdings" pitchFamily="2" charset="2"/>
              <a:buNone/>
            </a:pPr>
            <a:r>
              <a:rPr lang="de-DE" b="1" dirty="0" err="1" smtClean="0"/>
              <a:t>Lenzener</a:t>
            </a:r>
            <a:r>
              <a:rPr lang="de-DE" b="1" dirty="0" smtClean="0"/>
              <a:t> Elbtalaue </a:t>
            </a:r>
          </a:p>
        </p:txBody>
      </p:sp>
      <p:grpSp>
        <p:nvGrpSpPr>
          <p:cNvPr id="39" name="Group 13"/>
          <p:cNvGrpSpPr>
            <a:grpSpLocks/>
          </p:cNvGrpSpPr>
          <p:nvPr/>
        </p:nvGrpSpPr>
        <p:grpSpPr bwMode="auto">
          <a:xfrm>
            <a:off x="1385107" y="3512686"/>
            <a:ext cx="1530709" cy="3341200"/>
            <a:chOff x="0" y="857"/>
            <a:chExt cx="2309" cy="3463"/>
          </a:xfrm>
        </p:grpSpPr>
        <p:pic>
          <p:nvPicPr>
            <p:cNvPr id="40" name="Picture 8" descr="Luftbild_Lenzen_Katharina_Nabel"/>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0" y="857"/>
              <a:ext cx="2309" cy="34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2" name="Text Box 12"/>
            <p:cNvSpPr txBox="1">
              <a:spLocks noChangeArrowheads="1"/>
            </p:cNvSpPr>
            <p:nvPr/>
          </p:nvSpPr>
          <p:spPr bwMode="auto">
            <a:xfrm>
              <a:off x="220" y="4096"/>
              <a:ext cx="1511" cy="214"/>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1pPr>
              <a:lvl2pPr marL="742950" indent="-28575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2pPr>
              <a:lvl3pPr marL="11430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3pPr>
              <a:lvl4pPr marL="16002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4pPr>
              <a:lvl5pPr marL="20574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5pPr>
              <a:lvl6pPr marL="2514600" indent="-228600" algn="ctr" defTabSz="449263" eaLnBrk="0" fontAlgn="base" hangingPunct="0">
                <a:spcBef>
                  <a:spcPct val="20000"/>
                </a:spcBef>
                <a:spcAft>
                  <a:spcPct val="0"/>
                </a:spcAft>
                <a:buFont typeface="Wingdings" pitchFamily="2" charset="2"/>
                <a:buChar char="Ø"/>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6pPr>
              <a:lvl7pPr marL="2971800" indent="-228600" algn="ctr" defTabSz="449263" eaLnBrk="0" fontAlgn="base" hangingPunct="0">
                <a:spcBef>
                  <a:spcPct val="20000"/>
                </a:spcBef>
                <a:spcAft>
                  <a:spcPct val="0"/>
                </a:spcAft>
                <a:buFont typeface="Wingdings" pitchFamily="2" charset="2"/>
                <a:buChar char="Ø"/>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7pPr>
              <a:lvl8pPr marL="3429000" indent="-228600" algn="ctr" defTabSz="449263" eaLnBrk="0" fontAlgn="base" hangingPunct="0">
                <a:spcBef>
                  <a:spcPct val="20000"/>
                </a:spcBef>
                <a:spcAft>
                  <a:spcPct val="0"/>
                </a:spcAft>
                <a:buFont typeface="Wingdings" pitchFamily="2" charset="2"/>
                <a:buChar char="Ø"/>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8pPr>
              <a:lvl9pPr marL="3886200" indent="-228600" algn="ctr" defTabSz="449263" eaLnBrk="0" fontAlgn="base" hangingPunct="0">
                <a:spcBef>
                  <a:spcPct val="20000"/>
                </a:spcBef>
                <a:spcAft>
                  <a:spcPct val="0"/>
                </a:spcAft>
                <a:buFont typeface="Wingdings" pitchFamily="2" charset="2"/>
                <a:buChar char="Ø"/>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9pPr>
            </a:lstStyle>
            <a:p>
              <a:pPr algn="l" eaLnBrk="1" hangingPunct="1">
                <a:spcBef>
                  <a:spcPct val="0"/>
                </a:spcBef>
                <a:buClr>
                  <a:srgbClr val="000000"/>
                </a:buClr>
                <a:buSzPct val="100000"/>
                <a:buFont typeface="Times New Roman" pitchFamily="18" charset="0"/>
                <a:buNone/>
              </a:pPr>
              <a:r>
                <a:rPr lang="de-DE" sz="800" dirty="0">
                  <a:solidFill>
                    <a:srgbClr val="FFFFFF"/>
                  </a:solidFill>
                  <a:ea typeface="Lucida Sans Unicode" pitchFamily="34" charset="0"/>
                  <a:cs typeface="Lucida Sans Unicode" pitchFamily="34" charset="0"/>
                </a:rPr>
                <a:t>Foto: K. Nabel</a:t>
              </a:r>
            </a:p>
          </p:txBody>
        </p:sp>
      </p:grpSp>
      <p:pic>
        <p:nvPicPr>
          <p:cNvPr id="2052" name="Picture 4" descr="ELB_BB_01_Elbe_Band_nachher"/>
          <p:cNvPicPr>
            <a:picLocks noChangeAspect="1" noChangeArrowheads="1"/>
          </p:cNvPicPr>
          <p:nvPr/>
        </p:nvPicPr>
        <p:blipFill>
          <a:blip r:embed="rId5" cstate="print">
            <a:extLst>
              <a:ext uri="{BEBA8EAE-BF5A-486C-A8C5-ECC9F3942E4B}">
                <a14:imgProps xmlns="" xmlns:a14="http://schemas.microsoft.com/office/drawing/2010/main">
                  <a14:imgLayer r:embed="rId8">
                    <a14:imgEffect>
                      <a14:colorTemperature colorTemp="11500"/>
                    </a14:imgEffect>
                  </a14:imgLayer>
                </a14:imgProps>
              </a:ext>
              <a:ext uri="{28A0092B-C50C-407E-A947-70E740481C1C}">
                <a14:useLocalDpi xmlns="" xmlns:a14="http://schemas.microsoft.com/office/drawing/2010/main" val="0"/>
              </a:ext>
            </a:extLst>
          </a:blip>
          <a:srcRect/>
          <a:stretch>
            <a:fillRect/>
          </a:stretch>
        </p:blipFill>
        <p:spPr bwMode="auto">
          <a:xfrm>
            <a:off x="6444207" y="3778400"/>
            <a:ext cx="2667213" cy="166682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7" name="Ellipse 56"/>
          <p:cNvSpPr/>
          <p:nvPr/>
        </p:nvSpPr>
        <p:spPr bwMode="auto">
          <a:xfrm>
            <a:off x="7681932" y="4526384"/>
            <a:ext cx="634484" cy="558800"/>
          </a:xfrm>
          <a:prstGeom prst="ellipse">
            <a:avLst/>
          </a:prstGeom>
          <a:noFill/>
          <a:ln w="12700" cap="flat" cmpd="sng" algn="ctr">
            <a:solidFill>
              <a:schemeClr val="tx1"/>
            </a:solidFill>
            <a:prstDash val="solid"/>
            <a:round/>
            <a:headEnd type="none" w="med" len="med"/>
            <a:tailEnd type="none" w="med" len="me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266700" marR="0" indent="-266700" algn="ctr" defTabSz="914400" rtl="0" eaLnBrk="1" fontAlgn="base" latinLnBrk="0" hangingPunct="1">
              <a:lnSpc>
                <a:spcPct val="100000"/>
              </a:lnSpc>
              <a:spcBef>
                <a:spcPct val="20000"/>
              </a:spcBef>
              <a:spcAft>
                <a:spcPct val="0"/>
              </a:spcAft>
              <a:buClrTx/>
              <a:buSzTx/>
              <a:buFont typeface="Wingdings" pitchFamily="2" charset="2"/>
              <a:buChar char="Ø"/>
              <a:tabLst/>
            </a:pPr>
            <a:endParaRPr kumimoji="0" lang="de-DE" sz="2000" b="0" i="0" u="none" strike="noStrike" cap="none" normalizeH="0" baseline="0" smtClean="0">
              <a:ln>
                <a:noFill/>
              </a:ln>
              <a:solidFill>
                <a:schemeClr val="tx1"/>
              </a:solidFill>
              <a:effectLst/>
              <a:latin typeface="Arial" charset="0"/>
            </a:endParaRPr>
          </a:p>
        </p:txBody>
      </p:sp>
      <p:sp>
        <p:nvSpPr>
          <p:cNvPr id="58" name="Ellipse 57"/>
          <p:cNvSpPr/>
          <p:nvPr/>
        </p:nvSpPr>
        <p:spPr bwMode="auto">
          <a:xfrm>
            <a:off x="7668344" y="2870200"/>
            <a:ext cx="634484" cy="558800"/>
          </a:xfrm>
          <a:prstGeom prst="ellipse">
            <a:avLst/>
          </a:prstGeom>
          <a:noFill/>
          <a:ln w="12700" cap="flat" cmpd="sng" algn="ctr">
            <a:solidFill>
              <a:schemeClr val="tx1"/>
            </a:solidFill>
            <a:prstDash val="solid"/>
            <a:round/>
            <a:headEnd type="none" w="med" len="med"/>
            <a:tailEnd type="none" w="med" len="me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266700" marR="0" indent="-266700" algn="ctr" defTabSz="914400" rtl="0" eaLnBrk="1" fontAlgn="base" latinLnBrk="0" hangingPunct="1">
              <a:lnSpc>
                <a:spcPct val="100000"/>
              </a:lnSpc>
              <a:spcBef>
                <a:spcPct val="20000"/>
              </a:spcBef>
              <a:spcAft>
                <a:spcPct val="0"/>
              </a:spcAft>
              <a:buClrTx/>
              <a:buSzTx/>
              <a:buFont typeface="Wingdings" pitchFamily="2" charset="2"/>
              <a:buChar char="Ø"/>
              <a:tabLst/>
            </a:pPr>
            <a:endParaRPr kumimoji="0" lang="de-DE" sz="2000" b="0" i="0" u="none" strike="noStrike" cap="none" normalizeH="0" baseline="0" smtClean="0">
              <a:ln>
                <a:noFill/>
              </a:ln>
              <a:solidFill>
                <a:schemeClr val="tx1"/>
              </a:solidFill>
              <a:effectLst/>
              <a:latin typeface="Arial" charset="0"/>
            </a:endParaRPr>
          </a:p>
        </p:txBody>
      </p:sp>
      <p:sp>
        <p:nvSpPr>
          <p:cNvPr id="5" name="Textfeld 4"/>
          <p:cNvSpPr txBox="1"/>
          <p:nvPr/>
        </p:nvSpPr>
        <p:spPr>
          <a:xfrm>
            <a:off x="1387812" y="1484784"/>
            <a:ext cx="745866" cy="369332"/>
          </a:xfrm>
          <a:prstGeom prst="rect">
            <a:avLst/>
          </a:prstGeom>
          <a:noFill/>
        </p:spPr>
        <p:txBody>
          <a:bodyPr wrap="square" rtlCol="0">
            <a:spAutoFit/>
          </a:bodyPr>
          <a:lstStyle/>
          <a:p>
            <a:r>
              <a:rPr lang="de-DE" dirty="0" smtClean="0"/>
              <a:t>1999</a:t>
            </a:r>
            <a:endParaRPr lang="de-DE" dirty="0"/>
          </a:p>
        </p:txBody>
      </p:sp>
      <p:sp>
        <p:nvSpPr>
          <p:cNvPr id="27" name="Textfeld 26"/>
          <p:cNvSpPr txBox="1"/>
          <p:nvPr/>
        </p:nvSpPr>
        <p:spPr>
          <a:xfrm>
            <a:off x="1387812" y="3551499"/>
            <a:ext cx="745866" cy="369332"/>
          </a:xfrm>
          <a:prstGeom prst="rect">
            <a:avLst/>
          </a:prstGeom>
          <a:noFill/>
        </p:spPr>
        <p:txBody>
          <a:bodyPr wrap="square" rtlCol="0">
            <a:spAutoFit/>
          </a:bodyPr>
          <a:lstStyle/>
          <a:p>
            <a:r>
              <a:rPr lang="de-DE" dirty="0" smtClean="0"/>
              <a:t>2011</a:t>
            </a:r>
            <a:endParaRPr lang="de-DE" dirty="0"/>
          </a:p>
        </p:txBody>
      </p:sp>
      <p:sp>
        <p:nvSpPr>
          <p:cNvPr id="22538" name="Text Box 30"/>
          <p:cNvSpPr txBox="1">
            <a:spLocks noChangeArrowheads="1"/>
          </p:cNvSpPr>
          <p:nvPr/>
        </p:nvSpPr>
        <p:spPr bwMode="auto">
          <a:xfrm>
            <a:off x="7159128" y="3785659"/>
            <a:ext cx="2314575" cy="35503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18000" tIns="36000" rIns="18000" bIns="10800">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6pPr>
            <a:lvl7pPr marL="29718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7pPr>
            <a:lvl8pPr marL="34290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8pPr>
            <a:lvl9pPr marL="38862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9pPr>
          </a:lstStyle>
          <a:p>
            <a:pPr eaLnBrk="1" hangingPunct="1">
              <a:spcBef>
                <a:spcPct val="0"/>
              </a:spcBef>
              <a:buFont typeface="Wingdings" pitchFamily="2" charset="2"/>
              <a:buNone/>
            </a:pPr>
            <a:r>
              <a:rPr lang="de-DE" sz="1000" b="1" dirty="0"/>
              <a:t>Status </a:t>
            </a:r>
            <a:r>
              <a:rPr lang="de-DE" sz="1000" b="1" dirty="0" err="1"/>
              <a:t>of</a:t>
            </a:r>
            <a:r>
              <a:rPr lang="de-DE" sz="1000" b="1" dirty="0"/>
              <a:t> </a:t>
            </a:r>
            <a:r>
              <a:rPr lang="de-DE" sz="1000" b="1" dirty="0" err="1"/>
              <a:t>the</a:t>
            </a:r>
            <a:r>
              <a:rPr lang="de-DE" sz="1000" b="1" dirty="0"/>
              <a:t> </a:t>
            </a:r>
            <a:r>
              <a:rPr lang="de-DE" sz="1000" b="1" dirty="0" err="1"/>
              <a:t>floodplain</a:t>
            </a:r>
            <a:r>
              <a:rPr lang="de-DE" sz="1000" b="1" dirty="0"/>
              <a:t> </a:t>
            </a:r>
            <a:r>
              <a:rPr lang="de-DE" sz="1000" b="1" dirty="0" smtClean="0"/>
              <a:t>after </a:t>
            </a:r>
            <a:r>
              <a:rPr lang="de-DE" sz="1000" b="1" dirty="0" err="1" smtClean="0"/>
              <a:t>implementation</a:t>
            </a:r>
            <a:endParaRPr lang="de-DE" sz="1000" dirty="0"/>
          </a:p>
        </p:txBody>
      </p:sp>
      <p:sp>
        <p:nvSpPr>
          <p:cNvPr id="28" name="Textfeld 27"/>
          <p:cNvSpPr txBox="1"/>
          <p:nvPr/>
        </p:nvSpPr>
        <p:spPr>
          <a:xfrm>
            <a:off x="3275856" y="4005064"/>
            <a:ext cx="3009616" cy="2031325"/>
          </a:xfrm>
          <a:prstGeom prst="rect">
            <a:avLst/>
          </a:prstGeom>
          <a:noFill/>
        </p:spPr>
        <p:txBody>
          <a:bodyPr wrap="square" rtlCol="0">
            <a:spAutoFit/>
          </a:bodyPr>
          <a:lstStyle/>
          <a:p>
            <a:pPr marL="285750" indent="-285750">
              <a:buFont typeface="Arial" panose="020B0604020202020204" pitchFamily="34" charset="0"/>
              <a:buChar char="•"/>
            </a:pPr>
            <a:r>
              <a:rPr lang="de-DE" dirty="0" smtClean="0"/>
              <a:t>Status </a:t>
            </a:r>
            <a:r>
              <a:rPr lang="de-DE" dirty="0" err="1" smtClean="0"/>
              <a:t>of</a:t>
            </a:r>
            <a:r>
              <a:rPr lang="de-DE" dirty="0" smtClean="0"/>
              <a:t> </a:t>
            </a:r>
            <a:r>
              <a:rPr lang="de-DE" dirty="0" err="1" smtClean="0"/>
              <a:t>floodplains</a:t>
            </a:r>
            <a:endParaRPr lang="de-DE" dirty="0" smtClean="0"/>
          </a:p>
          <a:p>
            <a:pPr marL="285750" indent="-285750">
              <a:buFont typeface="Arial" panose="020B0604020202020204" pitchFamily="34" charset="0"/>
              <a:buChar char="•"/>
            </a:pPr>
            <a:r>
              <a:rPr lang="de-DE" dirty="0" smtClean="0"/>
              <a:t>FFH </a:t>
            </a:r>
            <a:r>
              <a:rPr lang="de-DE" dirty="0" err="1" smtClean="0"/>
              <a:t>habitat</a:t>
            </a:r>
            <a:r>
              <a:rPr lang="de-DE" dirty="0" smtClean="0"/>
              <a:t> </a:t>
            </a:r>
            <a:r>
              <a:rPr lang="de-DE" dirty="0" err="1" smtClean="0"/>
              <a:t>types</a:t>
            </a:r>
            <a:endParaRPr lang="de-DE" dirty="0"/>
          </a:p>
          <a:p>
            <a:pPr marL="285750" indent="-285750">
              <a:buFont typeface="Arial" panose="020B0604020202020204" pitchFamily="34" charset="0"/>
              <a:buChar char="•"/>
            </a:pPr>
            <a:r>
              <a:rPr lang="de-DE" dirty="0" err="1" smtClean="0"/>
              <a:t>Biodiversity</a:t>
            </a:r>
            <a:endParaRPr lang="de-DE" dirty="0" smtClean="0"/>
          </a:p>
          <a:p>
            <a:pPr marL="285750" indent="-285750">
              <a:buFont typeface="Arial" panose="020B0604020202020204" pitchFamily="34" charset="0"/>
              <a:buChar char="•"/>
            </a:pPr>
            <a:r>
              <a:rPr lang="de-DE" dirty="0" err="1" smtClean="0"/>
              <a:t>Recreation</a:t>
            </a:r>
            <a:r>
              <a:rPr lang="de-DE" dirty="0" smtClean="0"/>
              <a:t> (Elberadweg)</a:t>
            </a:r>
          </a:p>
          <a:p>
            <a:pPr marL="285750" indent="-285750">
              <a:buFont typeface="Arial" panose="020B0604020202020204" pitchFamily="34" charset="0"/>
              <a:buChar char="•"/>
            </a:pPr>
            <a:r>
              <a:rPr lang="de-DE" dirty="0" err="1" smtClean="0"/>
              <a:t>Nutrient</a:t>
            </a:r>
            <a:r>
              <a:rPr lang="de-DE" dirty="0" smtClean="0"/>
              <a:t> </a:t>
            </a:r>
            <a:r>
              <a:rPr lang="de-DE" dirty="0" err="1" smtClean="0"/>
              <a:t>retention</a:t>
            </a:r>
            <a:endParaRPr lang="de-DE" dirty="0" smtClean="0"/>
          </a:p>
          <a:p>
            <a:pPr marL="285750" indent="-285750">
              <a:buFont typeface="Arial" panose="020B0604020202020204" pitchFamily="34" charset="0"/>
              <a:buChar char="•"/>
            </a:pPr>
            <a:r>
              <a:rPr lang="de-DE" dirty="0" smtClean="0"/>
              <a:t>Natural </a:t>
            </a:r>
            <a:r>
              <a:rPr lang="de-DE" dirty="0" err="1"/>
              <a:t>flooding</a:t>
            </a:r>
            <a:r>
              <a:rPr lang="de-DE" dirty="0"/>
              <a:t>/</a:t>
            </a:r>
            <a:r>
              <a:rPr lang="de-DE" dirty="0" err="1"/>
              <a:t>flood</a:t>
            </a:r>
            <a:r>
              <a:rPr lang="de-DE" dirty="0"/>
              <a:t> </a:t>
            </a:r>
            <a:r>
              <a:rPr lang="de-DE" dirty="0" err="1" smtClean="0"/>
              <a:t>control</a:t>
            </a:r>
            <a:endParaRPr lang="de-DE" dirty="0"/>
          </a:p>
        </p:txBody>
      </p:sp>
      <p:pic>
        <p:nvPicPr>
          <p:cNvPr id="5122" name="Picture 2" descr="I:\DATEN\Aktenplan\605 Bundesförderungen\605-5 Naturschutzgrossprojekte\Lenzener Elbtalaue\Bilder_12052011\IMG_5518.JPG"/>
          <p:cNvPicPr>
            <a:picLocks noChangeAspect="1" noChangeArrowheads="1"/>
          </p:cNvPicPr>
          <p:nvPr/>
        </p:nvPicPr>
        <p:blipFill>
          <a:blip r:embed="rId9" cstate="print">
            <a:extLst>
              <a:ext uri="{28A0092B-C50C-407E-A947-70E740481C1C}">
                <a14:useLocalDpi xmlns="" xmlns:a14="http://schemas.microsoft.com/office/drawing/2010/main" val="0"/>
              </a:ext>
            </a:extLst>
          </a:blip>
          <a:srcRect/>
          <a:stretch>
            <a:fillRect/>
          </a:stretch>
        </p:blipFill>
        <p:spPr bwMode="auto">
          <a:xfrm>
            <a:off x="2728" y="1484784"/>
            <a:ext cx="1184896" cy="789931"/>
          </a:xfrm>
          <a:prstGeom prst="rect">
            <a:avLst/>
          </a:prstGeom>
          <a:noFill/>
          <a:extLst>
            <a:ext uri="{909E8E84-426E-40DD-AFC4-6F175D3DCCD1}">
              <a14:hiddenFill xmlns="" xmlns:a14="http://schemas.microsoft.com/office/drawing/2010/main">
                <a:solidFill>
                  <a:srgbClr val="FFFFFF"/>
                </a:solidFill>
              </a14:hiddenFill>
            </a:ext>
          </a:extLst>
        </p:spPr>
      </p:pic>
      <p:pic>
        <p:nvPicPr>
          <p:cNvPr id="5123" name="Picture 3" descr="I:\DATEN\Aktenplan\605 Bundesförderungen\605-5 Naturschutzgrossprojekte\Lenzener Elbtalaue\Bilder_12052011\IMG_5527.JPG"/>
          <p:cNvPicPr>
            <a:picLocks noChangeAspect="1" noChangeArrowheads="1"/>
          </p:cNvPicPr>
          <p:nvPr/>
        </p:nvPicPr>
        <p:blipFill>
          <a:blip r:embed="rId10" cstate="print">
            <a:extLst>
              <a:ext uri="{28A0092B-C50C-407E-A947-70E740481C1C}">
                <a14:useLocalDpi xmlns="" xmlns:a14="http://schemas.microsoft.com/office/drawing/2010/main" val="0"/>
              </a:ext>
            </a:extLst>
          </a:blip>
          <a:srcRect/>
          <a:stretch>
            <a:fillRect/>
          </a:stretch>
        </p:blipFill>
        <p:spPr bwMode="auto">
          <a:xfrm>
            <a:off x="2728" y="2420888"/>
            <a:ext cx="1184894" cy="789929"/>
          </a:xfrm>
          <a:prstGeom prst="rect">
            <a:avLst/>
          </a:prstGeom>
          <a:noFill/>
          <a:extLst>
            <a:ext uri="{909E8E84-426E-40DD-AFC4-6F175D3DCCD1}">
              <a14:hiddenFill xmlns="" xmlns:a14="http://schemas.microsoft.com/office/drawing/2010/main">
                <a:solidFill>
                  <a:srgbClr val="FFFFFF"/>
                </a:solidFill>
              </a14:hiddenFill>
            </a:ext>
          </a:extLst>
        </p:spPr>
      </p:pic>
      <p:pic>
        <p:nvPicPr>
          <p:cNvPr id="5124" name="Picture 4" descr="I:\DATEN\Aktenplan\605 Bundesförderungen\605-5 Naturschutzgrossprojekte\Lenzener Elbtalaue\Bilder_12052011\IMG_5531.JPG"/>
          <p:cNvPicPr>
            <a:picLocks noChangeAspect="1" noChangeArrowheads="1"/>
          </p:cNvPicPr>
          <p:nvPr/>
        </p:nvPicPr>
        <p:blipFill>
          <a:blip r:embed="rId11" cstate="print">
            <a:extLst>
              <a:ext uri="{28A0092B-C50C-407E-A947-70E740481C1C}">
                <a14:useLocalDpi xmlns="" xmlns:a14="http://schemas.microsoft.com/office/drawing/2010/main" val="0"/>
              </a:ext>
            </a:extLst>
          </a:blip>
          <a:srcRect/>
          <a:stretch>
            <a:fillRect/>
          </a:stretch>
        </p:blipFill>
        <p:spPr bwMode="auto">
          <a:xfrm>
            <a:off x="2727" y="3356992"/>
            <a:ext cx="1184895" cy="789930"/>
          </a:xfrm>
          <a:prstGeom prst="rect">
            <a:avLst/>
          </a:prstGeom>
          <a:noFill/>
          <a:extLst>
            <a:ext uri="{909E8E84-426E-40DD-AFC4-6F175D3DCCD1}">
              <a14:hiddenFill xmlns="" xmlns:a14="http://schemas.microsoft.com/office/drawing/2010/main">
                <a:solidFill>
                  <a:srgbClr val="FFFFFF"/>
                </a:solidFill>
              </a14:hiddenFill>
            </a:ext>
          </a:extLst>
        </p:spPr>
      </p:pic>
      <p:pic>
        <p:nvPicPr>
          <p:cNvPr id="5126" name="Picture 6" descr="I:\DATEN\Aktenplan\605 Bundesförderungen\605-5 Naturschutzgrossprojekte\Lenzener Elbtalaue\Bilder_12052011\IMG_5479.JPG"/>
          <p:cNvPicPr>
            <a:picLocks noChangeAspect="1" noChangeArrowheads="1"/>
          </p:cNvPicPr>
          <p:nvPr/>
        </p:nvPicPr>
        <p:blipFill>
          <a:blip r:embed="rId12" cstate="print">
            <a:extLst>
              <a:ext uri="{28A0092B-C50C-407E-A947-70E740481C1C}">
                <a14:useLocalDpi xmlns="" xmlns:a14="http://schemas.microsoft.com/office/drawing/2010/main" val="0"/>
              </a:ext>
            </a:extLst>
          </a:blip>
          <a:srcRect/>
          <a:stretch>
            <a:fillRect/>
          </a:stretch>
        </p:blipFill>
        <p:spPr bwMode="auto">
          <a:xfrm>
            <a:off x="0" y="4279086"/>
            <a:ext cx="1187624" cy="791749"/>
          </a:xfrm>
          <a:prstGeom prst="rect">
            <a:avLst/>
          </a:prstGeom>
          <a:noFill/>
          <a:extLst>
            <a:ext uri="{909E8E84-426E-40DD-AFC4-6F175D3DCCD1}">
              <a14:hiddenFill xmlns="" xmlns:a14="http://schemas.microsoft.com/office/drawing/2010/main">
                <a:solidFill>
                  <a:srgbClr val="FFFFFF"/>
                </a:solidFill>
              </a14:hiddenFill>
            </a:ext>
          </a:extLst>
        </p:spPr>
      </p:pic>
      <p:pic>
        <p:nvPicPr>
          <p:cNvPr id="5127" name="Picture 7" descr="I:\DATEN\Aktenplan\605 Bundesförderungen\605-5 Naturschutzgrossprojekte\Lenzener Elbtalaue\Bilder_12052011\IMG_5480.JPG"/>
          <p:cNvPicPr>
            <a:picLocks noChangeAspect="1" noChangeArrowheads="1"/>
          </p:cNvPicPr>
          <p:nvPr/>
        </p:nvPicPr>
        <p:blipFill>
          <a:blip r:embed="rId13" cstate="print">
            <a:extLst>
              <a:ext uri="{28A0092B-C50C-407E-A947-70E740481C1C}">
                <a14:useLocalDpi xmlns="" xmlns:a14="http://schemas.microsoft.com/office/drawing/2010/main" val="0"/>
              </a:ext>
            </a:extLst>
          </a:blip>
          <a:srcRect/>
          <a:stretch>
            <a:fillRect/>
          </a:stretch>
        </p:blipFill>
        <p:spPr bwMode="auto">
          <a:xfrm>
            <a:off x="2728" y="5169646"/>
            <a:ext cx="1184895" cy="789930"/>
          </a:xfrm>
          <a:prstGeom prst="rect">
            <a:avLst/>
          </a:prstGeom>
          <a:noFill/>
          <a:extLst>
            <a:ext uri="{909E8E84-426E-40DD-AFC4-6F175D3DCCD1}">
              <a14:hiddenFill xmlns="" xmlns:a14="http://schemas.microsoft.com/office/drawing/2010/main">
                <a:solidFill>
                  <a:srgbClr val="FFFFFF"/>
                </a:solidFill>
              </a14:hiddenFill>
            </a:ext>
          </a:extLst>
        </p:spPr>
      </p:pic>
      <p:pic>
        <p:nvPicPr>
          <p:cNvPr id="5128" name="Picture 8" descr="I:\DATEN\Aktenplan\605 Bundesförderungen\605-5 Naturschutzgrossprojekte\Lenzener Elbtalaue\Bilder_12052011\IMG_5508.JPG"/>
          <p:cNvPicPr>
            <a:picLocks noChangeAspect="1" noChangeArrowheads="1"/>
          </p:cNvPicPr>
          <p:nvPr/>
        </p:nvPicPr>
        <p:blipFill>
          <a:blip r:embed="rId14" cstate="print">
            <a:extLst>
              <a:ext uri="{28A0092B-C50C-407E-A947-70E740481C1C}">
                <a14:useLocalDpi xmlns="" xmlns:a14="http://schemas.microsoft.com/office/drawing/2010/main" val="0"/>
              </a:ext>
            </a:extLst>
          </a:blip>
          <a:srcRect/>
          <a:stretch>
            <a:fillRect/>
          </a:stretch>
        </p:blipFill>
        <p:spPr bwMode="auto">
          <a:xfrm>
            <a:off x="0" y="6066251"/>
            <a:ext cx="1187624" cy="791749"/>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extfeld 1"/>
          <p:cNvSpPr txBox="1"/>
          <p:nvPr/>
        </p:nvSpPr>
        <p:spPr>
          <a:xfrm>
            <a:off x="5162580" y="1989192"/>
            <a:ext cx="3867075" cy="3046988"/>
          </a:xfrm>
          <a:prstGeom prst="rect">
            <a:avLst/>
          </a:prstGeom>
          <a:noFill/>
        </p:spPr>
        <p:txBody>
          <a:bodyPr wrap="square" rtlCol="0">
            <a:spAutoFit/>
          </a:bodyPr>
          <a:lstStyle/>
          <a:p>
            <a:endParaRPr lang="de-DE" dirty="0" smtClean="0"/>
          </a:p>
          <a:p>
            <a:pPr marL="285750" indent="-285750">
              <a:buFont typeface="Arial" panose="020B0604020202020204" pitchFamily="34" charset="0"/>
              <a:buChar char="•"/>
            </a:pPr>
            <a:r>
              <a:rPr lang="de-DE" sz="2000" dirty="0" err="1" smtClean="0"/>
              <a:t>Dyke</a:t>
            </a:r>
            <a:r>
              <a:rPr lang="de-DE" sz="2000" dirty="0" smtClean="0"/>
              <a:t> </a:t>
            </a:r>
            <a:r>
              <a:rPr lang="de-DE" sz="2000" dirty="0" err="1" smtClean="0"/>
              <a:t>relocation</a:t>
            </a:r>
            <a:r>
              <a:rPr lang="de-DE" sz="2000" dirty="0" smtClean="0"/>
              <a:t> (</a:t>
            </a:r>
            <a:r>
              <a:rPr lang="de-DE" sz="2000" dirty="0" err="1" smtClean="0"/>
              <a:t>slotting</a:t>
            </a:r>
            <a:r>
              <a:rPr lang="de-DE" sz="2000" dirty="0" smtClean="0"/>
              <a:t> </a:t>
            </a:r>
            <a:r>
              <a:rPr lang="de-DE" sz="2000" dirty="0" err="1" smtClean="0"/>
              <a:t>old</a:t>
            </a:r>
            <a:r>
              <a:rPr lang="de-DE" sz="2000" dirty="0" smtClean="0"/>
              <a:t> </a:t>
            </a:r>
            <a:r>
              <a:rPr lang="de-DE" sz="2000" dirty="0" err="1" smtClean="0"/>
              <a:t>dyke</a:t>
            </a:r>
            <a:r>
              <a:rPr lang="de-DE" sz="2000" dirty="0" smtClean="0"/>
              <a:t> </a:t>
            </a:r>
            <a:r>
              <a:rPr lang="de-DE" sz="2000" dirty="0" err="1" smtClean="0"/>
              <a:t>finished</a:t>
            </a:r>
            <a:r>
              <a:rPr lang="de-DE" sz="2000" dirty="0" smtClean="0"/>
              <a:t> </a:t>
            </a:r>
            <a:r>
              <a:rPr lang="de-DE" sz="2000" dirty="0"/>
              <a:t>in </a:t>
            </a:r>
            <a:r>
              <a:rPr lang="de-DE" sz="2000" dirty="0" smtClean="0"/>
              <a:t>2009)</a:t>
            </a:r>
          </a:p>
          <a:p>
            <a:pPr marL="285750" indent="-285750">
              <a:buFont typeface="Arial" panose="020B0604020202020204" pitchFamily="34" charset="0"/>
              <a:buChar char="•"/>
            </a:pPr>
            <a:r>
              <a:rPr lang="de-DE" sz="2000" dirty="0" smtClean="0"/>
              <a:t>420 ha</a:t>
            </a:r>
          </a:p>
          <a:p>
            <a:pPr marL="285750" indent="-285750">
              <a:buFont typeface="Arial" panose="020B0604020202020204" pitchFamily="34" charset="0"/>
              <a:buChar char="•"/>
            </a:pPr>
            <a:r>
              <a:rPr lang="de-DE" sz="2000" dirty="0" smtClean="0"/>
              <a:t>Initial </a:t>
            </a:r>
            <a:r>
              <a:rPr lang="de-DE" sz="2000" dirty="0" err="1" smtClean="0"/>
              <a:t>planting</a:t>
            </a:r>
            <a:r>
              <a:rPr lang="de-DE" sz="2000" dirty="0" smtClean="0"/>
              <a:t> </a:t>
            </a:r>
            <a:r>
              <a:rPr lang="de-DE" sz="2000" dirty="0" err="1" smtClean="0"/>
              <a:t>of</a:t>
            </a:r>
            <a:r>
              <a:rPr lang="de-DE" sz="2000" dirty="0" smtClean="0"/>
              <a:t> </a:t>
            </a:r>
            <a:r>
              <a:rPr lang="de-DE" sz="2000" dirty="0" err="1" smtClean="0"/>
              <a:t>floodplain</a:t>
            </a:r>
            <a:r>
              <a:rPr lang="de-DE" sz="2000" dirty="0" smtClean="0"/>
              <a:t> </a:t>
            </a:r>
            <a:r>
              <a:rPr lang="de-DE" sz="2000" dirty="0" err="1" smtClean="0"/>
              <a:t>forest</a:t>
            </a:r>
            <a:endParaRPr lang="de-DE" sz="2000" dirty="0" smtClean="0"/>
          </a:p>
          <a:p>
            <a:pPr marL="285750" indent="-285750">
              <a:buFont typeface="Arial" panose="020B0604020202020204" pitchFamily="34" charset="0"/>
              <a:buChar char="•"/>
            </a:pPr>
            <a:r>
              <a:rPr lang="de-DE" sz="2000" dirty="0" err="1" smtClean="0"/>
              <a:t>Creation</a:t>
            </a:r>
            <a:r>
              <a:rPr lang="de-DE" sz="2000" dirty="0" smtClean="0"/>
              <a:t> </a:t>
            </a:r>
            <a:r>
              <a:rPr lang="de-DE" sz="2000" dirty="0" err="1" smtClean="0"/>
              <a:t>of</a:t>
            </a:r>
            <a:r>
              <a:rPr lang="de-DE" sz="2000" dirty="0" smtClean="0"/>
              <a:t> </a:t>
            </a:r>
            <a:r>
              <a:rPr lang="de-DE" sz="2000" dirty="0" err="1" smtClean="0"/>
              <a:t>side</a:t>
            </a:r>
            <a:r>
              <a:rPr lang="de-DE" sz="2000" dirty="0" smtClean="0"/>
              <a:t> </a:t>
            </a:r>
            <a:r>
              <a:rPr lang="de-DE" sz="2000" dirty="0" err="1" smtClean="0"/>
              <a:t>channels</a:t>
            </a:r>
            <a:endParaRPr lang="de-DE" sz="2000" dirty="0"/>
          </a:p>
          <a:p>
            <a:endParaRPr lang="de-DE" dirty="0" smtClean="0"/>
          </a:p>
          <a:p>
            <a:endParaRPr lang="de-DE" dirty="0" smtClean="0"/>
          </a:p>
          <a:p>
            <a:endParaRPr lang="de-DE" dirty="0"/>
          </a:p>
        </p:txBody>
      </p:sp>
      <p:pic>
        <p:nvPicPr>
          <p:cNvPr id="30" name="Picture 33"/>
          <p:cNvPicPr>
            <a:picLocks noChangeAspect="1" noChangeArrowheads="1"/>
          </p:cNvPicPr>
          <p:nvPr/>
        </p:nvPicPr>
        <p:blipFill rotWithShape="1">
          <a:blip r:embed="rId15" cstate="print">
            <a:extLst>
              <a:ext uri="{28A0092B-C50C-407E-A947-70E740481C1C}">
                <a14:useLocalDpi xmlns="" xmlns:a14="http://schemas.microsoft.com/office/drawing/2010/main" val="0"/>
              </a:ext>
            </a:extLst>
          </a:blip>
          <a:srcRect r="8430" b="18470"/>
          <a:stretch/>
        </p:blipFill>
        <p:spPr bwMode="auto">
          <a:xfrm>
            <a:off x="5292080" y="2790581"/>
            <a:ext cx="1130897" cy="116060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31" name="Textfeld 30"/>
          <p:cNvSpPr txBox="1"/>
          <p:nvPr/>
        </p:nvSpPr>
        <p:spPr>
          <a:xfrm>
            <a:off x="5671793" y="2924944"/>
            <a:ext cx="679176" cy="184666"/>
          </a:xfrm>
          <a:prstGeom prst="rect">
            <a:avLst/>
          </a:prstGeom>
          <a:solidFill>
            <a:srgbClr val="DDD7BB"/>
          </a:solidFill>
        </p:spPr>
        <p:txBody>
          <a:bodyPr wrap="square" rtlCol="0">
            <a:spAutoFit/>
          </a:bodyPr>
          <a:lstStyle/>
          <a:p>
            <a:r>
              <a:rPr lang="de-DE" sz="600" dirty="0" err="1"/>
              <a:t>N</a:t>
            </a:r>
            <a:r>
              <a:rPr lang="de-DE" sz="600" dirty="0" err="1" smtClean="0"/>
              <a:t>ear</a:t>
            </a:r>
            <a:r>
              <a:rPr lang="de-DE" sz="600" dirty="0" smtClean="0"/>
              <a:t> </a:t>
            </a:r>
            <a:r>
              <a:rPr lang="de-DE" sz="600" dirty="0" err="1" smtClean="0"/>
              <a:t>natural</a:t>
            </a:r>
            <a:endParaRPr lang="de-DE" sz="600" dirty="0"/>
          </a:p>
        </p:txBody>
      </p:sp>
      <p:sp>
        <p:nvSpPr>
          <p:cNvPr id="32" name="Textfeld 31"/>
          <p:cNvSpPr txBox="1"/>
          <p:nvPr/>
        </p:nvSpPr>
        <p:spPr>
          <a:xfrm>
            <a:off x="5671793" y="3140968"/>
            <a:ext cx="751184" cy="184666"/>
          </a:xfrm>
          <a:prstGeom prst="rect">
            <a:avLst/>
          </a:prstGeom>
          <a:solidFill>
            <a:srgbClr val="DDD7BB"/>
          </a:solidFill>
        </p:spPr>
        <p:txBody>
          <a:bodyPr wrap="square" rtlCol="0">
            <a:spAutoFit/>
          </a:bodyPr>
          <a:lstStyle/>
          <a:p>
            <a:r>
              <a:rPr lang="de-DE" sz="600" dirty="0" err="1" smtClean="0"/>
              <a:t>Slightly</a:t>
            </a:r>
            <a:r>
              <a:rPr lang="de-DE" sz="600" dirty="0" smtClean="0"/>
              <a:t> </a:t>
            </a:r>
            <a:r>
              <a:rPr lang="de-DE" sz="600" dirty="0" err="1" smtClean="0"/>
              <a:t>modified</a:t>
            </a:r>
            <a:endParaRPr lang="de-DE" sz="600" dirty="0"/>
          </a:p>
        </p:txBody>
      </p:sp>
      <p:sp>
        <p:nvSpPr>
          <p:cNvPr id="33" name="Textfeld 32"/>
          <p:cNvSpPr txBox="1"/>
          <p:nvPr/>
        </p:nvSpPr>
        <p:spPr>
          <a:xfrm>
            <a:off x="5671793" y="3356992"/>
            <a:ext cx="936104" cy="184666"/>
          </a:xfrm>
          <a:prstGeom prst="rect">
            <a:avLst/>
          </a:prstGeom>
          <a:solidFill>
            <a:srgbClr val="DDD7BB"/>
          </a:solidFill>
        </p:spPr>
        <p:txBody>
          <a:bodyPr wrap="square" rtlCol="0">
            <a:spAutoFit/>
          </a:bodyPr>
          <a:lstStyle/>
          <a:p>
            <a:r>
              <a:rPr lang="de-DE" sz="600" dirty="0" err="1" smtClean="0"/>
              <a:t>Moderatel</a:t>
            </a:r>
            <a:r>
              <a:rPr lang="de-DE" sz="500" dirty="0" err="1" smtClean="0"/>
              <a:t>y</a:t>
            </a:r>
            <a:r>
              <a:rPr lang="de-DE" sz="500" dirty="0" smtClean="0"/>
              <a:t> </a:t>
            </a:r>
            <a:r>
              <a:rPr lang="de-DE" sz="600" dirty="0" err="1" smtClean="0"/>
              <a:t>modified</a:t>
            </a:r>
            <a:endParaRPr lang="de-DE" sz="600" dirty="0"/>
          </a:p>
        </p:txBody>
      </p:sp>
      <p:sp>
        <p:nvSpPr>
          <p:cNvPr id="34" name="Textfeld 33"/>
          <p:cNvSpPr txBox="1"/>
          <p:nvPr/>
        </p:nvSpPr>
        <p:spPr>
          <a:xfrm>
            <a:off x="5671793" y="3573016"/>
            <a:ext cx="836177" cy="184666"/>
          </a:xfrm>
          <a:prstGeom prst="rect">
            <a:avLst/>
          </a:prstGeom>
          <a:solidFill>
            <a:srgbClr val="DDD7BB"/>
          </a:solidFill>
        </p:spPr>
        <p:txBody>
          <a:bodyPr wrap="square" rtlCol="0">
            <a:spAutoFit/>
          </a:bodyPr>
          <a:lstStyle/>
          <a:p>
            <a:r>
              <a:rPr lang="de-DE" sz="600" dirty="0" err="1" smtClean="0"/>
              <a:t>Severely</a:t>
            </a:r>
            <a:r>
              <a:rPr lang="de-DE" sz="600" dirty="0" smtClean="0"/>
              <a:t> </a:t>
            </a:r>
            <a:r>
              <a:rPr lang="de-DE" sz="600" dirty="0" err="1" smtClean="0"/>
              <a:t>modified</a:t>
            </a:r>
            <a:endParaRPr lang="de-DE" sz="600" dirty="0"/>
          </a:p>
        </p:txBody>
      </p:sp>
      <p:sp>
        <p:nvSpPr>
          <p:cNvPr id="35" name="Textfeld 34"/>
          <p:cNvSpPr txBox="1"/>
          <p:nvPr/>
        </p:nvSpPr>
        <p:spPr>
          <a:xfrm>
            <a:off x="5671793" y="3766757"/>
            <a:ext cx="727979" cy="184666"/>
          </a:xfrm>
          <a:prstGeom prst="rect">
            <a:avLst/>
          </a:prstGeom>
          <a:solidFill>
            <a:srgbClr val="DDD7BB"/>
          </a:solidFill>
        </p:spPr>
        <p:txBody>
          <a:bodyPr wrap="square" rtlCol="0">
            <a:spAutoFit/>
          </a:bodyPr>
          <a:lstStyle/>
          <a:p>
            <a:r>
              <a:rPr lang="de-DE" sz="600" dirty="0" err="1" smtClean="0"/>
              <a:t>Totally</a:t>
            </a:r>
            <a:r>
              <a:rPr lang="de-DE" sz="600" dirty="0" smtClean="0"/>
              <a:t> </a:t>
            </a:r>
            <a:r>
              <a:rPr lang="de-DE" sz="600" dirty="0" err="1" smtClean="0"/>
              <a:t>modified</a:t>
            </a:r>
            <a:endParaRPr lang="de-DE" sz="600" dirty="0"/>
          </a:p>
        </p:txBody>
      </p:sp>
      <p:sp>
        <p:nvSpPr>
          <p:cNvPr id="36" name="Textfeld 35"/>
          <p:cNvSpPr txBox="1"/>
          <p:nvPr/>
        </p:nvSpPr>
        <p:spPr>
          <a:xfrm>
            <a:off x="5307159" y="2780928"/>
            <a:ext cx="1043809" cy="184666"/>
          </a:xfrm>
          <a:prstGeom prst="rect">
            <a:avLst/>
          </a:prstGeom>
          <a:solidFill>
            <a:srgbClr val="DDD7BB"/>
          </a:solidFill>
        </p:spPr>
        <p:txBody>
          <a:bodyPr wrap="square" rtlCol="0">
            <a:spAutoFit/>
          </a:bodyPr>
          <a:lstStyle/>
          <a:p>
            <a:r>
              <a:rPr lang="de-DE" sz="600" b="1" dirty="0" err="1" smtClean="0"/>
              <a:t>Floodplain</a:t>
            </a:r>
            <a:r>
              <a:rPr lang="de-DE" sz="600" b="1" dirty="0" smtClean="0"/>
              <a:t> </a:t>
            </a:r>
            <a:r>
              <a:rPr lang="de-DE" sz="600" b="1" dirty="0" err="1" smtClean="0"/>
              <a:t>status</a:t>
            </a:r>
            <a:endParaRPr lang="de-DE" sz="600" b="1" dirty="0"/>
          </a:p>
        </p:txBody>
      </p:sp>
      <p:pic>
        <p:nvPicPr>
          <p:cNvPr id="2051" name="Picture 3" descr="ELB_BB_01_Elbe_Band_vorher"/>
          <p:cNvPicPr>
            <a:picLocks noChangeAspect="1" noChangeArrowheads="1"/>
          </p:cNvPicPr>
          <p:nvPr/>
        </p:nvPicPr>
        <p:blipFill>
          <a:blip r:embed="rId16" cstate="print">
            <a:extLst>
              <a:ext uri="{BEBA8EAE-BF5A-486C-A8C5-ECC9F3942E4B}">
                <a14:imgProps xmlns="" xmlns:a14="http://schemas.microsoft.com/office/drawing/2010/main">
                  <a14:imgLayer r:embed="rId17">
                    <a14:imgEffect>
                      <a14:colorTemperature colorTemp="11500"/>
                    </a14:imgEffect>
                  </a14:imgLayer>
                </a14:imgProps>
              </a:ext>
              <a:ext uri="{28A0092B-C50C-407E-A947-70E740481C1C}">
                <a14:useLocalDpi xmlns="" xmlns:a14="http://schemas.microsoft.com/office/drawing/2010/main" val="0"/>
              </a:ext>
            </a:extLst>
          </a:blip>
          <a:srcRect/>
          <a:stretch>
            <a:fillRect/>
          </a:stretch>
        </p:blipFill>
        <p:spPr bwMode="auto">
          <a:xfrm>
            <a:off x="6444208" y="2132856"/>
            <a:ext cx="2664860" cy="166535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2536" name="Text Box 27"/>
          <p:cNvSpPr txBox="1">
            <a:spLocks noChangeArrowheads="1"/>
          </p:cNvSpPr>
          <p:nvPr/>
        </p:nvSpPr>
        <p:spPr bwMode="auto">
          <a:xfrm>
            <a:off x="7131050" y="2163308"/>
            <a:ext cx="2012950" cy="3295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18000" tIns="10800" rIns="18000" bIns="10800">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6pPr>
            <a:lvl7pPr marL="29718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7pPr>
            <a:lvl8pPr marL="34290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8pPr>
            <a:lvl9pPr marL="38862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9pPr>
          </a:lstStyle>
          <a:p>
            <a:pPr eaLnBrk="1" hangingPunct="1">
              <a:spcBef>
                <a:spcPct val="0"/>
              </a:spcBef>
            </a:pPr>
            <a:r>
              <a:rPr lang="de-DE" sz="1000" b="1" dirty="0"/>
              <a:t>Status </a:t>
            </a:r>
            <a:r>
              <a:rPr lang="de-DE" sz="1000" b="1" dirty="0" err="1"/>
              <a:t>of</a:t>
            </a:r>
            <a:r>
              <a:rPr lang="de-DE" sz="1000" b="1" dirty="0"/>
              <a:t> </a:t>
            </a:r>
            <a:r>
              <a:rPr lang="de-DE" sz="1000" b="1" dirty="0" err="1"/>
              <a:t>the</a:t>
            </a:r>
            <a:r>
              <a:rPr lang="de-DE" sz="1000" b="1" dirty="0"/>
              <a:t> </a:t>
            </a:r>
            <a:r>
              <a:rPr lang="de-DE" sz="1000" b="1" dirty="0" err="1"/>
              <a:t>floodplain</a:t>
            </a:r>
            <a:r>
              <a:rPr lang="de-DE" sz="1000" b="1" dirty="0"/>
              <a:t> </a:t>
            </a:r>
            <a:r>
              <a:rPr lang="de-DE" sz="1000" b="1" dirty="0" err="1"/>
              <a:t>before</a:t>
            </a:r>
            <a:r>
              <a:rPr lang="de-DE" sz="1000" b="1" dirty="0"/>
              <a:t>  </a:t>
            </a:r>
            <a:r>
              <a:rPr lang="de-DE" sz="1000" b="1" dirty="0" err="1" smtClean="0"/>
              <a:t>implementation</a:t>
            </a:r>
            <a:endParaRPr lang="de-DE" sz="1000" dirty="0"/>
          </a:p>
        </p:txBody>
      </p:sp>
    </p:spTree>
    <p:extLst>
      <p:ext uri="{BB962C8B-B14F-4D97-AF65-F5344CB8AC3E}">
        <p14:creationId xmlns="" xmlns:p14="http://schemas.microsoft.com/office/powerpoint/2010/main" val="1330498839"/>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205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253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05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253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animBg="1"/>
      <p:bldP spid="22538" grpId="0"/>
      <p:bldP spid="28" grpId="0"/>
      <p:bldP spid="2" grpId="0"/>
      <p:bldP spid="31" grpId="0" animBg="1"/>
      <p:bldP spid="32" grpId="0" animBg="1"/>
      <p:bldP spid="33" grpId="0" animBg="1"/>
      <p:bldP spid="34" grpId="0" animBg="1"/>
      <p:bldP spid="35" grpId="0" animBg="1"/>
      <p:bldP spid="36" grpId="0" animBg="1"/>
      <p:bldP spid="2253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2"/>
          <p:cNvSpPr>
            <a:spLocks noGrp="1" noChangeArrowheads="1"/>
          </p:cNvSpPr>
          <p:nvPr>
            <p:ph type="title"/>
          </p:nvPr>
        </p:nvSpPr>
        <p:spPr/>
        <p:txBody>
          <a:bodyPr/>
          <a:lstStyle/>
          <a:p>
            <a:r>
              <a:rPr lang="de-DE" dirty="0" err="1"/>
              <a:t>Floodplain</a:t>
            </a:r>
            <a:r>
              <a:rPr lang="de-DE" dirty="0"/>
              <a:t> </a:t>
            </a:r>
            <a:r>
              <a:rPr lang="de-DE" dirty="0" err="1"/>
              <a:t>restoration</a:t>
            </a:r>
            <a:r>
              <a:rPr lang="de-DE" dirty="0"/>
              <a:t> </a:t>
            </a:r>
            <a:r>
              <a:rPr lang="de-DE" dirty="0" err="1"/>
              <a:t>and</a:t>
            </a:r>
            <a:r>
              <a:rPr lang="de-DE" dirty="0"/>
              <a:t> </a:t>
            </a:r>
            <a:r>
              <a:rPr lang="de-DE" dirty="0" err="1"/>
              <a:t>Flood</a:t>
            </a:r>
            <a:r>
              <a:rPr lang="de-DE" dirty="0"/>
              <a:t> </a:t>
            </a:r>
            <a:r>
              <a:rPr lang="de-DE" dirty="0" err="1"/>
              <a:t>protection</a:t>
            </a:r>
            <a:endParaRPr lang="de-DE" dirty="0"/>
          </a:p>
        </p:txBody>
      </p:sp>
      <p:sp>
        <p:nvSpPr>
          <p:cNvPr id="5" name="Textplatzhalter 4"/>
          <p:cNvSpPr>
            <a:spLocks noGrp="1"/>
          </p:cNvSpPr>
          <p:nvPr>
            <p:ph type="body" sz="quarter" idx="12"/>
          </p:nvPr>
        </p:nvSpPr>
        <p:spPr/>
        <p:txBody>
          <a:bodyPr/>
          <a:lstStyle/>
          <a:p>
            <a:endParaRPr lang="de-DE"/>
          </a:p>
        </p:txBody>
      </p:sp>
      <p:sp>
        <p:nvSpPr>
          <p:cNvPr id="29702" name="Text Box 5"/>
          <p:cNvSpPr txBox="1">
            <a:spLocks noChangeArrowheads="1"/>
          </p:cNvSpPr>
          <p:nvPr/>
        </p:nvSpPr>
        <p:spPr bwMode="auto">
          <a:xfrm>
            <a:off x="1898477" y="1888679"/>
            <a:ext cx="7010400" cy="703262"/>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1pPr>
            <a:lvl2pPr marL="742950" indent="-28575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2pPr>
            <a:lvl3pPr marL="11430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3pPr>
            <a:lvl4pPr marL="16002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4pPr>
            <a:lvl5pPr marL="20574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5pPr>
            <a:lvl6pPr marL="2514600" indent="-228600" algn="ctr" defTabSz="449263" eaLnBrk="0" fontAlgn="base" hangingPunct="0">
              <a:spcBef>
                <a:spcPct val="20000"/>
              </a:spcBef>
              <a:spcAft>
                <a:spcPct val="0"/>
              </a:spcAft>
              <a:buFont typeface="Wingdings" pitchFamily="2" charset="2"/>
              <a:buChar char="Ø"/>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6pPr>
            <a:lvl7pPr marL="2971800" indent="-228600" algn="ctr" defTabSz="449263" eaLnBrk="0" fontAlgn="base" hangingPunct="0">
              <a:spcBef>
                <a:spcPct val="20000"/>
              </a:spcBef>
              <a:spcAft>
                <a:spcPct val="0"/>
              </a:spcAft>
              <a:buFont typeface="Wingdings" pitchFamily="2" charset="2"/>
              <a:buChar char="Ø"/>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7pPr>
            <a:lvl8pPr marL="3429000" indent="-228600" algn="ctr" defTabSz="449263" eaLnBrk="0" fontAlgn="base" hangingPunct="0">
              <a:spcBef>
                <a:spcPct val="20000"/>
              </a:spcBef>
              <a:spcAft>
                <a:spcPct val="0"/>
              </a:spcAft>
              <a:buFont typeface="Wingdings" pitchFamily="2" charset="2"/>
              <a:buChar char="Ø"/>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8pPr>
            <a:lvl9pPr marL="3886200" indent="-228600" algn="ctr" defTabSz="449263" eaLnBrk="0" fontAlgn="base" hangingPunct="0">
              <a:spcBef>
                <a:spcPct val="20000"/>
              </a:spcBef>
              <a:spcAft>
                <a:spcPct val="0"/>
              </a:spcAft>
              <a:buFont typeface="Wingdings" pitchFamily="2" charset="2"/>
              <a:buChar char="Ø"/>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9pPr>
          </a:lstStyle>
          <a:p>
            <a:pPr algn="l" eaLnBrk="1" hangingPunct="1">
              <a:spcBef>
                <a:spcPct val="0"/>
              </a:spcBef>
              <a:buClr>
                <a:srgbClr val="000000"/>
              </a:buClr>
              <a:buSzPct val="100000"/>
              <a:buFont typeface="Times New Roman" pitchFamily="18" charset="0"/>
              <a:buNone/>
            </a:pPr>
            <a:endParaRPr lang="de-DE">
              <a:solidFill>
                <a:srgbClr val="000000"/>
              </a:solidFill>
              <a:ea typeface="Lucida Sans Unicode" pitchFamily="34" charset="0"/>
              <a:cs typeface="Lucida Sans Unicode" pitchFamily="34" charset="0"/>
            </a:endParaRPr>
          </a:p>
          <a:p>
            <a:pPr algn="l" eaLnBrk="1" hangingPunct="1">
              <a:spcBef>
                <a:spcPct val="0"/>
              </a:spcBef>
              <a:buClr>
                <a:srgbClr val="000000"/>
              </a:buClr>
              <a:buSzPct val="100000"/>
              <a:buFont typeface="Times New Roman" pitchFamily="18" charset="0"/>
              <a:buNone/>
            </a:pPr>
            <a:endParaRPr lang="de-DE">
              <a:solidFill>
                <a:srgbClr val="000000"/>
              </a:solidFill>
              <a:ea typeface="Lucida Sans Unicode" pitchFamily="34" charset="0"/>
              <a:cs typeface="Lucida Sans Unicode" pitchFamily="34" charset="0"/>
            </a:endParaRPr>
          </a:p>
        </p:txBody>
      </p:sp>
      <p:sp>
        <p:nvSpPr>
          <p:cNvPr id="2" name="Textfeld 1"/>
          <p:cNvSpPr txBox="1"/>
          <p:nvPr/>
        </p:nvSpPr>
        <p:spPr>
          <a:xfrm>
            <a:off x="254462" y="1627376"/>
            <a:ext cx="5963920" cy="400110"/>
          </a:xfrm>
          <a:prstGeom prst="rect">
            <a:avLst/>
          </a:prstGeom>
          <a:noFill/>
        </p:spPr>
        <p:txBody>
          <a:bodyPr wrap="square" rtlCol="0">
            <a:spAutoFit/>
          </a:bodyPr>
          <a:lstStyle/>
          <a:p>
            <a:pPr>
              <a:buNone/>
            </a:pPr>
            <a:r>
              <a:rPr lang="de-DE" dirty="0" smtClean="0"/>
              <a:t>Beispiel: Deichrückverlegung </a:t>
            </a:r>
            <a:r>
              <a:rPr lang="de-DE" dirty="0" err="1"/>
              <a:t>Lenzener</a:t>
            </a:r>
            <a:r>
              <a:rPr lang="de-DE" dirty="0"/>
              <a:t> Elbtalaue</a:t>
            </a:r>
          </a:p>
        </p:txBody>
      </p:sp>
      <p:sp>
        <p:nvSpPr>
          <p:cNvPr id="14" name="Text Box 7"/>
          <p:cNvSpPr txBox="1">
            <a:spLocks noChangeArrowheads="1"/>
          </p:cNvSpPr>
          <p:nvPr/>
        </p:nvSpPr>
        <p:spPr bwMode="auto">
          <a:xfrm>
            <a:off x="3457620" y="2989343"/>
            <a:ext cx="3297760" cy="2062103"/>
          </a:xfrm>
          <a:prstGeom prst="rect">
            <a:avLst/>
          </a:prstGeom>
          <a:solidFill>
            <a:srgbClr val="CDE6CD"/>
          </a:solidFill>
          <a:ln w="9525" algn="ctr">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6pPr>
            <a:lvl7pPr marL="29718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7pPr>
            <a:lvl8pPr marL="34290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8pPr>
            <a:lvl9pPr marL="38862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9pPr>
          </a:lstStyle>
          <a:p>
            <a:pPr algn="l" eaLnBrk="1" hangingPunct="1">
              <a:spcBef>
                <a:spcPct val="50000"/>
              </a:spcBef>
              <a:buNone/>
            </a:pPr>
            <a:r>
              <a:rPr lang="de-DE" sz="1600" dirty="0" smtClean="0"/>
              <a:t>Beseitigung einer Engstelle und damit konstruktiven Schwachstelle im Deichsystem </a:t>
            </a:r>
          </a:p>
          <a:p>
            <a:pPr algn="l" eaLnBrk="1" hangingPunct="1">
              <a:spcBef>
                <a:spcPct val="50000"/>
              </a:spcBef>
              <a:buNone/>
            </a:pPr>
            <a:r>
              <a:rPr lang="de-DE" sz="1600" dirty="0" smtClean="0"/>
              <a:t>420 </a:t>
            </a:r>
            <a:r>
              <a:rPr lang="de-DE" sz="1600" dirty="0"/>
              <a:t>ha wiedergewonnene </a:t>
            </a:r>
            <a:r>
              <a:rPr lang="de-DE" sz="1600" dirty="0" smtClean="0"/>
              <a:t>Retentionsfläche / Aue</a:t>
            </a:r>
            <a:endParaRPr lang="de-DE" sz="1600" dirty="0"/>
          </a:p>
          <a:p>
            <a:pPr algn="l" eaLnBrk="1" hangingPunct="1">
              <a:spcBef>
                <a:spcPct val="50000"/>
              </a:spcBef>
              <a:buNone/>
            </a:pPr>
            <a:r>
              <a:rPr lang="de-DE" sz="1600" dirty="0" smtClean="0"/>
              <a:t>1/3 des Elbe-Abflusses fließen bei Hochwasser über das Vorland</a:t>
            </a:r>
            <a:endParaRPr lang="de-DE" sz="1600" dirty="0"/>
          </a:p>
        </p:txBody>
      </p:sp>
      <p:sp>
        <p:nvSpPr>
          <p:cNvPr id="1275911" name="Text Box 7"/>
          <p:cNvSpPr txBox="1">
            <a:spLocks noChangeArrowheads="1"/>
          </p:cNvSpPr>
          <p:nvPr/>
        </p:nvSpPr>
        <p:spPr bwMode="auto">
          <a:xfrm>
            <a:off x="1898477" y="2099960"/>
            <a:ext cx="6738317" cy="3493264"/>
          </a:xfrm>
          <a:prstGeom prst="rect">
            <a:avLst/>
          </a:prstGeom>
          <a:solidFill>
            <a:srgbClr val="CDE6CD"/>
          </a:solidFill>
          <a:ln w="9525" algn="ctr">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6pPr>
            <a:lvl7pPr marL="29718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7pPr>
            <a:lvl8pPr marL="34290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8pPr>
            <a:lvl9pPr marL="38862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9pPr>
          </a:lstStyle>
          <a:p>
            <a:pPr algn="l" eaLnBrk="1" hangingPunct="1">
              <a:spcBef>
                <a:spcPct val="50000"/>
              </a:spcBef>
              <a:buFont typeface="Wingdings" pitchFamily="2" charset="2"/>
              <a:buNone/>
            </a:pPr>
            <a:r>
              <a:rPr lang="de-DE" b="1" dirty="0" smtClean="0"/>
              <a:t>Durch die Deichrückverlegung (Fertigstellung 2009) waren die Wasserstände 2011 im Gebiet wie berechnet um 35 cm niedriger als bei vergleichbaren  Hochwassern vorher. </a:t>
            </a:r>
          </a:p>
          <a:p>
            <a:pPr algn="l" eaLnBrk="1" hangingPunct="1">
              <a:spcBef>
                <a:spcPct val="50000"/>
              </a:spcBef>
              <a:buFont typeface="Wingdings" pitchFamily="2" charset="2"/>
              <a:buNone/>
            </a:pPr>
            <a:r>
              <a:rPr lang="de-DE" b="1" dirty="0" smtClean="0"/>
              <a:t>An der rd. 5 km elbaufwärts gelegenen Stadt </a:t>
            </a:r>
            <a:r>
              <a:rPr lang="de-DE" b="1" dirty="0" err="1" smtClean="0"/>
              <a:t>Schnackenburg</a:t>
            </a:r>
            <a:r>
              <a:rPr lang="de-DE" b="1" dirty="0" smtClean="0"/>
              <a:t> sank der Hochwasserscheitel durch die Deichrückverlegung um mehr als 20 cm. </a:t>
            </a:r>
          </a:p>
          <a:p>
            <a:pPr algn="l" eaLnBrk="1" hangingPunct="1">
              <a:spcBef>
                <a:spcPct val="50000"/>
              </a:spcBef>
              <a:buFont typeface="Wingdings" pitchFamily="2" charset="2"/>
              <a:buNone/>
            </a:pPr>
            <a:r>
              <a:rPr lang="de-DE" b="1" dirty="0" smtClean="0"/>
              <a:t>Die positiven Auswirkungen der Deichrückverlegung wurden auch beim Juni-Hochwasser 2013 festgestellt. </a:t>
            </a:r>
          </a:p>
          <a:p>
            <a:pPr algn="l" eaLnBrk="1" hangingPunct="1">
              <a:spcBef>
                <a:spcPct val="50000"/>
              </a:spcBef>
              <a:buNone/>
            </a:pPr>
            <a:r>
              <a:rPr lang="de-DE" sz="1400" dirty="0" smtClean="0"/>
              <a:t>Quellen: LUGV Brandenburg / </a:t>
            </a:r>
            <a:r>
              <a:rPr lang="de-DE" sz="1400" dirty="0" err="1" smtClean="0"/>
              <a:t>Alexy</a:t>
            </a:r>
            <a:r>
              <a:rPr lang="de-DE" sz="1400" dirty="0" smtClean="0"/>
              <a:t> u. Faulhaber (2011),  Damm / BfG (</a:t>
            </a:r>
            <a:r>
              <a:rPr lang="de-DE" sz="1400" dirty="0" err="1" smtClean="0"/>
              <a:t>unveröff</a:t>
            </a:r>
            <a:r>
              <a:rPr lang="de-DE" sz="1400" dirty="0" smtClean="0"/>
              <a:t>.)</a:t>
            </a:r>
            <a:endParaRPr lang="de-DE" sz="1400" b="1" dirty="0"/>
          </a:p>
        </p:txBody>
      </p:sp>
      <p:pic>
        <p:nvPicPr>
          <p:cNvPr id="14338"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92546" y="1406909"/>
            <a:ext cx="8743950" cy="524827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3" name="Textfeld 2"/>
          <p:cNvSpPr txBox="1"/>
          <p:nvPr/>
        </p:nvSpPr>
        <p:spPr>
          <a:xfrm>
            <a:off x="1732570" y="6608385"/>
            <a:ext cx="4278276" cy="276999"/>
          </a:xfrm>
          <a:prstGeom prst="rect">
            <a:avLst/>
          </a:prstGeom>
          <a:noFill/>
        </p:spPr>
        <p:txBody>
          <a:bodyPr wrap="square" rtlCol="0">
            <a:spAutoFit/>
          </a:bodyPr>
          <a:lstStyle/>
          <a:p>
            <a:pPr algn="l">
              <a:buNone/>
            </a:pPr>
            <a:r>
              <a:rPr lang="de-DE" sz="1200" dirty="0" smtClean="0"/>
              <a:t>Source: M. Hatz, BfG - </a:t>
            </a:r>
            <a:r>
              <a:rPr lang="de-DE" sz="1200" dirty="0" err="1" smtClean="0"/>
              <a:t>Presentation</a:t>
            </a:r>
            <a:r>
              <a:rPr lang="de-DE" sz="1200" dirty="0" smtClean="0"/>
              <a:t>  IKSE on 21.11.2013</a:t>
            </a:r>
            <a:endParaRPr lang="de-DE" sz="1200" dirty="0"/>
          </a:p>
        </p:txBody>
      </p:sp>
      <p:sp>
        <p:nvSpPr>
          <p:cNvPr id="4" name="Textfeld 3"/>
          <p:cNvSpPr txBox="1"/>
          <p:nvPr/>
        </p:nvSpPr>
        <p:spPr>
          <a:xfrm>
            <a:off x="6524547" y="2636743"/>
            <a:ext cx="461665" cy="2391507"/>
          </a:xfrm>
          <a:prstGeom prst="rect">
            <a:avLst/>
          </a:prstGeom>
          <a:noFill/>
        </p:spPr>
        <p:txBody>
          <a:bodyPr vert="vert270" wrap="square" rtlCol="0" anchor="t" anchorCtr="0">
            <a:spAutoFit/>
          </a:bodyPr>
          <a:lstStyle/>
          <a:p>
            <a:pPr>
              <a:buNone/>
            </a:pPr>
            <a:r>
              <a:rPr lang="de-DE" sz="1800" dirty="0" err="1" smtClean="0"/>
              <a:t>Dyke</a:t>
            </a:r>
            <a:r>
              <a:rPr lang="de-DE" sz="1800" dirty="0" smtClean="0"/>
              <a:t> </a:t>
            </a:r>
            <a:r>
              <a:rPr lang="de-DE" sz="1800" dirty="0" err="1" smtClean="0"/>
              <a:t>relocation</a:t>
            </a:r>
            <a:endParaRPr lang="de-DE" sz="1800" dirty="0"/>
          </a:p>
        </p:txBody>
      </p:sp>
      <p:grpSp>
        <p:nvGrpSpPr>
          <p:cNvPr id="15" name="Gruppieren 14"/>
          <p:cNvGrpSpPr/>
          <p:nvPr/>
        </p:nvGrpSpPr>
        <p:grpSpPr>
          <a:xfrm>
            <a:off x="5340960" y="2636743"/>
            <a:ext cx="1418047" cy="2278565"/>
            <a:chOff x="5198258" y="2492727"/>
            <a:chExt cx="1418047" cy="2278565"/>
          </a:xfrm>
        </p:grpSpPr>
        <p:sp>
          <p:nvSpPr>
            <p:cNvPr id="16" name="Textfeld 15"/>
            <p:cNvSpPr txBox="1"/>
            <p:nvPr/>
          </p:nvSpPr>
          <p:spPr>
            <a:xfrm>
              <a:off x="5198258" y="3302466"/>
              <a:ext cx="1418047" cy="646331"/>
            </a:xfrm>
            <a:prstGeom prst="rect">
              <a:avLst/>
            </a:prstGeom>
            <a:noFill/>
          </p:spPr>
          <p:txBody>
            <a:bodyPr wrap="square" rtlCol="0">
              <a:spAutoFit/>
            </a:bodyPr>
            <a:lstStyle/>
            <a:p>
              <a:pPr>
                <a:buNone/>
              </a:pPr>
              <a:r>
                <a:rPr lang="de-DE" sz="1800" dirty="0" err="1" smtClean="0"/>
                <a:t>Reduction</a:t>
              </a:r>
              <a:r>
                <a:rPr lang="de-DE" sz="1800" dirty="0" smtClean="0"/>
                <a:t> 45 cm</a:t>
              </a:r>
              <a:endParaRPr lang="de-DE" sz="1800" dirty="0"/>
            </a:p>
          </p:txBody>
        </p:sp>
        <p:cxnSp>
          <p:nvCxnSpPr>
            <p:cNvPr id="17" name="Gerade Verbindung mit Pfeil 16"/>
            <p:cNvCxnSpPr/>
            <p:nvPr/>
          </p:nvCxnSpPr>
          <p:spPr bwMode="auto">
            <a:xfrm>
              <a:off x="6071403" y="2492727"/>
              <a:ext cx="0" cy="809739"/>
            </a:xfrm>
            <a:prstGeom prst="straightConnector1">
              <a:avLst/>
            </a:prstGeom>
            <a:noFill/>
            <a:ln w="31750" cap="flat" cmpd="sng" algn="ctr">
              <a:solidFill>
                <a:schemeClr val="tx1"/>
              </a:solidFill>
              <a:prstDash val="solid"/>
              <a:round/>
              <a:headEnd type="triangle" w="med" len="med"/>
              <a:tailEnd type="none" w="med" len="me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18" name="Gerade Verbindung mit Pfeil 17"/>
            <p:cNvCxnSpPr/>
            <p:nvPr/>
          </p:nvCxnSpPr>
          <p:spPr bwMode="auto">
            <a:xfrm flipV="1">
              <a:off x="6105422" y="3948797"/>
              <a:ext cx="0" cy="822495"/>
            </a:xfrm>
            <a:prstGeom prst="straightConnector1">
              <a:avLst/>
            </a:prstGeom>
            <a:noFill/>
            <a:ln w="31750" cap="flat" cmpd="sng" algn="ctr">
              <a:solidFill>
                <a:schemeClr val="tx1"/>
              </a:solidFill>
              <a:prstDash val="solid"/>
              <a:round/>
              <a:headEnd type="triangle" w="med" len="med"/>
              <a:tailEnd type="none" w="med" len="me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grpSp>
      <p:grpSp>
        <p:nvGrpSpPr>
          <p:cNvPr id="19" name="Gruppieren 18"/>
          <p:cNvGrpSpPr/>
          <p:nvPr/>
        </p:nvGrpSpPr>
        <p:grpSpPr>
          <a:xfrm>
            <a:off x="1394816" y="2307207"/>
            <a:ext cx="5685180" cy="369332"/>
            <a:chOff x="1252114" y="2163191"/>
            <a:chExt cx="5685180" cy="369332"/>
          </a:xfrm>
        </p:grpSpPr>
        <p:cxnSp>
          <p:nvCxnSpPr>
            <p:cNvPr id="20" name="Gerade Verbindung mit Pfeil 19"/>
            <p:cNvCxnSpPr/>
            <p:nvPr/>
          </p:nvCxnSpPr>
          <p:spPr bwMode="auto">
            <a:xfrm flipV="1">
              <a:off x="1252114" y="2347857"/>
              <a:ext cx="1678655" cy="6284"/>
            </a:xfrm>
            <a:prstGeom prst="straightConnector1">
              <a:avLst/>
            </a:prstGeom>
            <a:noFill/>
            <a:ln w="31750" cap="flat" cmpd="sng" algn="ctr">
              <a:solidFill>
                <a:schemeClr val="tx1"/>
              </a:solidFill>
              <a:prstDash val="solid"/>
              <a:round/>
              <a:headEnd type="triangle" w="med" len="med"/>
              <a:tailEnd type="none" w="med" len="me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21" name="Gerade Verbindung mit Pfeil 20"/>
            <p:cNvCxnSpPr/>
            <p:nvPr/>
          </p:nvCxnSpPr>
          <p:spPr bwMode="auto">
            <a:xfrm flipH="1">
              <a:off x="5260975" y="2342418"/>
              <a:ext cx="1676319" cy="0"/>
            </a:xfrm>
            <a:prstGeom prst="straightConnector1">
              <a:avLst/>
            </a:prstGeom>
            <a:noFill/>
            <a:ln w="31750" cap="flat" cmpd="sng" algn="ctr">
              <a:solidFill>
                <a:schemeClr val="tx1"/>
              </a:solidFill>
              <a:prstDash val="solid"/>
              <a:round/>
              <a:headEnd type="triangle" w="med" len="med"/>
              <a:tailEnd type="none" w="med" len="me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22" name="Textfeld 21"/>
            <p:cNvSpPr txBox="1"/>
            <p:nvPr/>
          </p:nvSpPr>
          <p:spPr>
            <a:xfrm>
              <a:off x="2956066" y="2163191"/>
              <a:ext cx="2264006" cy="369332"/>
            </a:xfrm>
            <a:prstGeom prst="rect">
              <a:avLst/>
            </a:prstGeom>
            <a:noFill/>
          </p:spPr>
          <p:txBody>
            <a:bodyPr wrap="square" rtlCol="0">
              <a:spAutoFit/>
            </a:bodyPr>
            <a:lstStyle/>
            <a:p>
              <a:pPr>
                <a:buNone/>
              </a:pPr>
              <a:r>
                <a:rPr lang="de-DE" sz="1800" dirty="0" err="1" smtClean="0"/>
                <a:t>Effects</a:t>
              </a:r>
              <a:r>
                <a:rPr lang="de-DE" sz="1800" dirty="0" smtClean="0"/>
                <a:t> on ca. 30 km</a:t>
              </a:r>
              <a:endParaRPr lang="de-DE" sz="1800" dirty="0"/>
            </a:p>
          </p:txBody>
        </p:sp>
      </p:grpSp>
    </p:spTree>
    <p:extLst>
      <p:ext uri="{BB962C8B-B14F-4D97-AF65-F5344CB8AC3E}">
        <p14:creationId xmlns="" xmlns:p14="http://schemas.microsoft.com/office/powerpoint/2010/main" val="63160986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smtClean="0"/>
              <a:t>Economic</a:t>
            </a:r>
            <a:r>
              <a:rPr lang="de-DE" dirty="0" smtClean="0"/>
              <a:t> </a:t>
            </a:r>
            <a:r>
              <a:rPr lang="de-DE" dirty="0" err="1" smtClean="0"/>
              <a:t>value</a:t>
            </a:r>
            <a:r>
              <a:rPr lang="de-DE" dirty="0" smtClean="0"/>
              <a:t> </a:t>
            </a:r>
            <a:r>
              <a:rPr lang="de-DE" dirty="0" err="1" smtClean="0"/>
              <a:t>of</a:t>
            </a:r>
            <a:r>
              <a:rPr lang="de-DE" dirty="0" smtClean="0"/>
              <a:t> </a:t>
            </a:r>
            <a:r>
              <a:rPr lang="de-DE" dirty="0" err="1" smtClean="0"/>
              <a:t>floodplain</a:t>
            </a:r>
            <a:r>
              <a:rPr lang="de-DE" dirty="0" smtClean="0"/>
              <a:t> </a:t>
            </a:r>
            <a:r>
              <a:rPr lang="de-DE" dirty="0" err="1" smtClean="0"/>
              <a:t>restoration</a:t>
            </a:r>
            <a:endParaRPr lang="de-DE" dirty="0"/>
          </a:p>
        </p:txBody>
      </p:sp>
      <p:sp>
        <p:nvSpPr>
          <p:cNvPr id="5" name="Text Box 2"/>
          <p:cNvSpPr txBox="1">
            <a:spLocks noChangeArrowheads="1"/>
          </p:cNvSpPr>
          <p:nvPr/>
        </p:nvSpPr>
        <p:spPr bwMode="auto">
          <a:xfrm>
            <a:off x="2195513" y="3500438"/>
            <a:ext cx="3024187" cy="260350"/>
          </a:xfrm>
          <a:prstGeom prst="rect">
            <a:avLst/>
          </a:prstGeom>
          <a:solidFill>
            <a:schemeClr val="bg1"/>
          </a:solidFill>
          <a:ln w="9525">
            <a:noFill/>
            <a:miter lim="800000"/>
            <a:headEnd/>
            <a:tailEnd/>
          </a:ln>
          <a:effectLst/>
        </p:spPr>
        <p:txBody>
          <a:bodyPr>
            <a:spAutoFit/>
          </a:bodyPr>
          <a:lstStyle/>
          <a:p>
            <a:pPr algn="l" eaLnBrk="0" hangingPunct="0">
              <a:spcBef>
                <a:spcPct val="50000"/>
              </a:spcBef>
              <a:buFontTx/>
              <a:buNone/>
              <a:defRPr/>
            </a:pPr>
            <a:endParaRPr lang="de-DE" sz="1600" b="1" baseline="30000">
              <a:effectLst>
                <a:outerShdw blurRad="38100" dist="38100" dir="2700000" algn="tl">
                  <a:srgbClr val="C0C0C0"/>
                </a:outerShdw>
              </a:effectLst>
            </a:endParaRPr>
          </a:p>
        </p:txBody>
      </p:sp>
      <p:pic>
        <p:nvPicPr>
          <p:cNvPr id="6" name="Picture 4" descr="Elbe bei Breitenhagen"/>
          <p:cNvPicPr>
            <a:picLocks noChangeAspect="1" noChangeArrowheads="1"/>
          </p:cNvPicPr>
          <p:nvPr/>
        </p:nvPicPr>
        <p:blipFill rotWithShape="1">
          <a:blip r:embed="rId4" cstate="print">
            <a:extLst>
              <a:ext uri="{28A0092B-C50C-407E-A947-70E740481C1C}">
                <a14:useLocalDpi xmlns="" xmlns:a14="http://schemas.microsoft.com/office/drawing/2010/main" val="0"/>
              </a:ext>
            </a:extLst>
          </a:blip>
          <a:srcRect b="16312"/>
          <a:stretch/>
        </p:blipFill>
        <p:spPr bwMode="auto">
          <a:xfrm>
            <a:off x="4901406" y="1491120"/>
            <a:ext cx="4080888" cy="256334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aphicFrame>
        <p:nvGraphicFramePr>
          <p:cNvPr id="8" name="Object 8"/>
          <p:cNvGraphicFramePr>
            <a:graphicFrameLocks noChangeAspect="1"/>
          </p:cNvGraphicFramePr>
          <p:nvPr/>
        </p:nvGraphicFramePr>
        <p:xfrm>
          <a:off x="22225" y="4314489"/>
          <a:ext cx="4162425" cy="2667000"/>
        </p:xfrm>
        <a:graphic>
          <a:graphicData uri="http://schemas.openxmlformats.org/presentationml/2006/ole">
            <p:oleObj spid="_x0000_s3104" name="Diagramm" r:id="rId5" imgW="4162543" imgH="2667000" progId="MSGraph.Chart.8">
              <p:embed followColorScheme="full"/>
            </p:oleObj>
          </a:graphicData>
        </a:graphic>
      </p:graphicFrame>
      <p:sp>
        <p:nvSpPr>
          <p:cNvPr id="9" name="Text Box 9"/>
          <p:cNvSpPr txBox="1">
            <a:spLocks noChangeArrowheads="1"/>
          </p:cNvSpPr>
          <p:nvPr/>
        </p:nvSpPr>
        <p:spPr bwMode="auto">
          <a:xfrm>
            <a:off x="114300" y="4176377"/>
            <a:ext cx="5368925" cy="276225"/>
          </a:xfrm>
          <a:prstGeom prst="rect">
            <a:avLst/>
          </a:prstGeom>
          <a:noFill/>
          <a:ln w="0">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buNone/>
            </a:pPr>
            <a:r>
              <a:rPr lang="de-DE" altLang="de-DE" sz="1200" b="1" dirty="0" smtClean="0">
                <a:solidFill>
                  <a:srgbClr val="003399"/>
                </a:solidFill>
                <a:effectLst>
                  <a:outerShdw blurRad="38100" dist="38100" dir="2700000" algn="tl">
                    <a:srgbClr val="C0C0C0"/>
                  </a:outerShdw>
                </a:effectLst>
              </a:rPr>
              <a:t>Annual </a:t>
            </a:r>
            <a:r>
              <a:rPr lang="de-DE" altLang="de-DE" sz="1200" b="1" dirty="0" err="1" smtClean="0">
                <a:solidFill>
                  <a:srgbClr val="003399"/>
                </a:solidFill>
                <a:effectLst>
                  <a:outerShdw blurRad="38100" dist="38100" dir="2700000" algn="tl">
                    <a:srgbClr val="C0C0C0"/>
                  </a:outerShdw>
                </a:effectLst>
              </a:rPr>
              <a:t>cost</a:t>
            </a:r>
            <a:r>
              <a:rPr lang="de-DE" altLang="de-DE" sz="1200" b="1" dirty="0" smtClean="0">
                <a:solidFill>
                  <a:srgbClr val="003399"/>
                </a:solidFill>
                <a:effectLst>
                  <a:outerShdw blurRad="38100" dist="38100" dir="2700000" algn="tl">
                    <a:srgbClr val="C0C0C0"/>
                  </a:outerShdw>
                </a:effectLst>
              </a:rPr>
              <a:t> </a:t>
            </a:r>
            <a:r>
              <a:rPr lang="de-DE" altLang="de-DE" sz="1200" b="1" dirty="0" err="1" smtClean="0">
                <a:solidFill>
                  <a:srgbClr val="003399"/>
                </a:solidFill>
                <a:effectLst>
                  <a:outerShdw blurRad="38100" dist="38100" dir="2700000" algn="tl">
                    <a:srgbClr val="C0C0C0"/>
                  </a:outerShdw>
                </a:effectLst>
              </a:rPr>
              <a:t>and</a:t>
            </a:r>
            <a:r>
              <a:rPr lang="de-DE" altLang="de-DE" sz="1200" b="1" dirty="0" smtClean="0">
                <a:solidFill>
                  <a:srgbClr val="003399"/>
                </a:solidFill>
                <a:effectLst>
                  <a:outerShdw blurRad="38100" dist="38100" dir="2700000" algn="tl">
                    <a:srgbClr val="C0C0C0"/>
                  </a:outerShdw>
                </a:effectLst>
              </a:rPr>
              <a:t> </a:t>
            </a:r>
            <a:r>
              <a:rPr lang="de-DE" altLang="de-DE" sz="1200" b="1" dirty="0" err="1" smtClean="0">
                <a:solidFill>
                  <a:srgbClr val="003399"/>
                </a:solidFill>
                <a:effectLst>
                  <a:outerShdw blurRad="38100" dist="38100" dir="2700000" algn="tl">
                    <a:srgbClr val="C0C0C0"/>
                  </a:outerShdw>
                </a:effectLst>
              </a:rPr>
              <a:t>benefits</a:t>
            </a:r>
            <a:r>
              <a:rPr lang="de-DE" altLang="de-DE" sz="1200" b="1" dirty="0" smtClean="0">
                <a:solidFill>
                  <a:srgbClr val="003399"/>
                </a:solidFill>
                <a:effectLst>
                  <a:outerShdw blurRad="38100" dist="38100" dir="2700000" algn="tl">
                    <a:srgbClr val="C0C0C0"/>
                  </a:outerShdw>
                </a:effectLst>
              </a:rPr>
              <a:t> in </a:t>
            </a:r>
            <a:r>
              <a:rPr lang="de-DE" altLang="de-DE" sz="1200" b="1" dirty="0">
                <a:solidFill>
                  <a:srgbClr val="003399"/>
                </a:solidFill>
                <a:effectLst>
                  <a:outerShdw blurRad="38100" dist="38100" dir="2700000" algn="tl">
                    <a:srgbClr val="C0C0C0"/>
                  </a:outerShdw>
                </a:effectLst>
              </a:rPr>
              <a:t>EUR </a:t>
            </a:r>
            <a:r>
              <a:rPr lang="de-DE" altLang="de-DE" sz="1200" b="1" dirty="0" smtClean="0">
                <a:solidFill>
                  <a:srgbClr val="003399"/>
                </a:solidFill>
                <a:effectLst>
                  <a:outerShdw blurRad="38100" dist="38100" dir="2700000" algn="tl">
                    <a:srgbClr val="C0C0C0"/>
                  </a:outerShdw>
                </a:effectLst>
              </a:rPr>
              <a:t>(</a:t>
            </a:r>
            <a:r>
              <a:rPr lang="de-DE" altLang="de-DE" sz="1200" b="1" dirty="0" err="1" smtClean="0">
                <a:solidFill>
                  <a:srgbClr val="003399"/>
                </a:solidFill>
                <a:effectLst>
                  <a:outerShdw blurRad="38100" dist="38100" dir="2700000" algn="tl">
                    <a:srgbClr val="C0C0C0"/>
                  </a:outerShdw>
                </a:effectLst>
              </a:rPr>
              <a:t>maximum</a:t>
            </a:r>
            <a:r>
              <a:rPr lang="de-DE" altLang="de-DE" sz="1200" b="1" dirty="0" smtClean="0">
                <a:solidFill>
                  <a:srgbClr val="003399"/>
                </a:solidFill>
                <a:effectLst>
                  <a:outerShdw blurRad="38100" dist="38100" dir="2700000" algn="tl">
                    <a:srgbClr val="C0C0C0"/>
                  </a:outerShdw>
                </a:effectLst>
              </a:rPr>
              <a:t> </a:t>
            </a:r>
            <a:r>
              <a:rPr lang="de-DE" altLang="de-DE" sz="1200" b="1" dirty="0" err="1" smtClean="0">
                <a:solidFill>
                  <a:srgbClr val="003399"/>
                </a:solidFill>
                <a:effectLst>
                  <a:outerShdw blurRad="38100" dist="38100" dir="2700000" algn="tl">
                    <a:srgbClr val="C0C0C0"/>
                  </a:outerShdw>
                </a:effectLst>
              </a:rPr>
              <a:t>scenario</a:t>
            </a:r>
            <a:r>
              <a:rPr lang="de-DE" altLang="de-DE" sz="1200" b="1" dirty="0" smtClean="0">
                <a:solidFill>
                  <a:srgbClr val="003399"/>
                </a:solidFill>
                <a:effectLst>
                  <a:outerShdw blurRad="38100" dist="38100" dir="2700000" algn="tl">
                    <a:srgbClr val="C0C0C0"/>
                  </a:outerShdw>
                </a:effectLst>
              </a:rPr>
              <a:t> </a:t>
            </a:r>
            <a:r>
              <a:rPr lang="de-DE" altLang="de-DE" sz="1200" b="1" dirty="0" err="1" smtClean="0">
                <a:solidFill>
                  <a:srgbClr val="003399"/>
                </a:solidFill>
                <a:effectLst>
                  <a:outerShdw blurRad="38100" dist="38100" dir="2700000" algn="tl">
                    <a:srgbClr val="C0C0C0"/>
                  </a:outerShdw>
                </a:effectLst>
              </a:rPr>
              <a:t>dyke</a:t>
            </a:r>
            <a:r>
              <a:rPr lang="de-DE" altLang="de-DE" sz="1200" b="1" dirty="0" smtClean="0">
                <a:solidFill>
                  <a:srgbClr val="003399"/>
                </a:solidFill>
                <a:effectLst>
                  <a:outerShdw blurRad="38100" dist="38100" dir="2700000" algn="tl">
                    <a:srgbClr val="C0C0C0"/>
                  </a:outerShdw>
                </a:effectLst>
              </a:rPr>
              <a:t> </a:t>
            </a:r>
            <a:r>
              <a:rPr lang="de-DE" altLang="de-DE" sz="1200" b="1" dirty="0" err="1" smtClean="0">
                <a:solidFill>
                  <a:srgbClr val="003399"/>
                </a:solidFill>
                <a:effectLst>
                  <a:outerShdw blurRad="38100" dist="38100" dir="2700000" algn="tl">
                    <a:srgbClr val="C0C0C0"/>
                  </a:outerShdw>
                </a:effectLst>
              </a:rPr>
              <a:t>relocation</a:t>
            </a:r>
            <a:r>
              <a:rPr lang="de-DE" altLang="de-DE" sz="1200" b="1" dirty="0" smtClean="0">
                <a:solidFill>
                  <a:srgbClr val="003399"/>
                </a:solidFill>
                <a:effectLst>
                  <a:outerShdw blurRad="38100" dist="38100" dir="2700000" algn="tl">
                    <a:srgbClr val="C0C0C0"/>
                  </a:outerShdw>
                </a:effectLst>
              </a:rPr>
              <a:t>)</a:t>
            </a:r>
            <a:endParaRPr lang="de-DE" altLang="de-DE" sz="1200" b="1" dirty="0">
              <a:solidFill>
                <a:srgbClr val="003399"/>
              </a:solidFill>
              <a:effectLst>
                <a:outerShdw blurRad="38100" dist="38100" dir="2700000" algn="tl">
                  <a:srgbClr val="C0C0C0"/>
                </a:outerShdw>
              </a:effectLst>
            </a:endParaRPr>
          </a:p>
        </p:txBody>
      </p:sp>
      <p:sp>
        <p:nvSpPr>
          <p:cNvPr id="11" name="Text Box 11"/>
          <p:cNvSpPr txBox="1">
            <a:spLocks noChangeArrowheads="1"/>
          </p:cNvSpPr>
          <p:nvPr/>
        </p:nvSpPr>
        <p:spPr bwMode="auto">
          <a:xfrm>
            <a:off x="3039050" y="4543338"/>
            <a:ext cx="2932113" cy="461963"/>
          </a:xfrm>
          <a:prstGeom prst="rect">
            <a:avLst/>
          </a:prstGeom>
          <a:solidFill>
            <a:schemeClr val="bg1"/>
          </a:solidFill>
          <a:ln w="0">
            <a:solidFill>
              <a:schemeClr val="tx1"/>
            </a:solidFill>
            <a:miter lim="800000"/>
            <a:headEnd/>
            <a:tailEnd/>
          </a:ln>
          <a:effectLst/>
          <a:extLst/>
        </p:spPr>
        <p:txBody>
          <a:bodyPr wrap="square">
            <a:spAutoFit/>
          </a:bodyPr>
          <a:lstStyle/>
          <a:p>
            <a:pPr algn="l">
              <a:buNone/>
            </a:pPr>
            <a:r>
              <a:rPr lang="de-DE" altLang="de-DE" sz="1200" b="1" dirty="0" smtClean="0">
                <a:effectLst>
                  <a:outerShdw blurRad="38100" dist="38100" dir="2700000" algn="tl">
                    <a:srgbClr val="C0C0C0"/>
                  </a:outerShdw>
                </a:effectLst>
              </a:rPr>
              <a:t>Investment </a:t>
            </a:r>
            <a:r>
              <a:rPr lang="de-DE" altLang="de-DE" sz="1200" b="1" dirty="0" err="1" smtClean="0">
                <a:effectLst>
                  <a:outerShdw blurRad="38100" dist="38100" dir="2700000" algn="tl">
                    <a:srgbClr val="C0C0C0"/>
                  </a:outerShdw>
                </a:effectLst>
              </a:rPr>
              <a:t>dyke</a:t>
            </a:r>
            <a:r>
              <a:rPr lang="de-DE" altLang="de-DE" sz="1200" b="1" dirty="0" smtClean="0">
                <a:effectLst>
                  <a:outerShdw blurRad="38100" dist="38100" dir="2700000" algn="tl">
                    <a:srgbClr val="C0C0C0"/>
                  </a:outerShdw>
                </a:effectLst>
              </a:rPr>
              <a:t> </a:t>
            </a:r>
            <a:r>
              <a:rPr lang="de-DE" altLang="de-DE" sz="1200" b="1" dirty="0" err="1" smtClean="0">
                <a:effectLst>
                  <a:outerShdw blurRad="38100" dist="38100" dir="2700000" algn="tl">
                    <a:srgbClr val="C0C0C0"/>
                  </a:outerShdw>
                </a:effectLst>
              </a:rPr>
              <a:t>relocation</a:t>
            </a:r>
            <a:r>
              <a:rPr lang="de-DE" altLang="de-DE" sz="1200" b="1" dirty="0" smtClean="0">
                <a:effectLst>
                  <a:outerShdw blurRad="38100" dist="38100" dir="2700000" algn="tl">
                    <a:srgbClr val="C0C0C0"/>
                  </a:outerShdw>
                </a:effectLst>
              </a:rPr>
              <a:t>,</a:t>
            </a:r>
            <a:r>
              <a:rPr lang="de-DE" altLang="de-DE" sz="1200" b="1" dirty="0">
                <a:effectLst>
                  <a:outerShdw blurRad="38100" dist="38100" dir="2700000" algn="tl">
                    <a:srgbClr val="C0C0C0"/>
                  </a:outerShdw>
                </a:effectLst>
              </a:rPr>
              <a:t/>
            </a:r>
            <a:br>
              <a:rPr lang="de-DE" altLang="de-DE" sz="1200" b="1" dirty="0">
                <a:effectLst>
                  <a:outerShdw blurRad="38100" dist="38100" dir="2700000" algn="tl">
                    <a:srgbClr val="C0C0C0"/>
                  </a:outerShdw>
                </a:effectLst>
              </a:rPr>
            </a:br>
            <a:r>
              <a:rPr lang="de-DE" altLang="de-DE" sz="1200" b="1" dirty="0" err="1" smtClean="0">
                <a:effectLst>
                  <a:outerShdw blurRad="38100" dist="38100" dir="2700000" algn="tl">
                    <a:srgbClr val="C0C0C0"/>
                  </a:outerShdw>
                </a:effectLst>
              </a:rPr>
              <a:t>agricultural</a:t>
            </a:r>
            <a:r>
              <a:rPr lang="de-DE" altLang="de-DE" sz="1200" b="1" dirty="0" smtClean="0">
                <a:effectLst>
                  <a:outerShdw blurRad="38100" dist="38100" dir="2700000" algn="tl">
                    <a:srgbClr val="C0C0C0"/>
                  </a:outerShdw>
                </a:effectLst>
              </a:rPr>
              <a:t> </a:t>
            </a:r>
            <a:r>
              <a:rPr lang="de-DE" altLang="de-DE" sz="1200" b="1" dirty="0" err="1" smtClean="0">
                <a:effectLst>
                  <a:outerShdw blurRad="38100" dist="38100" dir="2700000" algn="tl">
                    <a:srgbClr val="C0C0C0"/>
                  </a:outerShdw>
                </a:effectLst>
              </a:rPr>
              <a:t>losses</a:t>
            </a:r>
            <a:r>
              <a:rPr lang="de-DE" altLang="de-DE" sz="1200" b="1" dirty="0" smtClean="0">
                <a:effectLst>
                  <a:outerShdw blurRad="38100" dist="38100" dir="2700000" algn="tl">
                    <a:srgbClr val="C0C0C0"/>
                  </a:outerShdw>
                </a:effectLst>
              </a:rPr>
              <a:t> </a:t>
            </a:r>
            <a:r>
              <a:rPr lang="de-DE" altLang="de-DE" sz="1200" b="1" dirty="0" err="1" smtClean="0">
                <a:effectLst>
                  <a:outerShdw blurRad="38100" dist="38100" dir="2700000" algn="tl">
                    <a:srgbClr val="C0C0C0"/>
                  </a:outerShdw>
                </a:effectLst>
              </a:rPr>
              <a:t>of</a:t>
            </a:r>
            <a:r>
              <a:rPr lang="de-DE" altLang="de-DE" sz="1200" b="1" dirty="0" smtClean="0">
                <a:effectLst>
                  <a:outerShdw blurRad="38100" dist="38100" dir="2700000" algn="tl">
                    <a:srgbClr val="C0C0C0"/>
                  </a:outerShdw>
                </a:effectLst>
              </a:rPr>
              <a:t> </a:t>
            </a:r>
            <a:r>
              <a:rPr lang="de-DE" altLang="de-DE" sz="1200" b="1" dirty="0" err="1" smtClean="0">
                <a:effectLst>
                  <a:outerShdw blurRad="38100" dist="38100" dir="2700000" algn="tl">
                    <a:srgbClr val="C0C0C0"/>
                  </a:outerShdw>
                </a:effectLst>
              </a:rPr>
              <a:t>productivity</a:t>
            </a:r>
            <a:endParaRPr lang="de-DE" altLang="de-DE" sz="1200" b="1" dirty="0">
              <a:effectLst>
                <a:outerShdw blurRad="38100" dist="38100" dir="2700000" algn="tl">
                  <a:srgbClr val="C0C0C0"/>
                </a:outerShdw>
              </a:effectLst>
            </a:endParaRPr>
          </a:p>
        </p:txBody>
      </p:sp>
      <p:sp>
        <p:nvSpPr>
          <p:cNvPr id="12" name="Text Box 12"/>
          <p:cNvSpPr txBox="1">
            <a:spLocks noChangeArrowheads="1"/>
          </p:cNvSpPr>
          <p:nvPr/>
        </p:nvSpPr>
        <p:spPr bwMode="auto">
          <a:xfrm>
            <a:off x="3041650" y="5024983"/>
            <a:ext cx="2724150" cy="276225"/>
          </a:xfrm>
          <a:prstGeom prst="rect">
            <a:avLst/>
          </a:prstGeom>
          <a:solidFill>
            <a:schemeClr val="bg1"/>
          </a:solidFill>
          <a:ln w="0">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buNone/>
            </a:pPr>
            <a:r>
              <a:rPr lang="de-DE" altLang="de-DE" sz="1200" b="1" dirty="0" err="1" smtClean="0">
                <a:effectLst>
                  <a:outerShdw blurRad="38100" dist="38100" dir="2700000" algn="tl">
                    <a:srgbClr val="C0C0C0"/>
                  </a:outerShdw>
                </a:effectLst>
              </a:rPr>
              <a:t>Avoided</a:t>
            </a:r>
            <a:r>
              <a:rPr lang="de-DE" altLang="de-DE" sz="1200" b="1" dirty="0" smtClean="0">
                <a:effectLst>
                  <a:outerShdw blurRad="38100" dist="38100" dir="2700000" algn="tl">
                    <a:srgbClr val="C0C0C0"/>
                  </a:outerShdw>
                </a:effectLst>
              </a:rPr>
              <a:t> </a:t>
            </a:r>
            <a:r>
              <a:rPr lang="de-DE" altLang="de-DE" sz="1200" b="1" dirty="0" err="1" smtClean="0">
                <a:effectLst>
                  <a:outerShdw blurRad="38100" dist="38100" dir="2700000" algn="tl">
                    <a:srgbClr val="C0C0C0"/>
                  </a:outerShdw>
                </a:effectLst>
              </a:rPr>
              <a:t>damages</a:t>
            </a:r>
            <a:r>
              <a:rPr lang="de-DE" altLang="de-DE" sz="1200" b="1" dirty="0" smtClean="0">
                <a:effectLst>
                  <a:outerShdw blurRad="38100" dist="38100" dir="2700000" algn="tl">
                    <a:srgbClr val="C0C0C0"/>
                  </a:outerShdw>
                </a:effectLst>
              </a:rPr>
              <a:t> </a:t>
            </a:r>
            <a:r>
              <a:rPr lang="de-DE" altLang="de-DE" sz="1200" b="1" dirty="0" err="1" smtClean="0">
                <a:effectLst>
                  <a:outerShdw blurRad="38100" dist="38100" dir="2700000" algn="tl">
                    <a:srgbClr val="C0C0C0"/>
                  </a:outerShdw>
                </a:effectLst>
              </a:rPr>
              <a:t>by</a:t>
            </a:r>
            <a:r>
              <a:rPr lang="de-DE" altLang="de-DE" sz="1200" b="1" dirty="0" smtClean="0">
                <a:effectLst>
                  <a:outerShdw blurRad="38100" dist="38100" dir="2700000" algn="tl">
                    <a:srgbClr val="C0C0C0"/>
                  </a:outerShdw>
                </a:effectLst>
              </a:rPr>
              <a:t> </a:t>
            </a:r>
            <a:r>
              <a:rPr lang="de-DE" altLang="de-DE" sz="1200" b="1" dirty="0" err="1" smtClean="0">
                <a:effectLst>
                  <a:outerShdw blurRad="38100" dist="38100" dir="2700000" algn="tl">
                    <a:srgbClr val="C0C0C0"/>
                  </a:outerShdw>
                </a:effectLst>
              </a:rPr>
              <a:t>floods</a:t>
            </a:r>
            <a:endParaRPr lang="de-DE" altLang="de-DE" sz="1200" b="1" dirty="0">
              <a:effectLst>
                <a:outerShdw blurRad="38100" dist="38100" dir="2700000" algn="tl">
                  <a:srgbClr val="C0C0C0"/>
                </a:outerShdw>
              </a:effectLst>
            </a:endParaRPr>
          </a:p>
        </p:txBody>
      </p:sp>
      <p:sp>
        <p:nvSpPr>
          <p:cNvPr id="13" name="Text Box 13"/>
          <p:cNvSpPr txBox="1">
            <a:spLocks noChangeArrowheads="1"/>
          </p:cNvSpPr>
          <p:nvPr/>
        </p:nvSpPr>
        <p:spPr bwMode="auto">
          <a:xfrm>
            <a:off x="3041650" y="5408277"/>
            <a:ext cx="2806700" cy="274638"/>
          </a:xfrm>
          <a:prstGeom prst="rect">
            <a:avLst/>
          </a:prstGeom>
          <a:solidFill>
            <a:schemeClr val="bg1"/>
          </a:solidFill>
          <a:ln w="0">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buNone/>
            </a:pPr>
            <a:r>
              <a:rPr lang="de-DE" altLang="de-DE" sz="1200" b="1" dirty="0" err="1" smtClean="0">
                <a:effectLst>
                  <a:outerShdw blurRad="38100" dist="38100" dir="2700000" algn="tl">
                    <a:srgbClr val="C0C0C0"/>
                  </a:outerShdw>
                </a:effectLst>
              </a:rPr>
              <a:t>Savings</a:t>
            </a:r>
            <a:r>
              <a:rPr lang="de-DE" altLang="de-DE" sz="1200" b="1" dirty="0" smtClean="0">
                <a:effectLst>
                  <a:outerShdw blurRad="38100" dist="38100" dir="2700000" algn="tl">
                    <a:srgbClr val="C0C0C0"/>
                  </a:outerShdw>
                </a:effectLst>
              </a:rPr>
              <a:t> </a:t>
            </a:r>
            <a:r>
              <a:rPr lang="de-DE" altLang="de-DE" sz="1200" b="1" dirty="0" err="1" smtClean="0">
                <a:effectLst>
                  <a:outerShdw blurRad="38100" dist="38100" dir="2700000" algn="tl">
                    <a:srgbClr val="C0C0C0"/>
                  </a:outerShdw>
                </a:effectLst>
              </a:rPr>
              <a:t>for</a:t>
            </a:r>
            <a:r>
              <a:rPr lang="de-DE" altLang="de-DE" sz="1200" b="1" dirty="0" smtClean="0">
                <a:effectLst>
                  <a:outerShdw blurRad="38100" dist="38100" dir="2700000" algn="tl">
                    <a:srgbClr val="C0C0C0"/>
                  </a:outerShdw>
                </a:effectLst>
              </a:rPr>
              <a:t> </a:t>
            </a:r>
            <a:r>
              <a:rPr lang="de-DE" altLang="de-DE" sz="1200" b="1" dirty="0" err="1" smtClean="0">
                <a:effectLst>
                  <a:outerShdw blurRad="38100" dist="38100" dir="2700000" algn="tl">
                    <a:srgbClr val="C0C0C0"/>
                  </a:outerShdw>
                </a:effectLst>
              </a:rPr>
              <a:t>dyke</a:t>
            </a:r>
            <a:r>
              <a:rPr lang="de-DE" altLang="de-DE" sz="1200" b="1" dirty="0" smtClean="0">
                <a:effectLst>
                  <a:outerShdw blurRad="38100" dist="38100" dir="2700000" algn="tl">
                    <a:srgbClr val="C0C0C0"/>
                  </a:outerShdw>
                </a:effectLst>
              </a:rPr>
              <a:t> </a:t>
            </a:r>
            <a:r>
              <a:rPr lang="de-DE" altLang="de-DE" sz="1200" b="1" dirty="0" err="1" smtClean="0">
                <a:effectLst>
                  <a:outerShdw blurRad="38100" dist="38100" dir="2700000" algn="tl">
                    <a:srgbClr val="C0C0C0"/>
                  </a:outerShdw>
                </a:effectLst>
              </a:rPr>
              <a:t>maintenance</a:t>
            </a:r>
            <a:endParaRPr lang="de-DE" altLang="de-DE" sz="1200" b="1" dirty="0">
              <a:effectLst>
                <a:outerShdw blurRad="38100" dist="38100" dir="2700000" algn="tl">
                  <a:srgbClr val="C0C0C0"/>
                </a:outerShdw>
              </a:effectLst>
            </a:endParaRPr>
          </a:p>
        </p:txBody>
      </p:sp>
      <p:sp>
        <p:nvSpPr>
          <p:cNvPr id="14" name="Text Box 14"/>
          <p:cNvSpPr txBox="1">
            <a:spLocks noChangeArrowheads="1"/>
          </p:cNvSpPr>
          <p:nvPr/>
        </p:nvSpPr>
        <p:spPr bwMode="auto">
          <a:xfrm>
            <a:off x="3025775" y="5865477"/>
            <a:ext cx="2287588" cy="274638"/>
          </a:xfrm>
          <a:prstGeom prst="rect">
            <a:avLst/>
          </a:prstGeom>
          <a:solidFill>
            <a:schemeClr val="bg1"/>
          </a:solidFill>
          <a:ln w="0">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buNone/>
            </a:pPr>
            <a:r>
              <a:rPr lang="de-DE" altLang="de-DE" sz="1200" b="1" dirty="0" err="1" smtClean="0">
                <a:effectLst>
                  <a:outerShdw blurRad="38100" dist="38100" dir="2700000" algn="tl">
                    <a:srgbClr val="C0C0C0"/>
                  </a:outerShdw>
                </a:effectLst>
              </a:rPr>
              <a:t>Nutrient</a:t>
            </a:r>
            <a:r>
              <a:rPr lang="de-DE" altLang="de-DE" sz="1200" b="1" dirty="0" smtClean="0">
                <a:effectLst>
                  <a:outerShdw blurRad="38100" dist="38100" dir="2700000" algn="tl">
                    <a:srgbClr val="C0C0C0"/>
                  </a:outerShdw>
                </a:effectLst>
              </a:rPr>
              <a:t> </a:t>
            </a:r>
            <a:r>
              <a:rPr lang="de-DE" altLang="de-DE" sz="1200" b="1" dirty="0" err="1" smtClean="0">
                <a:effectLst>
                  <a:outerShdw blurRad="38100" dist="38100" dir="2700000" algn="tl">
                    <a:srgbClr val="C0C0C0"/>
                  </a:outerShdw>
                </a:effectLst>
              </a:rPr>
              <a:t>retention</a:t>
            </a:r>
            <a:endParaRPr lang="de-DE" altLang="de-DE" sz="1200" b="1" dirty="0">
              <a:effectLst>
                <a:outerShdw blurRad="38100" dist="38100" dir="2700000" algn="tl">
                  <a:srgbClr val="C0C0C0"/>
                </a:outerShdw>
              </a:effectLst>
            </a:endParaRPr>
          </a:p>
        </p:txBody>
      </p:sp>
      <p:sp>
        <p:nvSpPr>
          <p:cNvPr id="15" name="Text Box 15"/>
          <p:cNvSpPr txBox="1">
            <a:spLocks noChangeArrowheads="1"/>
          </p:cNvSpPr>
          <p:nvPr/>
        </p:nvSpPr>
        <p:spPr bwMode="auto">
          <a:xfrm>
            <a:off x="3021260" y="6295269"/>
            <a:ext cx="1148309" cy="461665"/>
          </a:xfrm>
          <a:prstGeom prst="rect">
            <a:avLst/>
          </a:prstGeom>
          <a:solidFill>
            <a:schemeClr val="bg1"/>
          </a:solidFill>
          <a:ln w="0">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buNone/>
            </a:pPr>
            <a:r>
              <a:rPr lang="de-DE" altLang="de-DE" sz="1200" b="1" dirty="0" err="1" smtClean="0">
                <a:effectLst>
                  <a:outerShdw blurRad="38100" dist="38100" dir="2700000" algn="tl">
                    <a:srgbClr val="C0C0C0"/>
                  </a:outerShdw>
                </a:effectLst>
              </a:rPr>
              <a:t>Willingness</a:t>
            </a:r>
            <a:r>
              <a:rPr lang="de-DE" altLang="de-DE" sz="1200" b="1" dirty="0" smtClean="0">
                <a:effectLst>
                  <a:outerShdw blurRad="38100" dist="38100" dir="2700000" algn="tl">
                    <a:srgbClr val="C0C0C0"/>
                  </a:outerShdw>
                </a:effectLst>
              </a:rPr>
              <a:t> </a:t>
            </a:r>
            <a:r>
              <a:rPr lang="de-DE" altLang="de-DE" sz="1200" b="1" dirty="0" err="1" smtClean="0">
                <a:effectLst>
                  <a:outerShdw blurRad="38100" dist="38100" dir="2700000" algn="tl">
                    <a:srgbClr val="C0C0C0"/>
                  </a:outerShdw>
                </a:effectLst>
              </a:rPr>
              <a:t>to</a:t>
            </a:r>
            <a:r>
              <a:rPr lang="de-DE" altLang="de-DE" sz="1200" b="1" dirty="0" smtClean="0">
                <a:effectLst>
                  <a:outerShdw blurRad="38100" dist="38100" dir="2700000" algn="tl">
                    <a:srgbClr val="C0C0C0"/>
                  </a:outerShdw>
                </a:effectLst>
              </a:rPr>
              <a:t> </a:t>
            </a:r>
            <a:r>
              <a:rPr lang="de-DE" altLang="de-DE" sz="1200" b="1" dirty="0" err="1" smtClean="0">
                <a:effectLst>
                  <a:outerShdw blurRad="38100" dist="38100" dir="2700000" algn="tl">
                    <a:srgbClr val="C0C0C0"/>
                  </a:outerShdw>
                </a:effectLst>
              </a:rPr>
              <a:t>pay</a:t>
            </a:r>
            <a:endParaRPr lang="de-DE" altLang="de-DE" sz="1200" b="1" dirty="0">
              <a:effectLst>
                <a:outerShdw blurRad="38100" dist="38100" dir="2700000" algn="tl">
                  <a:srgbClr val="C0C0C0"/>
                </a:outerShdw>
              </a:effectLst>
            </a:endParaRPr>
          </a:p>
        </p:txBody>
      </p:sp>
      <p:sp>
        <p:nvSpPr>
          <p:cNvPr id="16" name="Rectangle 15"/>
          <p:cNvSpPr>
            <a:spLocks noChangeArrowheads="1"/>
          </p:cNvSpPr>
          <p:nvPr/>
        </p:nvSpPr>
        <p:spPr bwMode="auto">
          <a:xfrm>
            <a:off x="1434368" y="3027625"/>
            <a:ext cx="3569680" cy="945625"/>
          </a:xfrm>
          <a:prstGeom prst="rect">
            <a:avLst/>
          </a:prstGeom>
          <a:noFill/>
          <a:ln>
            <a:noFill/>
          </a:ln>
          <a:extLst/>
        </p:spPr>
        <p:txBody>
          <a:bodyPr wrap="square" lIns="72000" tIns="72000" rIns="72000" bIns="72000">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buNone/>
            </a:pPr>
            <a:r>
              <a:rPr lang="en-US" altLang="de-DE" sz="2400" b="1" dirty="0" smtClean="0"/>
              <a:t>Cost-Benefit-ratio </a:t>
            </a:r>
            <a:r>
              <a:rPr lang="en-US" altLang="de-DE" sz="2400" b="1" dirty="0"/>
              <a:t>1:3</a:t>
            </a:r>
            <a:br>
              <a:rPr lang="en-US" altLang="de-DE" sz="2400" b="1" dirty="0"/>
            </a:br>
            <a:r>
              <a:rPr lang="en-US" altLang="de-DE" sz="1400" b="1" dirty="0" smtClean="0"/>
              <a:t>incl</a:t>
            </a:r>
            <a:r>
              <a:rPr lang="en-US" altLang="de-DE" sz="1400" b="1" dirty="0"/>
              <a:t>. </a:t>
            </a:r>
            <a:r>
              <a:rPr lang="en-US" altLang="de-DE" sz="1400" b="1" dirty="0" smtClean="0"/>
              <a:t>ecosystem services and payment for biodiversity</a:t>
            </a:r>
            <a:endParaRPr lang="de-DE" altLang="de-DE" sz="1400" b="1" dirty="0"/>
          </a:p>
        </p:txBody>
      </p:sp>
      <p:sp>
        <p:nvSpPr>
          <p:cNvPr id="17" name="Text Box 19"/>
          <p:cNvSpPr txBox="1">
            <a:spLocks noChangeArrowheads="1"/>
          </p:cNvSpPr>
          <p:nvPr/>
        </p:nvSpPr>
        <p:spPr bwMode="auto">
          <a:xfrm>
            <a:off x="5219700" y="6572268"/>
            <a:ext cx="2305050" cy="2746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6pPr>
            <a:lvl7pPr marL="29718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7pPr>
            <a:lvl8pPr marL="34290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8pPr>
            <a:lvl9pPr marL="38862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9pPr>
          </a:lstStyle>
          <a:p>
            <a:pPr algn="l">
              <a:spcBef>
                <a:spcPct val="50000"/>
              </a:spcBef>
              <a:buFontTx/>
              <a:buNone/>
            </a:pPr>
            <a:r>
              <a:rPr lang="de-DE" altLang="de-DE" sz="1200" i="1" dirty="0" smtClean="0"/>
              <a:t>Source: </a:t>
            </a:r>
            <a:r>
              <a:rPr lang="de-DE" altLang="de-DE" sz="1200" i="1" dirty="0"/>
              <a:t>Grossmann et. al 2010</a:t>
            </a:r>
          </a:p>
        </p:txBody>
      </p:sp>
      <p:sp>
        <p:nvSpPr>
          <p:cNvPr id="18" name="Text Box 3"/>
          <p:cNvSpPr txBox="1">
            <a:spLocks noChangeArrowheads="1"/>
          </p:cNvSpPr>
          <p:nvPr/>
        </p:nvSpPr>
        <p:spPr bwMode="auto">
          <a:xfrm>
            <a:off x="1400100" y="1481758"/>
            <a:ext cx="3501306" cy="1477328"/>
          </a:xfrm>
          <a:prstGeom prst="rect">
            <a:avLst/>
          </a:prstGeom>
          <a:noFill/>
          <a:ln>
            <a:noFill/>
          </a:ln>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6pPr>
            <a:lvl7pPr marL="29718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7pPr>
            <a:lvl8pPr marL="34290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8pPr>
            <a:lvl9pPr marL="38862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9pPr>
          </a:lstStyle>
          <a:p>
            <a:pPr algn="l">
              <a:spcBef>
                <a:spcPct val="50000"/>
              </a:spcBef>
              <a:buFontTx/>
              <a:buNone/>
            </a:pPr>
            <a:r>
              <a:rPr lang="de-DE" altLang="de-DE" u="sng" dirty="0" smtClean="0"/>
              <a:t>Scenario</a:t>
            </a:r>
            <a:r>
              <a:rPr lang="de-DE" altLang="de-DE" u="sng" dirty="0"/>
              <a:t>:</a:t>
            </a:r>
          </a:p>
          <a:p>
            <a:pPr algn="l">
              <a:spcBef>
                <a:spcPct val="50000"/>
              </a:spcBef>
              <a:buFontTx/>
              <a:buNone/>
            </a:pPr>
            <a:r>
              <a:rPr lang="de-DE" altLang="de-DE" dirty="0" err="1" smtClean="0"/>
              <a:t>Dyke</a:t>
            </a:r>
            <a:r>
              <a:rPr lang="de-DE" altLang="de-DE" dirty="0" smtClean="0"/>
              <a:t> </a:t>
            </a:r>
            <a:r>
              <a:rPr lang="de-DE" altLang="de-DE" dirty="0" err="1" smtClean="0"/>
              <a:t>relocation</a:t>
            </a:r>
            <a:r>
              <a:rPr lang="de-DE" altLang="de-DE" dirty="0" smtClean="0"/>
              <a:t> </a:t>
            </a:r>
            <a:r>
              <a:rPr lang="de-DE" altLang="de-DE" dirty="0" err="1" smtClean="0"/>
              <a:t>for</a:t>
            </a:r>
            <a:r>
              <a:rPr lang="de-DE" altLang="de-DE" dirty="0" smtClean="0"/>
              <a:t> </a:t>
            </a:r>
            <a:r>
              <a:rPr lang="de-DE" altLang="de-DE" dirty="0" err="1" smtClean="0"/>
              <a:t>regaining</a:t>
            </a:r>
            <a:r>
              <a:rPr lang="de-DE" altLang="de-DE" dirty="0" smtClean="0"/>
              <a:t> 35,000 </a:t>
            </a:r>
            <a:r>
              <a:rPr lang="de-DE" altLang="de-DE" dirty="0"/>
              <a:t>ha </a:t>
            </a:r>
            <a:r>
              <a:rPr lang="de-DE" altLang="de-DE" dirty="0" err="1" smtClean="0"/>
              <a:t>of</a:t>
            </a:r>
            <a:r>
              <a:rPr lang="de-DE" altLang="de-DE" dirty="0" smtClean="0"/>
              <a:t> </a:t>
            </a:r>
            <a:r>
              <a:rPr lang="de-DE" altLang="de-DE" dirty="0" err="1" smtClean="0"/>
              <a:t>floodplains</a:t>
            </a:r>
            <a:r>
              <a:rPr lang="de-DE" altLang="de-DE" dirty="0" smtClean="0"/>
              <a:t> </a:t>
            </a:r>
            <a:r>
              <a:rPr lang="de-DE" altLang="de-DE" dirty="0" err="1" smtClean="0"/>
              <a:t>along</a:t>
            </a:r>
            <a:r>
              <a:rPr lang="de-DE" altLang="de-DE" dirty="0" smtClean="0"/>
              <a:t> </a:t>
            </a:r>
            <a:r>
              <a:rPr lang="de-DE" altLang="de-DE" dirty="0" err="1" smtClean="0"/>
              <a:t>the</a:t>
            </a:r>
            <a:r>
              <a:rPr lang="de-DE" altLang="de-DE" dirty="0" smtClean="0"/>
              <a:t> Elbe</a:t>
            </a:r>
            <a:endParaRPr lang="de-DE" altLang="de-DE" dirty="0"/>
          </a:p>
        </p:txBody>
      </p:sp>
    </p:spTree>
    <p:extLst>
      <p:ext uri="{BB962C8B-B14F-4D97-AF65-F5344CB8AC3E}">
        <p14:creationId xmlns="" xmlns:p14="http://schemas.microsoft.com/office/powerpoint/2010/main" val="390772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a:noFill/>
        </p:spPr>
        <p:txBody>
          <a:bodyPr/>
          <a:lstStyle/>
          <a:p>
            <a:r>
              <a:rPr lang="de-DE" dirty="0" err="1"/>
              <a:t>Examples</a:t>
            </a:r>
            <a:r>
              <a:rPr lang="de-DE" dirty="0"/>
              <a:t> </a:t>
            </a:r>
            <a:r>
              <a:rPr lang="de-DE" dirty="0" err="1"/>
              <a:t>of</a:t>
            </a:r>
            <a:r>
              <a:rPr lang="de-DE" dirty="0"/>
              <a:t> positive </a:t>
            </a:r>
            <a:r>
              <a:rPr lang="de-DE" dirty="0" err="1"/>
              <a:t>effects</a:t>
            </a:r>
            <a:r>
              <a:rPr lang="de-DE" dirty="0"/>
              <a:t> </a:t>
            </a:r>
            <a:r>
              <a:rPr lang="de-DE" dirty="0" err="1"/>
              <a:t>of</a:t>
            </a:r>
            <a:r>
              <a:rPr lang="de-DE" dirty="0"/>
              <a:t> </a:t>
            </a:r>
            <a:r>
              <a:rPr lang="de-DE" dirty="0" err="1"/>
              <a:t>floodplain</a:t>
            </a:r>
            <a:r>
              <a:rPr lang="de-DE" dirty="0"/>
              <a:t> </a:t>
            </a:r>
            <a:r>
              <a:rPr lang="de-DE" dirty="0" err="1"/>
              <a:t>restoration</a:t>
            </a:r>
            <a:r>
              <a:rPr lang="de-DE" dirty="0"/>
              <a:t> </a:t>
            </a:r>
            <a:r>
              <a:rPr lang="de-DE" dirty="0" err="1"/>
              <a:t>projects</a:t>
            </a:r>
            <a:endParaRPr lang="de-DE" dirty="0"/>
          </a:p>
        </p:txBody>
      </p:sp>
      <p:sp>
        <p:nvSpPr>
          <p:cNvPr id="4" name="Textplatzhalter 3"/>
          <p:cNvSpPr>
            <a:spLocks noGrp="1"/>
          </p:cNvSpPr>
          <p:nvPr>
            <p:ph type="body" sz="quarter" idx="12"/>
          </p:nvPr>
        </p:nvSpPr>
        <p:spPr>
          <a:xfrm>
            <a:off x="5715001" y="1969491"/>
            <a:ext cx="3428999" cy="2251598"/>
          </a:xfrm>
        </p:spPr>
        <p:txBody>
          <a:bodyPr/>
          <a:lstStyle/>
          <a:p>
            <a:pPr marL="342900" indent="-342900">
              <a:buFont typeface="Arial" panose="020B0604020202020204" pitchFamily="34" charset="0"/>
              <a:buChar char="•"/>
            </a:pPr>
            <a:r>
              <a:rPr lang="de-DE" sz="2000" dirty="0" err="1" smtClean="0"/>
              <a:t>Flagship</a:t>
            </a:r>
            <a:r>
              <a:rPr lang="de-DE" sz="2000" dirty="0" smtClean="0"/>
              <a:t>: </a:t>
            </a:r>
            <a:r>
              <a:rPr lang="de-DE" sz="2000" dirty="0" err="1" smtClean="0"/>
              <a:t>combination</a:t>
            </a:r>
            <a:r>
              <a:rPr lang="de-DE" sz="2000" dirty="0" smtClean="0"/>
              <a:t> </a:t>
            </a:r>
            <a:r>
              <a:rPr lang="de-DE" sz="2000" dirty="0" err="1" smtClean="0"/>
              <a:t>of</a:t>
            </a:r>
            <a:r>
              <a:rPr lang="de-DE" sz="2000" dirty="0" smtClean="0"/>
              <a:t> </a:t>
            </a:r>
            <a:r>
              <a:rPr lang="de-DE" sz="2000" dirty="0" err="1" smtClean="0"/>
              <a:t>nature</a:t>
            </a:r>
            <a:r>
              <a:rPr lang="de-DE" sz="2000" dirty="0" smtClean="0"/>
              <a:t> </a:t>
            </a:r>
            <a:r>
              <a:rPr lang="de-DE" sz="2000" dirty="0" err="1" smtClean="0"/>
              <a:t>conservation</a:t>
            </a:r>
            <a:r>
              <a:rPr lang="de-DE" sz="2000" dirty="0" smtClean="0"/>
              <a:t> </a:t>
            </a:r>
            <a:r>
              <a:rPr lang="de-DE" sz="2000" dirty="0" err="1" smtClean="0"/>
              <a:t>and</a:t>
            </a:r>
            <a:r>
              <a:rPr lang="de-DE" sz="2000" dirty="0" smtClean="0"/>
              <a:t> </a:t>
            </a:r>
            <a:r>
              <a:rPr lang="de-DE" sz="2000" dirty="0" err="1" smtClean="0"/>
              <a:t>flood</a:t>
            </a:r>
            <a:r>
              <a:rPr lang="de-DE" sz="2000" dirty="0" smtClean="0"/>
              <a:t> </a:t>
            </a:r>
            <a:r>
              <a:rPr lang="de-DE" sz="2000" dirty="0" err="1" smtClean="0"/>
              <a:t>protection</a:t>
            </a:r>
            <a:endParaRPr lang="de-DE" sz="2000" dirty="0" smtClean="0"/>
          </a:p>
          <a:p>
            <a:pPr marL="342900" indent="-342900">
              <a:buFont typeface="Arial" panose="020B0604020202020204" pitchFamily="34" charset="0"/>
              <a:buChar char="•"/>
            </a:pPr>
            <a:r>
              <a:rPr lang="de-DE" sz="2000" dirty="0" err="1" smtClean="0"/>
              <a:t>Dyke</a:t>
            </a:r>
            <a:r>
              <a:rPr lang="de-DE" sz="2000" dirty="0" smtClean="0"/>
              <a:t> </a:t>
            </a:r>
            <a:r>
              <a:rPr lang="de-DE" sz="2000" dirty="0" err="1" smtClean="0"/>
              <a:t>relocation</a:t>
            </a:r>
            <a:endParaRPr lang="de-DE" sz="2000" dirty="0" smtClean="0"/>
          </a:p>
          <a:p>
            <a:pPr marL="342900" indent="-342900">
              <a:buFont typeface="Arial" panose="020B0604020202020204" pitchFamily="34" charset="0"/>
              <a:buChar char="•"/>
            </a:pPr>
            <a:r>
              <a:rPr lang="de-DE" sz="2000" dirty="0" smtClean="0"/>
              <a:t>600 ha</a:t>
            </a:r>
          </a:p>
        </p:txBody>
      </p:sp>
      <p:pic>
        <p:nvPicPr>
          <p:cNvPr id="4098" name="Picture 2" descr="I:\DATEN\Aktenplan\605 Bundesförderungen\605-5 Naturschutzgrossprojekte\Mittlere Elbe\Bilder_110511\Auenauswahl_SN\Loedderitz\IMG_5220.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262" y="1418464"/>
            <a:ext cx="1187624" cy="791749"/>
          </a:xfrm>
          <a:prstGeom prst="rect">
            <a:avLst/>
          </a:prstGeom>
          <a:noFill/>
          <a:extLst>
            <a:ext uri="{909E8E84-426E-40DD-AFC4-6F175D3DCCD1}">
              <a14:hiddenFill xmlns="" xmlns:a14="http://schemas.microsoft.com/office/drawing/2010/main">
                <a:solidFill>
                  <a:srgbClr val="FFFFFF"/>
                </a:solidFill>
              </a14:hiddenFill>
            </a:ext>
          </a:extLst>
        </p:spPr>
      </p:pic>
      <p:pic>
        <p:nvPicPr>
          <p:cNvPr id="4099" name="Picture 3" descr="I:\DATEN\Aktenplan\605 Bundesförderungen\605-5 Naturschutzgrossprojekte\Mittlere Elbe\Bilder_110511\Auenauswahl_SN\Loedderitz\IMG_5229.JP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0" y="4149080"/>
            <a:ext cx="1187624" cy="791749"/>
          </a:xfrm>
          <a:prstGeom prst="rect">
            <a:avLst/>
          </a:prstGeom>
          <a:noFill/>
          <a:extLst>
            <a:ext uri="{909E8E84-426E-40DD-AFC4-6F175D3DCCD1}">
              <a14:hiddenFill xmlns="" xmlns:a14="http://schemas.microsoft.com/office/drawing/2010/main">
                <a:solidFill>
                  <a:srgbClr val="FFFFFF"/>
                </a:solidFill>
              </a14:hiddenFill>
            </a:ext>
          </a:extLst>
        </p:spPr>
      </p:pic>
      <p:pic>
        <p:nvPicPr>
          <p:cNvPr id="4101" name="Picture 5" descr="I:\DATEN\Aktenplan\605 Bundesförderungen\605-5 Naturschutzgrossprojekte\Mittlere Elbe\Bilder_110511\Auenauswahl_SN\Loedderitz\IMG_5233.JPG"/>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29458" y="5013176"/>
            <a:ext cx="1217081" cy="1825622"/>
          </a:xfrm>
          <a:prstGeom prst="rect">
            <a:avLst/>
          </a:prstGeom>
          <a:noFill/>
          <a:extLst>
            <a:ext uri="{909E8E84-426E-40DD-AFC4-6F175D3DCCD1}">
              <a14:hiddenFill xmlns="" xmlns:a14="http://schemas.microsoft.com/office/drawing/2010/main">
                <a:solidFill>
                  <a:srgbClr val="FFFFFF"/>
                </a:solidFill>
              </a14:hiddenFill>
            </a:ext>
          </a:extLst>
        </p:spPr>
      </p:pic>
      <p:pic>
        <p:nvPicPr>
          <p:cNvPr id="4102" name="Picture 6" descr="I:\DATEN\Aktenplan\605 Bundesförderungen\605-5 Naturschutzgrossprojekte\Mittlere Elbe\Bilder_110511\Auenauswahl_SN\Loedderitz\IMG_5235.JPG"/>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3262" y="2276872"/>
            <a:ext cx="1187624" cy="1781436"/>
          </a:xfrm>
          <a:prstGeom prst="rect">
            <a:avLst/>
          </a:prstGeom>
          <a:noFill/>
          <a:extLst>
            <a:ext uri="{909E8E84-426E-40DD-AFC4-6F175D3DCCD1}">
              <a14:hiddenFill xmlns="" xmlns:a14="http://schemas.microsoft.com/office/drawing/2010/main">
                <a:solidFill>
                  <a:srgbClr val="FFFFFF"/>
                </a:solidFill>
              </a14:hiddenFill>
            </a:ext>
          </a:extLst>
        </p:spPr>
      </p:pic>
      <p:pic>
        <p:nvPicPr>
          <p:cNvPr id="4103" name="Picture 7"/>
          <p:cNvPicPr>
            <a:picLocks noChangeAspect="1" noChangeArrowheads="1"/>
          </p:cNvPicPr>
          <p:nvPr/>
        </p:nvPicPr>
        <p:blipFill rotWithShape="1">
          <a:blip r:embed="rId7" cstate="print">
            <a:extLst>
              <a:ext uri="{28A0092B-C50C-407E-A947-70E740481C1C}">
                <a14:useLocalDpi xmlns="" xmlns:a14="http://schemas.microsoft.com/office/drawing/2010/main" val="0"/>
              </a:ext>
            </a:extLst>
          </a:blip>
          <a:srcRect l="29524" t="12490" r="12619" b="17821"/>
          <a:stretch/>
        </p:blipFill>
        <p:spPr bwMode="auto">
          <a:xfrm>
            <a:off x="1388654" y="3958158"/>
            <a:ext cx="3888432" cy="2927226"/>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2" name="Textfeld 1"/>
          <p:cNvSpPr txBox="1"/>
          <p:nvPr/>
        </p:nvSpPr>
        <p:spPr>
          <a:xfrm>
            <a:off x="1259632" y="6525344"/>
            <a:ext cx="2157697" cy="338554"/>
          </a:xfrm>
          <a:prstGeom prst="rect">
            <a:avLst/>
          </a:prstGeom>
          <a:noFill/>
        </p:spPr>
        <p:txBody>
          <a:bodyPr wrap="square" rtlCol="0">
            <a:spAutoFit/>
          </a:bodyPr>
          <a:lstStyle/>
          <a:p>
            <a:r>
              <a:rPr lang="de-DE" sz="800" b="1" dirty="0" smtClean="0"/>
              <a:t>Source: Pflege- und Entwicklungsplan Planungsbüro Dr. Reichhoff, 2005</a:t>
            </a:r>
            <a:endParaRPr lang="de-DE" sz="800" b="1" dirty="0"/>
          </a:p>
        </p:txBody>
      </p:sp>
      <p:sp>
        <p:nvSpPr>
          <p:cNvPr id="6" name="Textfeld 5"/>
          <p:cNvSpPr txBox="1"/>
          <p:nvPr/>
        </p:nvSpPr>
        <p:spPr>
          <a:xfrm>
            <a:off x="4586556" y="3958158"/>
            <a:ext cx="657199" cy="369332"/>
          </a:xfrm>
          <a:prstGeom prst="rect">
            <a:avLst/>
          </a:prstGeom>
          <a:solidFill>
            <a:schemeClr val="bg1"/>
          </a:solidFill>
        </p:spPr>
        <p:txBody>
          <a:bodyPr wrap="square" rtlCol="0">
            <a:spAutoFit/>
          </a:bodyPr>
          <a:lstStyle/>
          <a:p>
            <a:r>
              <a:rPr lang="de-DE" dirty="0" smtClean="0"/>
              <a:t>HQ2</a:t>
            </a:r>
            <a:endParaRPr lang="de-DE" dirty="0"/>
          </a:p>
        </p:txBody>
      </p:sp>
      <p:pic>
        <p:nvPicPr>
          <p:cNvPr id="4105" name="Picture 9"/>
          <p:cNvPicPr>
            <a:picLocks noChangeAspect="1" noChangeArrowheads="1"/>
          </p:cNvPicPr>
          <p:nvPr/>
        </p:nvPicPr>
        <p:blipFill rotWithShape="1">
          <a:blip r:embed="rId8" cstate="print">
            <a:extLst>
              <a:ext uri="{28A0092B-C50C-407E-A947-70E740481C1C}">
                <a14:useLocalDpi xmlns="" xmlns:a14="http://schemas.microsoft.com/office/drawing/2010/main" val="0"/>
              </a:ext>
            </a:extLst>
          </a:blip>
          <a:srcRect l="41225" t="15714" r="14233" b="11482"/>
          <a:stretch/>
        </p:blipFill>
        <p:spPr bwMode="auto">
          <a:xfrm>
            <a:off x="1423381" y="1418464"/>
            <a:ext cx="2179557" cy="222656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4106" name="Picture 10"/>
          <p:cNvPicPr>
            <a:picLocks noChangeAspect="1" noChangeArrowheads="1"/>
          </p:cNvPicPr>
          <p:nvPr/>
        </p:nvPicPr>
        <p:blipFill rotWithShape="1">
          <a:blip r:embed="rId9" cstate="print">
            <a:extLst>
              <a:ext uri="{28A0092B-C50C-407E-A947-70E740481C1C}">
                <a14:useLocalDpi xmlns="" xmlns:a14="http://schemas.microsoft.com/office/drawing/2010/main" val="0"/>
              </a:ext>
            </a:extLst>
          </a:blip>
          <a:srcRect l="63262" t="15714" r="6825" b="21979"/>
          <a:stretch/>
        </p:blipFill>
        <p:spPr bwMode="auto">
          <a:xfrm>
            <a:off x="9144000" y="593557"/>
            <a:ext cx="2940678" cy="3828286"/>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6" name="Textfeld 15"/>
          <p:cNvSpPr txBox="1"/>
          <p:nvPr/>
        </p:nvSpPr>
        <p:spPr>
          <a:xfrm>
            <a:off x="395536" y="6700718"/>
            <a:ext cx="968338" cy="184666"/>
          </a:xfrm>
          <a:prstGeom prst="rect">
            <a:avLst/>
          </a:prstGeom>
          <a:noFill/>
        </p:spPr>
        <p:txBody>
          <a:bodyPr wrap="square" rtlCol="0">
            <a:spAutoFit/>
          </a:bodyPr>
          <a:lstStyle/>
          <a:p>
            <a:r>
              <a:rPr lang="de-DE" sz="600" dirty="0" smtClean="0">
                <a:solidFill>
                  <a:schemeClr val="bg1"/>
                </a:solidFill>
              </a:rPr>
              <a:t>Fotos: B. Neukirchen</a:t>
            </a:r>
            <a:endParaRPr lang="de-DE" sz="600" dirty="0">
              <a:solidFill>
                <a:schemeClr val="bg1"/>
              </a:solidFill>
            </a:endParaRPr>
          </a:p>
        </p:txBody>
      </p:sp>
      <p:sp>
        <p:nvSpPr>
          <p:cNvPr id="17" name="Text Box 27"/>
          <p:cNvSpPr txBox="1">
            <a:spLocks noChangeArrowheads="1"/>
          </p:cNvSpPr>
          <p:nvPr/>
        </p:nvSpPr>
        <p:spPr bwMode="auto">
          <a:xfrm>
            <a:off x="5364088" y="1387661"/>
            <a:ext cx="3779912" cy="3295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lIns="18000" tIns="10800" rIns="18000" bIns="10800">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6pPr>
            <a:lvl7pPr marL="29718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7pPr>
            <a:lvl8pPr marL="34290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8pPr>
            <a:lvl9pPr marL="38862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9pPr>
          </a:lstStyle>
          <a:p>
            <a:pPr algn="l" eaLnBrk="1" hangingPunct="1">
              <a:spcBef>
                <a:spcPct val="0"/>
              </a:spcBef>
              <a:buFont typeface="Wingdings" pitchFamily="2" charset="2"/>
              <a:buNone/>
            </a:pPr>
            <a:r>
              <a:rPr lang="de-DE" b="1" dirty="0" smtClean="0"/>
              <a:t>Mittlere </a:t>
            </a:r>
            <a:r>
              <a:rPr lang="de-DE" b="1" dirty="0" err="1" smtClean="0"/>
              <a:t>Elbe:Lödderitzer</a:t>
            </a:r>
            <a:r>
              <a:rPr lang="de-DE" b="1" dirty="0" smtClean="0"/>
              <a:t> Forst</a:t>
            </a:r>
            <a:endParaRPr lang="de-DE" dirty="0"/>
          </a:p>
        </p:txBody>
      </p:sp>
      <p:pic>
        <p:nvPicPr>
          <p:cNvPr id="18" name="Picture 10"/>
          <p:cNvPicPr>
            <a:picLocks noChangeAspect="1" noChangeArrowheads="1"/>
          </p:cNvPicPr>
          <p:nvPr/>
        </p:nvPicPr>
        <p:blipFill rotWithShape="1">
          <a:blip r:embed="rId9" cstate="print">
            <a:extLst>
              <a:ext uri="{28A0092B-C50C-407E-A947-70E740481C1C}">
                <a14:useLocalDpi xmlns="" xmlns:a14="http://schemas.microsoft.com/office/drawing/2010/main" val="0"/>
              </a:ext>
            </a:extLst>
          </a:blip>
          <a:srcRect l="63262" t="36962" r="31657" b="53085"/>
          <a:stretch/>
        </p:blipFill>
        <p:spPr bwMode="auto">
          <a:xfrm>
            <a:off x="2051720" y="1432018"/>
            <a:ext cx="351069" cy="429858"/>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7" name="Textfeld 6"/>
          <p:cNvSpPr txBox="1"/>
          <p:nvPr/>
        </p:nvSpPr>
        <p:spPr>
          <a:xfrm>
            <a:off x="2402789" y="1421732"/>
            <a:ext cx="1608016" cy="461665"/>
          </a:xfrm>
          <a:prstGeom prst="rect">
            <a:avLst/>
          </a:prstGeom>
          <a:solidFill>
            <a:schemeClr val="bg1"/>
          </a:solidFill>
        </p:spPr>
        <p:txBody>
          <a:bodyPr wrap="square" rtlCol="0">
            <a:spAutoFit/>
          </a:bodyPr>
          <a:lstStyle/>
          <a:p>
            <a:r>
              <a:rPr lang="de-DE" sz="1200" dirty="0" err="1" smtClean="0"/>
              <a:t>Relocated</a:t>
            </a:r>
            <a:r>
              <a:rPr lang="de-DE" sz="1200" dirty="0" smtClean="0"/>
              <a:t> </a:t>
            </a:r>
            <a:r>
              <a:rPr lang="de-DE" sz="1200" dirty="0" err="1" smtClean="0"/>
              <a:t>dyke</a:t>
            </a:r>
            <a:endParaRPr lang="de-DE" sz="1200" dirty="0" smtClean="0"/>
          </a:p>
          <a:p>
            <a:r>
              <a:rPr lang="de-DE" sz="1200" dirty="0" err="1" smtClean="0"/>
              <a:t>Slotting</a:t>
            </a:r>
            <a:r>
              <a:rPr lang="de-DE" sz="1200" dirty="0" smtClean="0"/>
              <a:t> </a:t>
            </a:r>
            <a:r>
              <a:rPr lang="de-DE" sz="1200" dirty="0" err="1" smtClean="0"/>
              <a:t>of</a:t>
            </a:r>
            <a:r>
              <a:rPr lang="de-DE" sz="1200" dirty="0" smtClean="0"/>
              <a:t> </a:t>
            </a:r>
            <a:r>
              <a:rPr lang="de-DE" sz="1200" dirty="0" err="1" smtClean="0"/>
              <a:t>old</a:t>
            </a:r>
            <a:r>
              <a:rPr lang="de-DE" sz="1200" dirty="0" smtClean="0"/>
              <a:t> </a:t>
            </a:r>
            <a:r>
              <a:rPr lang="de-DE" sz="1200" dirty="0" err="1" smtClean="0"/>
              <a:t>dyke</a:t>
            </a:r>
            <a:endParaRPr lang="de-DE" sz="1200" dirty="0"/>
          </a:p>
        </p:txBody>
      </p:sp>
      <p:sp>
        <p:nvSpPr>
          <p:cNvPr id="21" name="Textfeld 20"/>
          <p:cNvSpPr txBox="1"/>
          <p:nvPr/>
        </p:nvSpPr>
        <p:spPr>
          <a:xfrm>
            <a:off x="5652120" y="1861876"/>
            <a:ext cx="3009616" cy="1754326"/>
          </a:xfrm>
          <a:prstGeom prst="rect">
            <a:avLst/>
          </a:prstGeom>
          <a:noFill/>
        </p:spPr>
        <p:txBody>
          <a:bodyPr wrap="square" rtlCol="0">
            <a:spAutoFit/>
          </a:bodyPr>
          <a:lstStyle/>
          <a:p>
            <a:pPr marL="285750" indent="-285750">
              <a:buFont typeface="Arial" panose="020B0604020202020204" pitchFamily="34" charset="0"/>
              <a:buChar char="•"/>
            </a:pPr>
            <a:r>
              <a:rPr lang="de-DE" dirty="0" smtClean="0"/>
              <a:t>Status </a:t>
            </a:r>
            <a:r>
              <a:rPr lang="de-DE" dirty="0" err="1" smtClean="0"/>
              <a:t>of</a:t>
            </a:r>
            <a:r>
              <a:rPr lang="de-DE" dirty="0" smtClean="0"/>
              <a:t> </a:t>
            </a:r>
            <a:r>
              <a:rPr lang="de-DE" dirty="0" err="1" smtClean="0"/>
              <a:t>floodplains</a:t>
            </a:r>
            <a:endParaRPr lang="de-DE" dirty="0" smtClean="0"/>
          </a:p>
          <a:p>
            <a:pPr marL="285750" indent="-285750">
              <a:buFont typeface="Arial" panose="020B0604020202020204" pitchFamily="34" charset="0"/>
              <a:buChar char="•"/>
            </a:pPr>
            <a:r>
              <a:rPr lang="de-DE" dirty="0" smtClean="0"/>
              <a:t>FFH </a:t>
            </a:r>
            <a:r>
              <a:rPr lang="de-DE" dirty="0" err="1" smtClean="0"/>
              <a:t>habitat</a:t>
            </a:r>
            <a:r>
              <a:rPr lang="de-DE" dirty="0" smtClean="0"/>
              <a:t> </a:t>
            </a:r>
            <a:r>
              <a:rPr lang="de-DE" dirty="0" err="1" smtClean="0"/>
              <a:t>types</a:t>
            </a:r>
            <a:endParaRPr lang="de-DE" dirty="0"/>
          </a:p>
          <a:p>
            <a:pPr marL="285750" indent="-285750">
              <a:buFont typeface="Arial" panose="020B0604020202020204" pitchFamily="34" charset="0"/>
              <a:buChar char="•"/>
            </a:pPr>
            <a:r>
              <a:rPr lang="de-DE" dirty="0" err="1" smtClean="0"/>
              <a:t>Biodiversity</a:t>
            </a:r>
            <a:endParaRPr lang="de-DE" dirty="0" smtClean="0"/>
          </a:p>
          <a:p>
            <a:pPr marL="285750" indent="-285750">
              <a:buFont typeface="Arial" panose="020B0604020202020204" pitchFamily="34" charset="0"/>
              <a:buChar char="•"/>
            </a:pPr>
            <a:r>
              <a:rPr lang="de-DE" dirty="0" err="1" smtClean="0"/>
              <a:t>Nutrient</a:t>
            </a:r>
            <a:r>
              <a:rPr lang="de-DE" dirty="0" smtClean="0"/>
              <a:t> </a:t>
            </a:r>
            <a:r>
              <a:rPr lang="de-DE" dirty="0" err="1" smtClean="0"/>
              <a:t>retention</a:t>
            </a:r>
            <a:endParaRPr lang="de-DE" dirty="0" smtClean="0"/>
          </a:p>
          <a:p>
            <a:pPr marL="285750" indent="-285750">
              <a:buFont typeface="Arial" panose="020B0604020202020204" pitchFamily="34" charset="0"/>
              <a:buChar char="•"/>
            </a:pPr>
            <a:r>
              <a:rPr lang="de-DE" dirty="0" smtClean="0"/>
              <a:t>Natural </a:t>
            </a:r>
            <a:r>
              <a:rPr lang="de-DE" dirty="0" err="1"/>
              <a:t>flooding</a:t>
            </a:r>
            <a:r>
              <a:rPr lang="de-DE" dirty="0"/>
              <a:t>/</a:t>
            </a:r>
            <a:r>
              <a:rPr lang="de-DE" dirty="0" err="1"/>
              <a:t>flood</a:t>
            </a:r>
            <a:r>
              <a:rPr lang="de-DE" dirty="0"/>
              <a:t> </a:t>
            </a:r>
            <a:r>
              <a:rPr lang="de-DE" dirty="0" err="1" smtClean="0"/>
              <a:t>control</a:t>
            </a:r>
            <a:endParaRPr lang="de-DE" dirty="0"/>
          </a:p>
        </p:txBody>
      </p:sp>
      <p:sp>
        <p:nvSpPr>
          <p:cNvPr id="22" name="Textfeld 21"/>
          <p:cNvSpPr txBox="1"/>
          <p:nvPr/>
        </p:nvSpPr>
        <p:spPr>
          <a:xfrm>
            <a:off x="1388654" y="3429580"/>
            <a:ext cx="2319250" cy="338554"/>
          </a:xfrm>
          <a:prstGeom prst="rect">
            <a:avLst/>
          </a:prstGeom>
          <a:noFill/>
        </p:spPr>
        <p:txBody>
          <a:bodyPr wrap="square" rtlCol="0">
            <a:spAutoFit/>
          </a:bodyPr>
          <a:lstStyle/>
          <a:p>
            <a:r>
              <a:rPr lang="de-DE" sz="800" b="1" dirty="0" smtClean="0"/>
              <a:t>Source: Pflege- und Entwicklungsplan Planungsbüro Dr. Reichhoff, 2005</a:t>
            </a:r>
            <a:endParaRPr lang="de-DE" sz="800" b="1" dirty="0"/>
          </a:p>
        </p:txBody>
      </p:sp>
      <p:pic>
        <p:nvPicPr>
          <p:cNvPr id="23" name="Picture 8"/>
          <p:cNvPicPr>
            <a:picLocks noChangeAspect="1" noChangeArrowheads="1"/>
          </p:cNvPicPr>
          <p:nvPr/>
        </p:nvPicPr>
        <p:blipFill rotWithShape="1">
          <a:blip r:embed="rId10" cstate="print">
            <a:extLst>
              <a:ext uri="{28A0092B-C50C-407E-A947-70E740481C1C}">
                <a14:useLocalDpi xmlns="" xmlns:a14="http://schemas.microsoft.com/office/drawing/2010/main" val="0"/>
              </a:ext>
            </a:extLst>
          </a:blip>
          <a:srcRect l="37059" t="11927" r="42551" b="17216"/>
          <a:stretch/>
        </p:blipFill>
        <p:spPr bwMode="auto">
          <a:xfrm>
            <a:off x="9147026" y="4421843"/>
            <a:ext cx="1209811" cy="2627679"/>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grpSp>
        <p:nvGrpSpPr>
          <p:cNvPr id="10" name="Gruppieren 9"/>
          <p:cNvGrpSpPr/>
          <p:nvPr/>
        </p:nvGrpSpPr>
        <p:grpSpPr>
          <a:xfrm>
            <a:off x="5357824" y="4327490"/>
            <a:ext cx="2598552" cy="2511126"/>
            <a:chOff x="5357824" y="4327490"/>
            <a:chExt cx="2598552" cy="2511126"/>
          </a:xfrm>
        </p:grpSpPr>
        <p:pic>
          <p:nvPicPr>
            <p:cNvPr id="4104" name="Picture 8"/>
            <p:cNvPicPr>
              <a:picLocks noChangeAspect="1" noChangeArrowheads="1"/>
            </p:cNvPicPr>
            <p:nvPr/>
          </p:nvPicPr>
          <p:blipFill rotWithShape="1">
            <a:blip r:embed="rId10" cstate="print">
              <a:extLst>
                <a:ext uri="{28A0092B-C50C-407E-A947-70E740481C1C}">
                  <a14:useLocalDpi xmlns="" xmlns:a14="http://schemas.microsoft.com/office/drawing/2010/main" val="0"/>
                </a:ext>
              </a:extLst>
            </a:blip>
            <a:srcRect l="37059" t="37327" r="42551" b="17216"/>
            <a:stretch/>
          </p:blipFill>
          <p:spPr bwMode="auto">
            <a:xfrm>
              <a:off x="5357824" y="4421843"/>
              <a:ext cx="1734456" cy="2416773"/>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8" name="Textfeld 7"/>
            <p:cNvSpPr txBox="1"/>
            <p:nvPr/>
          </p:nvSpPr>
          <p:spPr>
            <a:xfrm>
              <a:off x="5652120" y="4327490"/>
              <a:ext cx="2304256" cy="507831"/>
            </a:xfrm>
            <a:prstGeom prst="rect">
              <a:avLst/>
            </a:prstGeom>
            <a:solidFill>
              <a:schemeClr val="bg1"/>
            </a:solidFill>
          </p:spPr>
          <p:txBody>
            <a:bodyPr wrap="square" rtlCol="0">
              <a:spAutoFit/>
            </a:bodyPr>
            <a:lstStyle/>
            <a:p>
              <a:r>
                <a:rPr lang="de-DE" sz="900" dirty="0" smtClean="0"/>
                <a:t>Old, </a:t>
              </a:r>
              <a:r>
                <a:rPr lang="de-DE" sz="900" dirty="0" err="1" smtClean="0"/>
                <a:t>partly</a:t>
              </a:r>
              <a:r>
                <a:rPr lang="de-DE" sz="900" dirty="0" smtClean="0"/>
                <a:t> </a:t>
              </a:r>
              <a:r>
                <a:rPr lang="de-DE" sz="900" dirty="0" err="1" smtClean="0"/>
                <a:t>slotted</a:t>
              </a:r>
              <a:r>
                <a:rPr lang="de-DE" sz="900" dirty="0" smtClean="0"/>
                <a:t> </a:t>
              </a:r>
              <a:r>
                <a:rPr lang="de-DE" sz="900" dirty="0" err="1" smtClean="0"/>
                <a:t>dykes</a:t>
              </a:r>
              <a:endParaRPr lang="de-DE" sz="900" dirty="0" smtClean="0"/>
            </a:p>
            <a:p>
              <a:r>
                <a:rPr lang="de-DE" sz="900" dirty="0" err="1" smtClean="0"/>
                <a:t>Current</a:t>
              </a:r>
              <a:r>
                <a:rPr lang="de-DE" sz="900" dirty="0" smtClean="0"/>
                <a:t> </a:t>
              </a:r>
              <a:r>
                <a:rPr lang="de-DE" sz="900" dirty="0" err="1" smtClean="0"/>
                <a:t>dyke</a:t>
              </a:r>
              <a:endParaRPr lang="de-DE" sz="900" dirty="0" smtClean="0"/>
            </a:p>
            <a:p>
              <a:r>
                <a:rPr lang="de-DE" sz="900" dirty="0" err="1" smtClean="0"/>
                <a:t>Relocated</a:t>
              </a:r>
              <a:r>
                <a:rPr lang="de-DE" sz="900" dirty="0" smtClean="0"/>
                <a:t> </a:t>
              </a:r>
              <a:r>
                <a:rPr lang="de-DE" sz="900" dirty="0" err="1" smtClean="0"/>
                <a:t>dyke</a:t>
              </a:r>
              <a:endParaRPr lang="de-DE" sz="900" dirty="0"/>
            </a:p>
          </p:txBody>
        </p:sp>
        <p:sp>
          <p:nvSpPr>
            <p:cNvPr id="25" name="Textfeld 24"/>
            <p:cNvSpPr txBox="1"/>
            <p:nvPr/>
          </p:nvSpPr>
          <p:spPr>
            <a:xfrm>
              <a:off x="5652120" y="4926360"/>
              <a:ext cx="2304256" cy="230832"/>
            </a:xfrm>
            <a:prstGeom prst="rect">
              <a:avLst/>
            </a:prstGeom>
            <a:solidFill>
              <a:schemeClr val="bg1"/>
            </a:solidFill>
          </p:spPr>
          <p:txBody>
            <a:bodyPr wrap="square" rtlCol="0">
              <a:spAutoFit/>
            </a:bodyPr>
            <a:lstStyle/>
            <a:p>
              <a:r>
                <a:rPr lang="de-DE" sz="900" dirty="0" smtClean="0"/>
                <a:t>Cross </a:t>
              </a:r>
              <a:r>
                <a:rPr lang="de-DE" sz="900" dirty="0" err="1" smtClean="0"/>
                <a:t>sections</a:t>
              </a:r>
              <a:r>
                <a:rPr lang="de-DE" sz="900" dirty="0" smtClean="0"/>
                <a:t> </a:t>
              </a:r>
              <a:r>
                <a:rPr lang="de-DE" sz="900" dirty="0" err="1" smtClean="0"/>
                <a:t>with</a:t>
              </a:r>
              <a:r>
                <a:rPr lang="de-DE" sz="900" dirty="0" smtClean="0"/>
                <a:t> </a:t>
              </a:r>
              <a:r>
                <a:rPr lang="de-DE" sz="900" dirty="0" err="1" smtClean="0"/>
                <a:t>water</a:t>
              </a:r>
              <a:r>
                <a:rPr lang="de-DE" sz="900" dirty="0" smtClean="0"/>
                <a:t> </a:t>
              </a:r>
              <a:r>
                <a:rPr lang="de-DE" sz="900" dirty="0" err="1" smtClean="0"/>
                <a:t>level</a:t>
              </a:r>
              <a:endParaRPr lang="de-DE" sz="900" dirty="0"/>
            </a:p>
          </p:txBody>
        </p:sp>
        <p:sp>
          <p:nvSpPr>
            <p:cNvPr id="26" name="Textfeld 25"/>
            <p:cNvSpPr txBox="1"/>
            <p:nvPr/>
          </p:nvSpPr>
          <p:spPr>
            <a:xfrm>
              <a:off x="5364088" y="5157192"/>
              <a:ext cx="1352408" cy="230832"/>
            </a:xfrm>
            <a:prstGeom prst="rect">
              <a:avLst/>
            </a:prstGeom>
            <a:solidFill>
              <a:schemeClr val="bg1"/>
            </a:solidFill>
          </p:spPr>
          <p:txBody>
            <a:bodyPr wrap="square" rtlCol="0">
              <a:spAutoFit/>
            </a:bodyPr>
            <a:lstStyle/>
            <a:p>
              <a:r>
                <a:rPr lang="de-DE" sz="900" dirty="0" smtClean="0"/>
                <a:t>Inundation </a:t>
              </a:r>
              <a:r>
                <a:rPr lang="de-DE" sz="900" dirty="0" err="1" smtClean="0"/>
                <a:t>heigths</a:t>
              </a:r>
              <a:r>
                <a:rPr lang="de-DE" sz="900" dirty="0" smtClean="0"/>
                <a:t> [m]</a:t>
              </a:r>
              <a:endParaRPr lang="de-DE" sz="900" dirty="0"/>
            </a:p>
          </p:txBody>
        </p:sp>
        <p:sp>
          <p:nvSpPr>
            <p:cNvPr id="9" name="Rechteck 8"/>
            <p:cNvSpPr/>
            <p:nvPr/>
          </p:nvSpPr>
          <p:spPr>
            <a:xfrm>
              <a:off x="5652120" y="5388024"/>
              <a:ext cx="388172" cy="1292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 name="Textfeld 26"/>
            <p:cNvSpPr txBox="1"/>
            <p:nvPr/>
          </p:nvSpPr>
          <p:spPr>
            <a:xfrm>
              <a:off x="5580000" y="5328000"/>
              <a:ext cx="467540" cy="230832"/>
            </a:xfrm>
            <a:prstGeom prst="rect">
              <a:avLst/>
            </a:prstGeom>
            <a:noFill/>
          </p:spPr>
          <p:txBody>
            <a:bodyPr wrap="square" rtlCol="0">
              <a:spAutoFit/>
            </a:bodyPr>
            <a:lstStyle/>
            <a:p>
              <a:r>
                <a:rPr lang="de-DE" sz="900" dirty="0" smtClean="0"/>
                <a:t>dry</a:t>
              </a:r>
              <a:endParaRPr lang="de-DE" sz="900" dirty="0"/>
            </a:p>
          </p:txBody>
        </p:sp>
      </p:grpSp>
    </p:spTree>
    <p:extLst>
      <p:ext uri="{BB962C8B-B14F-4D97-AF65-F5344CB8AC3E}">
        <p14:creationId xmlns="" xmlns:p14="http://schemas.microsoft.com/office/powerpoint/2010/main" val="2701735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xit"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hidden"/>
                                      </p:to>
                                    </p:set>
                                  </p:childTnLst>
                                </p:cTn>
                              </p:par>
                              <p:par>
                                <p:cTn id="13" presetID="1" presetClass="entr" presetSubtype="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10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2" grpId="0"/>
      <p:bldP spid="6" grpId="0" animBg="1"/>
      <p:bldP spid="2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feld 11"/>
          <p:cNvSpPr txBox="1">
            <a:spLocks noChangeArrowheads="1"/>
          </p:cNvSpPr>
          <p:nvPr/>
        </p:nvSpPr>
        <p:spPr bwMode="auto">
          <a:xfrm>
            <a:off x="5027682" y="6608385"/>
            <a:ext cx="2671922" cy="215444"/>
          </a:xfrm>
          <a:prstGeom prst="rect">
            <a:avLst/>
          </a:prstGeom>
          <a:solidFill>
            <a:schemeClr val="bg1"/>
          </a:solidFill>
          <a:ln w="3175">
            <a:noFill/>
            <a:miter lim="800000"/>
            <a:headEnd/>
            <a:tailEnd/>
          </a:ln>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6pPr>
            <a:lvl7pPr marL="29718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7pPr>
            <a:lvl8pPr marL="34290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8pPr>
            <a:lvl9pPr marL="38862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9pPr>
          </a:lstStyle>
          <a:p>
            <a:pPr algn="l" eaLnBrk="1" hangingPunct="1">
              <a:buNone/>
            </a:pPr>
            <a:r>
              <a:rPr lang="de-DE" sz="800" dirty="0" err="1" smtClean="0"/>
              <a:t>Thanks</a:t>
            </a:r>
            <a:r>
              <a:rPr lang="de-DE" sz="800" dirty="0" smtClean="0"/>
              <a:t> </a:t>
            </a:r>
            <a:r>
              <a:rPr lang="de-DE" sz="800" dirty="0" err="1" smtClean="0"/>
              <a:t>to</a:t>
            </a:r>
            <a:r>
              <a:rPr lang="de-DE" sz="800" dirty="0" smtClean="0"/>
              <a:t> Joachim </a:t>
            </a:r>
            <a:r>
              <a:rPr lang="de-DE" sz="800" dirty="0" err="1" smtClean="0"/>
              <a:t>Drüke</a:t>
            </a:r>
            <a:r>
              <a:rPr lang="de-DE" sz="800" dirty="0" smtClean="0"/>
              <a:t> </a:t>
            </a:r>
            <a:r>
              <a:rPr lang="de-DE" sz="800" dirty="0" err="1" smtClean="0"/>
              <a:t>for</a:t>
            </a:r>
            <a:r>
              <a:rPr lang="de-DE" sz="800" dirty="0" smtClean="0"/>
              <a:t> </a:t>
            </a:r>
            <a:r>
              <a:rPr lang="de-DE" sz="800" dirty="0" err="1" smtClean="0"/>
              <a:t>his</a:t>
            </a:r>
            <a:r>
              <a:rPr lang="de-DE" sz="800" dirty="0" smtClean="0"/>
              <a:t> </a:t>
            </a:r>
            <a:r>
              <a:rPr lang="de-DE" sz="800" dirty="0" err="1" smtClean="0"/>
              <a:t>support</a:t>
            </a:r>
            <a:r>
              <a:rPr lang="de-DE" sz="800" dirty="0" smtClean="0"/>
              <a:t> </a:t>
            </a:r>
            <a:r>
              <a:rPr lang="de-DE" sz="800" dirty="0" err="1" smtClean="0"/>
              <a:t>for</a:t>
            </a:r>
            <a:r>
              <a:rPr lang="de-DE" sz="800" dirty="0" smtClean="0"/>
              <a:t> </a:t>
            </a:r>
            <a:r>
              <a:rPr lang="de-DE" sz="800" dirty="0" err="1" smtClean="0"/>
              <a:t>pictures</a:t>
            </a:r>
            <a:r>
              <a:rPr lang="de-DE" sz="800" dirty="0" smtClean="0"/>
              <a:t>.</a:t>
            </a:r>
          </a:p>
        </p:txBody>
      </p:sp>
      <p:pic>
        <p:nvPicPr>
          <p:cNvPr id="3" name="Grafik 2"/>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0" y="1372080"/>
            <a:ext cx="5040000" cy="2805740"/>
          </a:xfrm>
          <a:prstGeom prst="rect">
            <a:avLst/>
          </a:prstGeom>
        </p:spPr>
      </p:pic>
      <p:pic>
        <p:nvPicPr>
          <p:cNvPr id="4" name="Grafik 3"/>
          <p:cNvPicPr>
            <a:picLocks noChangeAspect="1"/>
          </p:cNvPicPr>
          <p:nvPr/>
        </p:nvPicPr>
        <p:blipFill rotWithShape="1">
          <a:blip r:embed="rId4" cstate="print">
            <a:extLst>
              <a:ext uri="{28A0092B-C50C-407E-A947-70E740481C1C}">
                <a14:useLocalDpi xmlns="" xmlns:a14="http://schemas.microsoft.com/office/drawing/2010/main" val="0"/>
              </a:ext>
            </a:extLst>
          </a:blip>
          <a:srcRect b="5126"/>
          <a:stretch/>
        </p:blipFill>
        <p:spPr>
          <a:xfrm>
            <a:off x="-1" y="4106606"/>
            <a:ext cx="5025600" cy="2747082"/>
          </a:xfrm>
          <a:prstGeom prst="rect">
            <a:avLst/>
          </a:prstGeom>
        </p:spPr>
      </p:pic>
      <p:pic>
        <p:nvPicPr>
          <p:cNvPr id="13" name="Grafik 12"/>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6264000" y="2012631"/>
            <a:ext cx="2880000" cy="1355473"/>
          </a:xfrm>
          <a:prstGeom prst="rect">
            <a:avLst/>
          </a:prstGeom>
        </p:spPr>
      </p:pic>
      <p:pic>
        <p:nvPicPr>
          <p:cNvPr id="49" name="Picture 33"/>
          <p:cNvPicPr>
            <a:picLocks noChangeAspect="1" noChangeArrowheads="1"/>
          </p:cNvPicPr>
          <p:nvPr/>
        </p:nvPicPr>
        <p:blipFill rotWithShape="1">
          <a:blip r:embed="rId6" cstate="print">
            <a:extLst>
              <a:ext uri="{28A0092B-C50C-407E-A947-70E740481C1C}">
                <a14:useLocalDpi xmlns="" xmlns:a14="http://schemas.microsoft.com/office/drawing/2010/main" val="0"/>
              </a:ext>
            </a:extLst>
          </a:blip>
          <a:srcRect r="8430" b="18470"/>
          <a:stretch/>
        </p:blipFill>
        <p:spPr bwMode="auto">
          <a:xfrm>
            <a:off x="5128391" y="2790581"/>
            <a:ext cx="1130897" cy="116060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5" name="Text Box 27"/>
          <p:cNvSpPr txBox="1">
            <a:spLocks noChangeArrowheads="1"/>
          </p:cNvSpPr>
          <p:nvPr/>
        </p:nvSpPr>
        <p:spPr bwMode="auto">
          <a:xfrm>
            <a:off x="-17169" y="4146700"/>
            <a:ext cx="1006475" cy="29881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lIns="18000" tIns="10800" rIns="18000" bIns="10800">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6pPr>
            <a:lvl7pPr marL="29718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7pPr>
            <a:lvl8pPr marL="34290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8pPr>
            <a:lvl9pPr marL="38862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9pPr>
          </a:lstStyle>
          <a:p>
            <a:pPr algn="l" eaLnBrk="1" hangingPunct="1">
              <a:spcBef>
                <a:spcPct val="0"/>
              </a:spcBef>
              <a:buFont typeface="Wingdings" pitchFamily="2" charset="2"/>
              <a:buNone/>
            </a:pPr>
            <a:r>
              <a:rPr lang="de-DE" sz="1800" b="1" dirty="0" smtClean="0"/>
              <a:t>ca. 2010</a:t>
            </a:r>
            <a:endParaRPr lang="de-DE" sz="1800" dirty="0"/>
          </a:p>
        </p:txBody>
      </p:sp>
      <p:sp>
        <p:nvSpPr>
          <p:cNvPr id="22536" name="Text Box 27"/>
          <p:cNvSpPr txBox="1">
            <a:spLocks noChangeArrowheads="1"/>
          </p:cNvSpPr>
          <p:nvPr/>
        </p:nvSpPr>
        <p:spPr bwMode="auto">
          <a:xfrm>
            <a:off x="4604" y="1416115"/>
            <a:ext cx="822710" cy="29881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lIns="18000" tIns="10800" rIns="18000" bIns="10800">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6pPr>
            <a:lvl7pPr marL="29718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7pPr>
            <a:lvl8pPr marL="34290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8pPr>
            <a:lvl9pPr marL="38862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9pPr>
          </a:lstStyle>
          <a:p>
            <a:pPr algn="l" eaLnBrk="1" hangingPunct="1">
              <a:spcBef>
                <a:spcPct val="0"/>
              </a:spcBef>
              <a:buFont typeface="Wingdings" pitchFamily="2" charset="2"/>
              <a:buNone/>
            </a:pPr>
            <a:r>
              <a:rPr lang="de-DE" sz="1800" b="1" dirty="0" smtClean="0"/>
              <a:t>1993</a:t>
            </a:r>
            <a:endParaRPr lang="de-DE" sz="1800" dirty="0"/>
          </a:p>
        </p:txBody>
      </p:sp>
      <p:sp>
        <p:nvSpPr>
          <p:cNvPr id="22" name="Text Box 27"/>
          <p:cNvSpPr txBox="1">
            <a:spLocks noChangeArrowheads="1"/>
          </p:cNvSpPr>
          <p:nvPr/>
        </p:nvSpPr>
        <p:spPr bwMode="auto">
          <a:xfrm>
            <a:off x="3356325" y="6674423"/>
            <a:ext cx="1650380" cy="14492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lIns="18000" tIns="10800" rIns="18000" bIns="10800">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6pPr>
            <a:lvl7pPr marL="29718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7pPr>
            <a:lvl8pPr marL="34290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8pPr>
            <a:lvl9pPr marL="38862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9pPr>
          </a:lstStyle>
          <a:p>
            <a:pPr algn="l" eaLnBrk="1" hangingPunct="1">
              <a:spcBef>
                <a:spcPct val="0"/>
              </a:spcBef>
              <a:buFont typeface="Wingdings" pitchFamily="2" charset="2"/>
              <a:buNone/>
            </a:pPr>
            <a:r>
              <a:rPr lang="de-DE" sz="800" b="1" dirty="0" smtClean="0">
                <a:solidFill>
                  <a:schemeClr val="bg1"/>
                </a:solidFill>
              </a:rPr>
              <a:t>Source: www.tim-online.nrw.de</a:t>
            </a:r>
            <a:endParaRPr lang="de-DE" sz="800" dirty="0">
              <a:solidFill>
                <a:schemeClr val="bg1"/>
              </a:solidFill>
            </a:endParaRPr>
          </a:p>
        </p:txBody>
      </p:sp>
      <p:sp>
        <p:nvSpPr>
          <p:cNvPr id="23" name="Text Box 27"/>
          <p:cNvSpPr txBox="1">
            <a:spLocks noChangeArrowheads="1"/>
          </p:cNvSpPr>
          <p:nvPr/>
        </p:nvSpPr>
        <p:spPr bwMode="auto">
          <a:xfrm>
            <a:off x="3353671" y="3940049"/>
            <a:ext cx="1650380" cy="14492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lIns="18000" tIns="10800" rIns="18000" bIns="10800">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6pPr>
            <a:lvl7pPr marL="29718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7pPr>
            <a:lvl8pPr marL="34290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8pPr>
            <a:lvl9pPr marL="38862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9pPr>
          </a:lstStyle>
          <a:p>
            <a:pPr algn="l" eaLnBrk="1" hangingPunct="1">
              <a:spcBef>
                <a:spcPct val="0"/>
              </a:spcBef>
              <a:buFont typeface="Wingdings" pitchFamily="2" charset="2"/>
              <a:buNone/>
            </a:pPr>
            <a:r>
              <a:rPr lang="de-DE" sz="800" b="1" dirty="0" smtClean="0">
                <a:solidFill>
                  <a:schemeClr val="bg1"/>
                </a:solidFill>
              </a:rPr>
              <a:t>Source: www.tim-online.nrw.de</a:t>
            </a:r>
            <a:endParaRPr lang="de-DE" sz="800" dirty="0">
              <a:solidFill>
                <a:schemeClr val="bg1"/>
              </a:solidFill>
            </a:endParaRPr>
          </a:p>
        </p:txBody>
      </p:sp>
      <p:sp>
        <p:nvSpPr>
          <p:cNvPr id="27" name="Text Box 27"/>
          <p:cNvSpPr txBox="1">
            <a:spLocks noChangeArrowheads="1"/>
          </p:cNvSpPr>
          <p:nvPr/>
        </p:nvSpPr>
        <p:spPr bwMode="auto">
          <a:xfrm>
            <a:off x="5675754" y="1416115"/>
            <a:ext cx="2784678" cy="3295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lIns="18000" tIns="10800" rIns="18000" bIns="10800">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6pPr>
            <a:lvl7pPr marL="29718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7pPr>
            <a:lvl8pPr marL="34290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8pPr>
            <a:lvl9pPr marL="38862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9pPr>
          </a:lstStyle>
          <a:p>
            <a:pPr algn="l" eaLnBrk="1" hangingPunct="1">
              <a:spcBef>
                <a:spcPct val="0"/>
              </a:spcBef>
              <a:buFont typeface="Wingdings" pitchFamily="2" charset="2"/>
              <a:buNone/>
            </a:pPr>
            <a:r>
              <a:rPr lang="de-DE" b="1" dirty="0" smtClean="0"/>
              <a:t>Lippe </a:t>
            </a:r>
            <a:r>
              <a:rPr lang="de-DE" b="1" dirty="0" err="1" smtClean="0"/>
              <a:t>Klostermersch</a:t>
            </a:r>
            <a:endParaRPr lang="de-DE" dirty="0"/>
          </a:p>
        </p:txBody>
      </p:sp>
      <p:sp>
        <p:nvSpPr>
          <p:cNvPr id="19" name="Rectangle 2"/>
          <p:cNvSpPr>
            <a:spLocks noGrp="1" noChangeArrowheads="1"/>
          </p:cNvSpPr>
          <p:nvPr>
            <p:ph type="title"/>
          </p:nvPr>
        </p:nvSpPr>
        <p:spPr>
          <a:noFill/>
        </p:spPr>
        <p:txBody>
          <a:bodyPr/>
          <a:lstStyle/>
          <a:p>
            <a:pPr eaLnBrk="1" hangingPunct="1"/>
            <a:r>
              <a:rPr lang="de-DE" dirty="0" err="1" smtClean="0"/>
              <a:t>Examples</a:t>
            </a:r>
            <a:r>
              <a:rPr lang="de-DE" dirty="0" smtClean="0"/>
              <a:t> </a:t>
            </a:r>
            <a:r>
              <a:rPr lang="de-DE" dirty="0" err="1" smtClean="0"/>
              <a:t>of</a:t>
            </a:r>
            <a:r>
              <a:rPr lang="de-DE" dirty="0" smtClean="0"/>
              <a:t> positive </a:t>
            </a:r>
            <a:r>
              <a:rPr lang="de-DE" dirty="0" err="1" smtClean="0"/>
              <a:t>effects</a:t>
            </a:r>
            <a:r>
              <a:rPr lang="de-DE" dirty="0" smtClean="0"/>
              <a:t> </a:t>
            </a:r>
            <a:r>
              <a:rPr lang="de-DE" dirty="0" err="1" smtClean="0"/>
              <a:t>of</a:t>
            </a:r>
            <a:r>
              <a:rPr lang="de-DE" dirty="0" smtClean="0"/>
              <a:t> </a:t>
            </a:r>
            <a:r>
              <a:rPr lang="de-DE" dirty="0" err="1" smtClean="0"/>
              <a:t>floodplain</a:t>
            </a:r>
            <a:r>
              <a:rPr lang="de-DE" dirty="0" smtClean="0"/>
              <a:t> </a:t>
            </a:r>
            <a:r>
              <a:rPr lang="de-DE" dirty="0" err="1" smtClean="0"/>
              <a:t>restoration</a:t>
            </a:r>
            <a:r>
              <a:rPr lang="de-DE" dirty="0" smtClean="0"/>
              <a:t> </a:t>
            </a:r>
            <a:r>
              <a:rPr lang="de-DE" dirty="0" err="1" smtClean="0"/>
              <a:t>projects</a:t>
            </a:r>
            <a:endParaRPr lang="de-DE" dirty="0" smtClean="0"/>
          </a:p>
        </p:txBody>
      </p:sp>
      <p:sp>
        <p:nvSpPr>
          <p:cNvPr id="20" name="Text Box 48"/>
          <p:cNvSpPr txBox="1">
            <a:spLocks noChangeArrowheads="1"/>
          </p:cNvSpPr>
          <p:nvPr/>
        </p:nvSpPr>
        <p:spPr bwMode="auto">
          <a:xfrm>
            <a:off x="7624507" y="1992803"/>
            <a:ext cx="1509713" cy="3295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18000" tIns="10800" rIns="18000" bIns="10800">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6pPr>
            <a:lvl7pPr marL="29718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7pPr>
            <a:lvl8pPr marL="34290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8pPr>
            <a:lvl9pPr marL="38862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9pPr>
          </a:lstStyle>
          <a:p>
            <a:pPr eaLnBrk="1" hangingPunct="1">
              <a:spcBef>
                <a:spcPct val="0"/>
              </a:spcBef>
              <a:buFont typeface="Wingdings" pitchFamily="2" charset="2"/>
              <a:buNone/>
            </a:pPr>
            <a:r>
              <a:rPr lang="de-DE" sz="1000" b="1" dirty="0" smtClean="0"/>
              <a:t>Status </a:t>
            </a:r>
            <a:r>
              <a:rPr lang="de-DE" sz="1000" b="1" dirty="0" err="1" smtClean="0"/>
              <a:t>of</a:t>
            </a:r>
            <a:r>
              <a:rPr lang="de-DE" sz="1000" b="1" dirty="0" smtClean="0"/>
              <a:t> </a:t>
            </a:r>
            <a:r>
              <a:rPr lang="de-DE" sz="1000" b="1" dirty="0" err="1" smtClean="0"/>
              <a:t>the</a:t>
            </a:r>
            <a:r>
              <a:rPr lang="de-DE" sz="1000" b="1" dirty="0" smtClean="0"/>
              <a:t> </a:t>
            </a:r>
            <a:r>
              <a:rPr lang="de-DE" sz="1000" b="1" dirty="0" err="1" smtClean="0"/>
              <a:t>floodplain</a:t>
            </a:r>
            <a:r>
              <a:rPr lang="de-DE" sz="1000" b="1" dirty="0" smtClean="0"/>
              <a:t> </a:t>
            </a:r>
            <a:r>
              <a:rPr lang="de-DE" sz="1000" b="1" dirty="0" err="1" smtClean="0"/>
              <a:t>before</a:t>
            </a:r>
            <a:r>
              <a:rPr lang="de-DE" sz="1000" b="1" dirty="0" smtClean="0"/>
              <a:t> </a:t>
            </a:r>
            <a:r>
              <a:rPr lang="de-DE" sz="1000" b="1" dirty="0" err="1" smtClean="0"/>
              <a:t>implementation</a:t>
            </a:r>
            <a:endParaRPr lang="de-DE" sz="1000" dirty="0"/>
          </a:p>
        </p:txBody>
      </p:sp>
      <p:sp>
        <p:nvSpPr>
          <p:cNvPr id="5" name="Textfeld 4"/>
          <p:cNvSpPr txBox="1"/>
          <p:nvPr/>
        </p:nvSpPr>
        <p:spPr>
          <a:xfrm>
            <a:off x="5306801" y="4941168"/>
            <a:ext cx="3707991" cy="1477328"/>
          </a:xfrm>
          <a:prstGeom prst="rect">
            <a:avLst/>
          </a:prstGeom>
          <a:noFill/>
        </p:spPr>
        <p:txBody>
          <a:bodyPr wrap="square" rtlCol="0">
            <a:spAutoFit/>
          </a:bodyPr>
          <a:lstStyle/>
          <a:p>
            <a:pPr marL="285750" indent="-285750">
              <a:buFont typeface="Arial" panose="020B0604020202020204" pitchFamily="34" charset="0"/>
              <a:buChar char="•"/>
            </a:pPr>
            <a:r>
              <a:rPr lang="de-DE" dirty="0" smtClean="0"/>
              <a:t>Status </a:t>
            </a:r>
            <a:r>
              <a:rPr lang="de-DE" dirty="0" err="1" smtClean="0"/>
              <a:t>of</a:t>
            </a:r>
            <a:r>
              <a:rPr lang="de-DE" dirty="0" smtClean="0"/>
              <a:t> </a:t>
            </a:r>
            <a:r>
              <a:rPr lang="de-DE" dirty="0" err="1" smtClean="0"/>
              <a:t>floodplains</a:t>
            </a:r>
            <a:endParaRPr lang="de-DE" dirty="0" smtClean="0"/>
          </a:p>
          <a:p>
            <a:pPr marL="285750" indent="-285750">
              <a:buFont typeface="Arial" panose="020B0604020202020204" pitchFamily="34" charset="0"/>
              <a:buChar char="•"/>
            </a:pPr>
            <a:r>
              <a:rPr lang="de-DE" dirty="0" err="1" smtClean="0"/>
              <a:t>Structural</a:t>
            </a:r>
            <a:r>
              <a:rPr lang="de-DE" dirty="0" smtClean="0"/>
              <a:t> </a:t>
            </a:r>
            <a:r>
              <a:rPr lang="de-DE" dirty="0" err="1" smtClean="0"/>
              <a:t>water</a:t>
            </a:r>
            <a:r>
              <a:rPr lang="de-DE" dirty="0" smtClean="0"/>
              <a:t> </a:t>
            </a:r>
            <a:r>
              <a:rPr lang="de-DE" dirty="0" err="1" smtClean="0"/>
              <a:t>quality</a:t>
            </a:r>
            <a:r>
              <a:rPr lang="de-DE" dirty="0" smtClean="0"/>
              <a:t> (WFD)</a:t>
            </a:r>
          </a:p>
          <a:p>
            <a:pPr marL="285750" indent="-285750">
              <a:buFont typeface="Arial" panose="020B0604020202020204" pitchFamily="34" charset="0"/>
              <a:buChar char="•"/>
            </a:pPr>
            <a:r>
              <a:rPr lang="de-DE" dirty="0" err="1" smtClean="0"/>
              <a:t>Biodiversity</a:t>
            </a:r>
            <a:r>
              <a:rPr lang="de-DE" dirty="0" smtClean="0"/>
              <a:t>/FFH </a:t>
            </a:r>
            <a:r>
              <a:rPr lang="de-DE" dirty="0" err="1" smtClean="0"/>
              <a:t>habitats</a:t>
            </a:r>
            <a:endParaRPr lang="de-DE" dirty="0" smtClean="0"/>
          </a:p>
          <a:p>
            <a:pPr marL="285750" indent="-285750">
              <a:buFont typeface="Arial" panose="020B0604020202020204" pitchFamily="34" charset="0"/>
              <a:buChar char="•"/>
            </a:pPr>
            <a:r>
              <a:rPr lang="de-DE" dirty="0" err="1" smtClean="0"/>
              <a:t>Leisure</a:t>
            </a:r>
            <a:r>
              <a:rPr lang="de-DE" dirty="0" smtClean="0"/>
              <a:t> </a:t>
            </a:r>
            <a:r>
              <a:rPr lang="de-DE" dirty="0" err="1" smtClean="0"/>
              <a:t>activities</a:t>
            </a:r>
            <a:r>
              <a:rPr lang="de-DE" dirty="0" smtClean="0"/>
              <a:t>/</a:t>
            </a:r>
            <a:r>
              <a:rPr lang="de-DE" dirty="0" err="1" smtClean="0"/>
              <a:t>recreation</a:t>
            </a:r>
            <a:endParaRPr lang="de-DE" dirty="0" smtClean="0"/>
          </a:p>
          <a:p>
            <a:pPr marL="285750" indent="-285750">
              <a:buFont typeface="Arial" panose="020B0604020202020204" pitchFamily="34" charset="0"/>
              <a:buChar char="•"/>
            </a:pPr>
            <a:r>
              <a:rPr lang="de-DE" dirty="0"/>
              <a:t>Natural </a:t>
            </a:r>
            <a:r>
              <a:rPr lang="de-DE" dirty="0" err="1" smtClean="0"/>
              <a:t>flooding</a:t>
            </a:r>
            <a:endParaRPr lang="de-DE" dirty="0"/>
          </a:p>
        </p:txBody>
      </p:sp>
      <p:sp>
        <p:nvSpPr>
          <p:cNvPr id="2" name="Textfeld 1"/>
          <p:cNvSpPr txBox="1"/>
          <p:nvPr/>
        </p:nvSpPr>
        <p:spPr>
          <a:xfrm>
            <a:off x="5508104" y="2924944"/>
            <a:ext cx="679176" cy="184666"/>
          </a:xfrm>
          <a:prstGeom prst="rect">
            <a:avLst/>
          </a:prstGeom>
          <a:solidFill>
            <a:srgbClr val="DDD7BB"/>
          </a:solidFill>
        </p:spPr>
        <p:txBody>
          <a:bodyPr wrap="square" rtlCol="0">
            <a:spAutoFit/>
          </a:bodyPr>
          <a:lstStyle/>
          <a:p>
            <a:r>
              <a:rPr lang="de-DE" sz="600" dirty="0" err="1"/>
              <a:t>N</a:t>
            </a:r>
            <a:r>
              <a:rPr lang="de-DE" sz="600" dirty="0" err="1" smtClean="0"/>
              <a:t>ear</a:t>
            </a:r>
            <a:r>
              <a:rPr lang="de-DE" sz="600" dirty="0" smtClean="0"/>
              <a:t> </a:t>
            </a:r>
            <a:r>
              <a:rPr lang="de-DE" sz="600" dirty="0" err="1" smtClean="0"/>
              <a:t>natural</a:t>
            </a:r>
            <a:endParaRPr lang="de-DE" sz="600" dirty="0"/>
          </a:p>
        </p:txBody>
      </p:sp>
      <p:sp>
        <p:nvSpPr>
          <p:cNvPr id="26" name="Textfeld 25"/>
          <p:cNvSpPr txBox="1"/>
          <p:nvPr/>
        </p:nvSpPr>
        <p:spPr>
          <a:xfrm>
            <a:off x="5508104" y="3140968"/>
            <a:ext cx="751184" cy="184666"/>
          </a:xfrm>
          <a:prstGeom prst="rect">
            <a:avLst/>
          </a:prstGeom>
          <a:solidFill>
            <a:srgbClr val="DDD7BB"/>
          </a:solidFill>
        </p:spPr>
        <p:txBody>
          <a:bodyPr wrap="square" rtlCol="0">
            <a:spAutoFit/>
          </a:bodyPr>
          <a:lstStyle/>
          <a:p>
            <a:r>
              <a:rPr lang="de-DE" sz="600" dirty="0" err="1" smtClean="0"/>
              <a:t>Slightly</a:t>
            </a:r>
            <a:r>
              <a:rPr lang="de-DE" sz="600" dirty="0" smtClean="0"/>
              <a:t> </a:t>
            </a:r>
            <a:r>
              <a:rPr lang="de-DE" sz="600" dirty="0" err="1" smtClean="0"/>
              <a:t>modified</a:t>
            </a:r>
            <a:endParaRPr lang="de-DE" sz="600" dirty="0"/>
          </a:p>
        </p:txBody>
      </p:sp>
      <p:sp>
        <p:nvSpPr>
          <p:cNvPr id="28" name="Textfeld 27"/>
          <p:cNvSpPr txBox="1"/>
          <p:nvPr/>
        </p:nvSpPr>
        <p:spPr>
          <a:xfrm>
            <a:off x="5508104" y="3356992"/>
            <a:ext cx="936104" cy="184666"/>
          </a:xfrm>
          <a:prstGeom prst="rect">
            <a:avLst/>
          </a:prstGeom>
          <a:solidFill>
            <a:srgbClr val="DDD7BB"/>
          </a:solidFill>
        </p:spPr>
        <p:txBody>
          <a:bodyPr wrap="square" rtlCol="0">
            <a:spAutoFit/>
          </a:bodyPr>
          <a:lstStyle/>
          <a:p>
            <a:r>
              <a:rPr lang="de-DE" sz="600" dirty="0" err="1" smtClean="0"/>
              <a:t>Moderatel</a:t>
            </a:r>
            <a:r>
              <a:rPr lang="de-DE" sz="500" dirty="0" err="1" smtClean="0"/>
              <a:t>y</a:t>
            </a:r>
            <a:r>
              <a:rPr lang="de-DE" sz="500" dirty="0" smtClean="0"/>
              <a:t> </a:t>
            </a:r>
            <a:r>
              <a:rPr lang="de-DE" sz="600" dirty="0" err="1" smtClean="0"/>
              <a:t>modified</a:t>
            </a:r>
            <a:endParaRPr lang="de-DE" sz="600" dirty="0"/>
          </a:p>
        </p:txBody>
      </p:sp>
      <p:sp>
        <p:nvSpPr>
          <p:cNvPr id="29" name="Textfeld 28"/>
          <p:cNvSpPr txBox="1"/>
          <p:nvPr/>
        </p:nvSpPr>
        <p:spPr>
          <a:xfrm>
            <a:off x="5508104" y="3573016"/>
            <a:ext cx="836177" cy="184666"/>
          </a:xfrm>
          <a:prstGeom prst="rect">
            <a:avLst/>
          </a:prstGeom>
          <a:solidFill>
            <a:srgbClr val="DDD7BB"/>
          </a:solidFill>
        </p:spPr>
        <p:txBody>
          <a:bodyPr wrap="square" rtlCol="0">
            <a:spAutoFit/>
          </a:bodyPr>
          <a:lstStyle/>
          <a:p>
            <a:r>
              <a:rPr lang="de-DE" sz="600" dirty="0" err="1" smtClean="0"/>
              <a:t>Severely</a:t>
            </a:r>
            <a:r>
              <a:rPr lang="de-DE" sz="600" dirty="0" smtClean="0"/>
              <a:t> </a:t>
            </a:r>
            <a:r>
              <a:rPr lang="de-DE" sz="600" dirty="0" err="1" smtClean="0"/>
              <a:t>modified</a:t>
            </a:r>
            <a:endParaRPr lang="de-DE" sz="600" dirty="0"/>
          </a:p>
        </p:txBody>
      </p:sp>
      <p:sp>
        <p:nvSpPr>
          <p:cNvPr id="30" name="Textfeld 29"/>
          <p:cNvSpPr txBox="1"/>
          <p:nvPr/>
        </p:nvSpPr>
        <p:spPr>
          <a:xfrm>
            <a:off x="5508104" y="3766757"/>
            <a:ext cx="727979" cy="184666"/>
          </a:xfrm>
          <a:prstGeom prst="rect">
            <a:avLst/>
          </a:prstGeom>
          <a:solidFill>
            <a:srgbClr val="DDD7BB"/>
          </a:solidFill>
        </p:spPr>
        <p:txBody>
          <a:bodyPr wrap="square" rtlCol="0">
            <a:spAutoFit/>
          </a:bodyPr>
          <a:lstStyle/>
          <a:p>
            <a:r>
              <a:rPr lang="de-DE" sz="600" dirty="0" err="1" smtClean="0"/>
              <a:t>Totally</a:t>
            </a:r>
            <a:r>
              <a:rPr lang="de-DE" sz="600" dirty="0" smtClean="0"/>
              <a:t> </a:t>
            </a:r>
            <a:r>
              <a:rPr lang="de-DE" sz="600" dirty="0" err="1" smtClean="0"/>
              <a:t>modified</a:t>
            </a:r>
            <a:endParaRPr lang="de-DE" sz="600" dirty="0"/>
          </a:p>
        </p:txBody>
      </p:sp>
      <p:pic>
        <p:nvPicPr>
          <p:cNvPr id="17" name="Grafik 16"/>
          <p:cNvPicPr>
            <a:picLocks noChangeAspect="1"/>
          </p:cNvPicPr>
          <p:nvPr/>
        </p:nvPicPr>
        <p:blipFill>
          <a:blip r:embed="rId7" cstate="print">
            <a:extLst>
              <a:ext uri="{28A0092B-C50C-407E-A947-70E740481C1C}">
                <a14:useLocalDpi xmlns="" xmlns:a14="http://schemas.microsoft.com/office/drawing/2010/main" val="0"/>
              </a:ext>
            </a:extLst>
          </a:blip>
          <a:stretch>
            <a:fillRect/>
          </a:stretch>
        </p:blipFill>
        <p:spPr>
          <a:xfrm>
            <a:off x="6259603" y="3356992"/>
            <a:ext cx="2880000" cy="1358519"/>
          </a:xfrm>
          <a:prstGeom prst="rect">
            <a:avLst/>
          </a:prstGeom>
        </p:spPr>
      </p:pic>
      <p:sp>
        <p:nvSpPr>
          <p:cNvPr id="24" name="Text Box 48"/>
          <p:cNvSpPr txBox="1">
            <a:spLocks noChangeArrowheads="1"/>
          </p:cNvSpPr>
          <p:nvPr/>
        </p:nvSpPr>
        <p:spPr bwMode="auto">
          <a:xfrm>
            <a:off x="7624507" y="3372960"/>
            <a:ext cx="1509713" cy="3295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18000" tIns="10800" rIns="18000" bIns="10800">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6pPr>
            <a:lvl7pPr marL="29718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7pPr>
            <a:lvl8pPr marL="34290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8pPr>
            <a:lvl9pPr marL="38862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9pPr>
          </a:lstStyle>
          <a:p>
            <a:pPr eaLnBrk="1" hangingPunct="1">
              <a:spcBef>
                <a:spcPct val="0"/>
              </a:spcBef>
              <a:buFont typeface="Wingdings" pitchFamily="2" charset="2"/>
              <a:buNone/>
            </a:pPr>
            <a:r>
              <a:rPr lang="de-DE" sz="1000" b="1" dirty="0" smtClean="0"/>
              <a:t>Status </a:t>
            </a:r>
            <a:r>
              <a:rPr lang="de-DE" sz="1000" b="1" dirty="0" err="1" smtClean="0"/>
              <a:t>of</a:t>
            </a:r>
            <a:r>
              <a:rPr lang="de-DE" sz="1000" b="1" dirty="0" smtClean="0"/>
              <a:t> </a:t>
            </a:r>
            <a:r>
              <a:rPr lang="de-DE" sz="1000" b="1" dirty="0" err="1" smtClean="0"/>
              <a:t>the</a:t>
            </a:r>
            <a:r>
              <a:rPr lang="de-DE" sz="1000" b="1" dirty="0" smtClean="0"/>
              <a:t> </a:t>
            </a:r>
            <a:r>
              <a:rPr lang="de-DE" sz="1000" b="1" dirty="0" err="1" smtClean="0"/>
              <a:t>floodplain</a:t>
            </a:r>
            <a:r>
              <a:rPr lang="de-DE" sz="1000" b="1" dirty="0" smtClean="0"/>
              <a:t> after </a:t>
            </a:r>
            <a:r>
              <a:rPr lang="de-DE" sz="1000" b="1" dirty="0" err="1" smtClean="0"/>
              <a:t>implementation</a:t>
            </a:r>
            <a:endParaRPr lang="de-DE" sz="1000" dirty="0"/>
          </a:p>
        </p:txBody>
      </p:sp>
      <p:pic>
        <p:nvPicPr>
          <p:cNvPr id="2050" name="Picture 2"/>
          <p:cNvPicPr>
            <a:picLocks noChangeAspect="1" noChangeArrowheads="1"/>
          </p:cNvPicPr>
          <p:nvPr/>
        </p:nvPicPr>
        <p:blipFill rotWithShape="1">
          <a:blip r:embed="rId8" cstate="print">
            <a:extLst>
              <a:ext uri="{28A0092B-C50C-407E-A947-70E740481C1C}">
                <a14:useLocalDpi xmlns="" xmlns:a14="http://schemas.microsoft.com/office/drawing/2010/main" val="0"/>
              </a:ext>
            </a:extLst>
          </a:blip>
          <a:srcRect l="13155" t="13719" r="27559" b="45206"/>
          <a:stretch/>
        </p:blipFill>
        <p:spPr bwMode="auto">
          <a:xfrm>
            <a:off x="-612576" y="1572383"/>
            <a:ext cx="5617873" cy="243268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7" name="Ellipse 6"/>
          <p:cNvSpPr/>
          <p:nvPr/>
        </p:nvSpPr>
        <p:spPr>
          <a:xfrm>
            <a:off x="3461606" y="1930368"/>
            <a:ext cx="216024" cy="329588"/>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052" name="Picture 4" descr="Titelblatt"/>
          <p:cNvPicPr>
            <a:picLocks noChangeAspect="1" noChangeArrowheads="1"/>
          </p:cNvPicPr>
          <p:nvPr/>
        </p:nvPicPr>
        <p:blipFill>
          <a:blip r:embed="rId9" cstate="print">
            <a:extLst>
              <a:ext uri="{28A0092B-C50C-407E-A947-70E740481C1C}">
                <a14:useLocalDpi xmlns="" xmlns:a14="http://schemas.microsoft.com/office/drawing/2010/main" val="0"/>
              </a:ext>
            </a:extLst>
          </a:blip>
          <a:srcRect/>
          <a:stretch>
            <a:fillRect/>
          </a:stretch>
        </p:blipFill>
        <p:spPr bwMode="auto">
          <a:xfrm>
            <a:off x="12696" y="2322390"/>
            <a:ext cx="763026" cy="1682673"/>
          </a:xfrm>
          <a:prstGeom prst="rect">
            <a:avLst/>
          </a:prstGeom>
          <a:noFill/>
          <a:extLst>
            <a:ext uri="{909E8E84-426E-40DD-AFC4-6F175D3DCCD1}">
              <a14:hiddenFill xmlns="" xmlns:a14="http://schemas.microsoft.com/office/drawing/2010/main">
                <a:solidFill>
                  <a:srgbClr val="FFFFFF"/>
                </a:solidFill>
              </a14:hiddenFill>
            </a:ext>
          </a:extLst>
        </p:spPr>
      </p:pic>
      <p:sp>
        <p:nvSpPr>
          <p:cNvPr id="8" name="Textfeld 7"/>
          <p:cNvSpPr txBox="1"/>
          <p:nvPr/>
        </p:nvSpPr>
        <p:spPr>
          <a:xfrm>
            <a:off x="971601" y="3766757"/>
            <a:ext cx="4032447" cy="215444"/>
          </a:xfrm>
          <a:prstGeom prst="rect">
            <a:avLst/>
          </a:prstGeom>
          <a:noFill/>
        </p:spPr>
        <p:txBody>
          <a:bodyPr wrap="square" rtlCol="0">
            <a:spAutoFit/>
          </a:bodyPr>
          <a:lstStyle/>
          <a:p>
            <a:r>
              <a:rPr lang="de-DE" sz="800" dirty="0" smtClean="0"/>
              <a:t>Source: </a:t>
            </a:r>
            <a:r>
              <a:rPr lang="de-DE" sz="800" dirty="0"/>
              <a:t>http://www.lippetal.de/tourismus_freizeit/tourismus/radfahren/auenland.php</a:t>
            </a:r>
          </a:p>
        </p:txBody>
      </p:sp>
      <p:sp>
        <p:nvSpPr>
          <p:cNvPr id="31" name="Textfeld 30"/>
          <p:cNvSpPr txBox="1"/>
          <p:nvPr/>
        </p:nvSpPr>
        <p:spPr>
          <a:xfrm>
            <a:off x="5143470" y="2780928"/>
            <a:ext cx="1043809" cy="184666"/>
          </a:xfrm>
          <a:prstGeom prst="rect">
            <a:avLst/>
          </a:prstGeom>
          <a:solidFill>
            <a:srgbClr val="DDD7BB"/>
          </a:solidFill>
        </p:spPr>
        <p:txBody>
          <a:bodyPr wrap="square" rtlCol="0">
            <a:spAutoFit/>
          </a:bodyPr>
          <a:lstStyle/>
          <a:p>
            <a:r>
              <a:rPr lang="de-DE" sz="600" b="1" dirty="0" err="1" smtClean="0"/>
              <a:t>Floodplain</a:t>
            </a:r>
            <a:r>
              <a:rPr lang="de-DE" sz="600" b="1" dirty="0" smtClean="0"/>
              <a:t> </a:t>
            </a:r>
            <a:r>
              <a:rPr lang="de-DE" sz="600" b="1" dirty="0" err="1" smtClean="0"/>
              <a:t>status</a:t>
            </a:r>
            <a:endParaRPr lang="de-DE" sz="600" b="1" dirty="0"/>
          </a:p>
        </p:txBody>
      </p:sp>
      <p:sp>
        <p:nvSpPr>
          <p:cNvPr id="32" name="Textfeld 31"/>
          <p:cNvSpPr txBox="1"/>
          <p:nvPr/>
        </p:nvSpPr>
        <p:spPr>
          <a:xfrm>
            <a:off x="5162580" y="1989192"/>
            <a:ext cx="3867075" cy="2739211"/>
          </a:xfrm>
          <a:prstGeom prst="rect">
            <a:avLst/>
          </a:prstGeom>
          <a:noFill/>
        </p:spPr>
        <p:txBody>
          <a:bodyPr wrap="square" rtlCol="0">
            <a:spAutoFit/>
          </a:bodyPr>
          <a:lstStyle/>
          <a:p>
            <a:endParaRPr lang="de-DE" dirty="0" smtClean="0"/>
          </a:p>
          <a:p>
            <a:pPr marL="285750" indent="-285750">
              <a:buFont typeface="Arial" panose="020B0604020202020204" pitchFamily="34" charset="0"/>
              <a:buChar char="•"/>
            </a:pPr>
            <a:r>
              <a:rPr lang="de-DE" sz="2000" dirty="0" err="1" smtClean="0"/>
              <a:t>Removal</a:t>
            </a:r>
            <a:r>
              <a:rPr lang="de-DE" sz="2000" dirty="0" smtClean="0"/>
              <a:t> </a:t>
            </a:r>
            <a:r>
              <a:rPr lang="de-DE" sz="2000" dirty="0" err="1" smtClean="0"/>
              <a:t>of</a:t>
            </a:r>
            <a:r>
              <a:rPr lang="de-DE" sz="2000" dirty="0" smtClean="0"/>
              <a:t> </a:t>
            </a:r>
            <a:r>
              <a:rPr lang="de-DE" sz="2000" dirty="0" err="1" smtClean="0"/>
              <a:t>bank</a:t>
            </a:r>
            <a:r>
              <a:rPr lang="de-DE" sz="2000" dirty="0" smtClean="0"/>
              <a:t> </a:t>
            </a:r>
            <a:r>
              <a:rPr lang="de-DE" sz="2000" dirty="0" err="1" smtClean="0"/>
              <a:t>dykes</a:t>
            </a:r>
            <a:endParaRPr lang="de-DE" sz="2000" dirty="0" smtClean="0"/>
          </a:p>
          <a:p>
            <a:pPr marL="285750" indent="-285750">
              <a:buFont typeface="Arial" panose="020B0604020202020204" pitchFamily="34" charset="0"/>
              <a:buChar char="•"/>
            </a:pPr>
            <a:r>
              <a:rPr lang="de-DE" sz="2000" dirty="0" err="1" smtClean="0"/>
              <a:t>Broadening</a:t>
            </a:r>
            <a:r>
              <a:rPr lang="de-DE" sz="2000" dirty="0" smtClean="0"/>
              <a:t>/</a:t>
            </a:r>
            <a:r>
              <a:rPr lang="de-DE" sz="2000" dirty="0" err="1" smtClean="0"/>
              <a:t>raising</a:t>
            </a:r>
            <a:r>
              <a:rPr lang="de-DE" sz="2000" dirty="0" smtClean="0"/>
              <a:t> </a:t>
            </a:r>
            <a:r>
              <a:rPr lang="de-DE" sz="2000" dirty="0" err="1" smtClean="0"/>
              <a:t>river</a:t>
            </a:r>
            <a:r>
              <a:rPr lang="de-DE" sz="2000" dirty="0" smtClean="0"/>
              <a:t> </a:t>
            </a:r>
            <a:r>
              <a:rPr lang="de-DE" sz="2000" dirty="0" err="1" smtClean="0"/>
              <a:t>bed</a:t>
            </a:r>
            <a:endParaRPr lang="de-DE" sz="2000" dirty="0" smtClean="0"/>
          </a:p>
          <a:p>
            <a:pPr marL="285750" indent="-285750">
              <a:buFont typeface="Arial" panose="020B0604020202020204" pitchFamily="34" charset="0"/>
              <a:buChar char="•"/>
            </a:pPr>
            <a:r>
              <a:rPr lang="de-DE" sz="2000" dirty="0" smtClean="0"/>
              <a:t>130 ha</a:t>
            </a:r>
          </a:p>
          <a:p>
            <a:pPr marL="285750" indent="-285750">
              <a:buFont typeface="Arial" panose="020B0604020202020204" pitchFamily="34" charset="0"/>
              <a:buChar char="•"/>
            </a:pPr>
            <a:r>
              <a:rPr lang="de-DE" sz="2000" dirty="0" smtClean="0"/>
              <a:t>Channel </a:t>
            </a:r>
            <a:r>
              <a:rPr lang="de-DE" sz="2000" dirty="0" err="1" smtClean="0"/>
              <a:t>restoration</a:t>
            </a:r>
            <a:endParaRPr lang="de-DE" sz="2000" dirty="0" smtClean="0"/>
          </a:p>
          <a:p>
            <a:pPr marL="285750" indent="-285750">
              <a:buFont typeface="Arial" panose="020B0604020202020204" pitchFamily="34" charset="0"/>
              <a:buChar char="•"/>
            </a:pPr>
            <a:r>
              <a:rPr lang="de-DE" sz="2000" dirty="0" smtClean="0"/>
              <a:t>Change </a:t>
            </a:r>
            <a:r>
              <a:rPr lang="de-DE" sz="2000" dirty="0" err="1" smtClean="0"/>
              <a:t>of</a:t>
            </a:r>
            <a:r>
              <a:rPr lang="de-DE" sz="2000" dirty="0" smtClean="0"/>
              <a:t> </a:t>
            </a:r>
            <a:r>
              <a:rPr lang="de-DE" sz="2000" dirty="0" err="1" smtClean="0"/>
              <a:t>landuse</a:t>
            </a:r>
            <a:endParaRPr lang="de-DE" sz="2000" dirty="0"/>
          </a:p>
          <a:p>
            <a:endParaRPr lang="de-DE" dirty="0" smtClean="0"/>
          </a:p>
          <a:p>
            <a:endParaRPr lang="de-DE" dirty="0" smtClean="0"/>
          </a:p>
          <a:p>
            <a:endParaRPr lang="de-DE" dirty="0"/>
          </a:p>
        </p:txBody>
      </p:sp>
    </p:spTree>
    <p:extLst>
      <p:ext uri="{BB962C8B-B14F-4D97-AF65-F5344CB8AC3E}">
        <p14:creationId xmlns="" xmlns:p14="http://schemas.microsoft.com/office/powerpoint/2010/main" val="2187575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xit" presetSubtype="0" fill="hold" grpId="0" nodeType="clickEffect">
                                  <p:stCondLst>
                                    <p:cond delay="0"/>
                                  </p:stCondLst>
                                  <p:childTnLst>
                                    <p:set>
                                      <p:cBhvr>
                                        <p:cTn id="32" dur="1" fill="hold">
                                          <p:stCondLst>
                                            <p:cond delay="0"/>
                                          </p:stCondLst>
                                        </p:cTn>
                                        <p:tgtEl>
                                          <p:spTgt spid="23"/>
                                        </p:tgtEl>
                                        <p:attrNameLst>
                                          <p:attrName>style.visibility</p:attrName>
                                        </p:attrNameLst>
                                      </p:cBhvr>
                                      <p:to>
                                        <p:strVal val="hidden"/>
                                      </p:to>
                                    </p:set>
                                  </p:childTnLst>
                                </p:cTn>
                              </p:par>
                              <p:par>
                                <p:cTn id="33" presetID="1" presetClass="exit" presetSubtype="0" fill="hold" nodeType="withEffect">
                                  <p:stCondLst>
                                    <p:cond delay="0"/>
                                  </p:stCondLst>
                                  <p:childTnLst>
                                    <p:set>
                                      <p:cBhvr>
                                        <p:cTn id="34" dur="1" fill="hold">
                                          <p:stCondLst>
                                            <p:cond delay="0"/>
                                          </p:stCondLst>
                                        </p:cTn>
                                        <p:tgtEl>
                                          <p:spTgt spid="3"/>
                                        </p:tgtEl>
                                        <p:attrNameLst>
                                          <p:attrName>style.visibility</p:attrName>
                                        </p:attrNameLst>
                                      </p:cBhvr>
                                      <p:to>
                                        <p:strVal val="hidden"/>
                                      </p:to>
                                    </p:set>
                                  </p:childTnLst>
                                </p:cTn>
                              </p:par>
                              <p:par>
                                <p:cTn id="35" presetID="1" presetClass="exit" presetSubtype="0" fill="hold" grpId="0" nodeType="withEffect">
                                  <p:stCondLst>
                                    <p:cond delay="0"/>
                                  </p:stCondLst>
                                  <p:childTnLst>
                                    <p:set>
                                      <p:cBhvr>
                                        <p:cTn id="36" dur="1" fill="hold">
                                          <p:stCondLst>
                                            <p:cond delay="0"/>
                                          </p:stCondLst>
                                        </p:cTn>
                                        <p:tgtEl>
                                          <p:spTgt spid="22536"/>
                                        </p:tgtEl>
                                        <p:attrNameLst>
                                          <p:attrName>style.visibility</p:attrName>
                                        </p:attrNameLst>
                                      </p:cBhvr>
                                      <p:to>
                                        <p:strVal val="hidden"/>
                                      </p:to>
                                    </p:set>
                                  </p:childTnLst>
                                </p:cTn>
                              </p:par>
                              <p:par>
                                <p:cTn id="37" presetID="1" presetClass="entr" presetSubtype="0" fill="hold" grpId="0" nodeType="withEffect">
                                  <p:stCondLst>
                                    <p:cond delay="0"/>
                                  </p:stCondLst>
                                  <p:childTnLst>
                                    <p:set>
                                      <p:cBhvr>
                                        <p:cTn id="38" dur="1" fill="hold">
                                          <p:stCondLst>
                                            <p:cond delay="0"/>
                                          </p:stCondLst>
                                        </p:cTn>
                                        <p:tgtEl>
                                          <p:spTgt spid="5"/>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050"/>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7"/>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8"/>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20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6" grpId="0"/>
      <p:bldP spid="23" grpId="0"/>
      <p:bldP spid="20" grpId="0"/>
      <p:bldP spid="5" grpId="0"/>
      <p:bldP spid="2" grpId="0" animBg="1"/>
      <p:bldP spid="26" grpId="0" animBg="1"/>
      <p:bldP spid="28" grpId="0" animBg="1"/>
      <p:bldP spid="29" grpId="0" animBg="1"/>
      <p:bldP spid="30" grpId="0" animBg="1"/>
      <p:bldP spid="24" grpId="0"/>
      <p:bldP spid="7" grpId="0" animBg="1"/>
      <p:bldP spid="8" grpId="0"/>
      <p:bldP spid="31" grpId="0" animBg="1"/>
      <p:bldP spid="3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2"/>
          <p:cNvSpPr>
            <a:spLocks noGrp="1" noChangeArrowheads="1"/>
          </p:cNvSpPr>
          <p:nvPr>
            <p:ph type="title"/>
          </p:nvPr>
        </p:nvSpPr>
        <p:spPr/>
        <p:txBody>
          <a:bodyPr/>
          <a:lstStyle/>
          <a:p>
            <a:pPr eaLnBrk="1" hangingPunct="1"/>
            <a:r>
              <a:rPr lang="de-DE" sz="2800" dirty="0" smtClean="0"/>
              <a:t>Evaluation </a:t>
            </a:r>
            <a:r>
              <a:rPr lang="de-DE" sz="2800" dirty="0" err="1" smtClean="0"/>
              <a:t>of</a:t>
            </a:r>
            <a:r>
              <a:rPr lang="de-DE" sz="2800" dirty="0" smtClean="0"/>
              <a:t> </a:t>
            </a:r>
            <a:r>
              <a:rPr lang="de-DE" sz="2800" dirty="0" err="1" smtClean="0"/>
              <a:t>Ecosystem</a:t>
            </a:r>
            <a:r>
              <a:rPr lang="de-DE" sz="2800" dirty="0" smtClean="0"/>
              <a:t> Services - </a:t>
            </a:r>
            <a:br>
              <a:rPr lang="de-DE" sz="2800" dirty="0" smtClean="0"/>
            </a:br>
            <a:r>
              <a:rPr lang="de-DE" sz="2800" dirty="0" err="1" smtClean="0"/>
              <a:t>nutrient</a:t>
            </a:r>
            <a:r>
              <a:rPr lang="de-DE" sz="2800" dirty="0" smtClean="0"/>
              <a:t> </a:t>
            </a:r>
            <a:r>
              <a:rPr lang="de-DE" sz="2800" dirty="0" err="1" smtClean="0"/>
              <a:t>retention</a:t>
            </a:r>
            <a:r>
              <a:rPr lang="de-DE" sz="2800" dirty="0" smtClean="0"/>
              <a:t> in </a:t>
            </a:r>
            <a:r>
              <a:rPr lang="de-DE" sz="2800" dirty="0" err="1" smtClean="0"/>
              <a:t>active</a:t>
            </a:r>
            <a:r>
              <a:rPr lang="de-DE" sz="2800" dirty="0" smtClean="0"/>
              <a:t> </a:t>
            </a:r>
            <a:r>
              <a:rPr lang="de-DE" sz="2800" dirty="0" err="1" smtClean="0"/>
              <a:t>floodplains</a:t>
            </a:r>
            <a:endParaRPr lang="de-DE" sz="2800" dirty="0"/>
          </a:p>
        </p:txBody>
      </p:sp>
      <p:sp>
        <p:nvSpPr>
          <p:cNvPr id="29702" name="Text Box 5"/>
          <p:cNvSpPr txBox="1">
            <a:spLocks noChangeArrowheads="1"/>
          </p:cNvSpPr>
          <p:nvPr/>
        </p:nvSpPr>
        <p:spPr bwMode="auto">
          <a:xfrm>
            <a:off x="1755775" y="1744663"/>
            <a:ext cx="7010400" cy="703262"/>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1pPr>
            <a:lvl2pPr marL="742950" indent="-28575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2pPr>
            <a:lvl3pPr marL="11430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3pPr>
            <a:lvl4pPr marL="16002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4pPr>
            <a:lvl5pPr marL="20574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5pPr>
            <a:lvl6pPr marL="2514600" indent="-228600" algn="ctr" defTabSz="449263" eaLnBrk="0" fontAlgn="base" hangingPunct="0">
              <a:spcBef>
                <a:spcPct val="20000"/>
              </a:spcBef>
              <a:spcAft>
                <a:spcPct val="0"/>
              </a:spcAft>
              <a:buFont typeface="Wingdings" pitchFamily="2" charset="2"/>
              <a:buChar char="Ø"/>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6pPr>
            <a:lvl7pPr marL="2971800" indent="-228600" algn="ctr" defTabSz="449263" eaLnBrk="0" fontAlgn="base" hangingPunct="0">
              <a:spcBef>
                <a:spcPct val="20000"/>
              </a:spcBef>
              <a:spcAft>
                <a:spcPct val="0"/>
              </a:spcAft>
              <a:buFont typeface="Wingdings" pitchFamily="2" charset="2"/>
              <a:buChar char="Ø"/>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7pPr>
            <a:lvl8pPr marL="3429000" indent="-228600" algn="ctr" defTabSz="449263" eaLnBrk="0" fontAlgn="base" hangingPunct="0">
              <a:spcBef>
                <a:spcPct val="20000"/>
              </a:spcBef>
              <a:spcAft>
                <a:spcPct val="0"/>
              </a:spcAft>
              <a:buFont typeface="Wingdings" pitchFamily="2" charset="2"/>
              <a:buChar char="Ø"/>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8pPr>
            <a:lvl9pPr marL="3886200" indent="-228600" algn="ctr" defTabSz="449263" eaLnBrk="0" fontAlgn="base" hangingPunct="0">
              <a:spcBef>
                <a:spcPct val="20000"/>
              </a:spcBef>
              <a:spcAft>
                <a:spcPct val="0"/>
              </a:spcAft>
              <a:buFont typeface="Wingdings" pitchFamily="2" charset="2"/>
              <a:buChar char="Ø"/>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9pPr>
          </a:lstStyle>
          <a:p>
            <a:pPr algn="l" eaLnBrk="1" hangingPunct="1">
              <a:spcBef>
                <a:spcPct val="0"/>
              </a:spcBef>
              <a:buClr>
                <a:srgbClr val="000000"/>
              </a:buClr>
              <a:buSzPct val="100000"/>
              <a:buFont typeface="Times New Roman" pitchFamily="18" charset="0"/>
              <a:buNone/>
            </a:pPr>
            <a:endParaRPr lang="de-DE">
              <a:solidFill>
                <a:srgbClr val="000000"/>
              </a:solidFill>
              <a:ea typeface="Lucida Sans Unicode" pitchFamily="34" charset="0"/>
              <a:cs typeface="Lucida Sans Unicode" pitchFamily="34" charset="0"/>
            </a:endParaRPr>
          </a:p>
          <a:p>
            <a:pPr algn="l" eaLnBrk="1" hangingPunct="1">
              <a:spcBef>
                <a:spcPct val="0"/>
              </a:spcBef>
              <a:buClr>
                <a:srgbClr val="000000"/>
              </a:buClr>
              <a:buSzPct val="100000"/>
              <a:buFont typeface="Times New Roman" pitchFamily="18" charset="0"/>
              <a:buNone/>
            </a:pPr>
            <a:endParaRPr lang="de-DE">
              <a:solidFill>
                <a:srgbClr val="000000"/>
              </a:solidFill>
              <a:ea typeface="Lucida Sans Unicode" pitchFamily="34" charset="0"/>
              <a:cs typeface="Lucida Sans Unicode" pitchFamily="34" charset="0"/>
            </a:endParaRPr>
          </a:p>
        </p:txBody>
      </p:sp>
      <p:pic>
        <p:nvPicPr>
          <p:cNvPr id="6147" name="Picture 3" descr="L:\DATEN\Natho\Auenbilderauswahl\Elbe\Wittenberge_bis_Hamburg\Polder vor Hitzacker.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716015" y="1413931"/>
            <a:ext cx="4426759" cy="2951173"/>
          </a:xfrm>
          <a:prstGeom prst="rect">
            <a:avLst/>
          </a:prstGeom>
          <a:noFill/>
          <a:extLst>
            <a:ext uri="{909E8E84-426E-40DD-AFC4-6F175D3DCCD1}">
              <a14:hiddenFill xmlns="" xmlns:a14="http://schemas.microsoft.com/office/drawing/2010/main">
                <a:solidFill>
                  <a:srgbClr val="FFFFFF"/>
                </a:solidFill>
              </a14:hiddenFill>
            </a:ext>
          </a:extLst>
        </p:spPr>
      </p:pic>
      <p:pic>
        <p:nvPicPr>
          <p:cNvPr id="6148" name="Picture 4" descr="L:\DATEN\Natho\Auenbilderauswahl\Elbe\Wittenberge_bis_Hamburg\Auwald auf Gras vor Dömitz.jp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369377" y="3890246"/>
            <a:ext cx="4426759" cy="2951173"/>
          </a:xfrm>
          <a:prstGeom prst="rect">
            <a:avLst/>
          </a:prstGeom>
          <a:noFill/>
          <a:extLst>
            <a:ext uri="{909E8E84-426E-40DD-AFC4-6F175D3DCCD1}">
              <a14:hiddenFill xmlns="" xmlns:a14="http://schemas.microsoft.com/office/drawing/2010/main">
                <a:solidFill>
                  <a:srgbClr val="FFFFFF"/>
                </a:solidFill>
              </a14:hiddenFill>
            </a:ext>
          </a:extLst>
        </p:spPr>
      </p:pic>
      <p:sp>
        <p:nvSpPr>
          <p:cNvPr id="1275911" name="Text Box 7"/>
          <p:cNvSpPr txBox="1">
            <a:spLocks noChangeArrowheads="1"/>
          </p:cNvSpPr>
          <p:nvPr/>
        </p:nvSpPr>
        <p:spPr bwMode="auto">
          <a:xfrm>
            <a:off x="1475655" y="1484784"/>
            <a:ext cx="3240359" cy="2246769"/>
          </a:xfrm>
          <a:prstGeom prst="rect">
            <a:avLst/>
          </a:prstGeom>
          <a:noFill/>
          <a:ln w="9525" algn="ctr">
            <a:noFill/>
            <a:miter lim="800000"/>
            <a:headEnd/>
            <a:tailEnd/>
          </a:ln>
          <a:effectLs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6pPr>
            <a:lvl7pPr marL="29718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7pPr>
            <a:lvl8pPr marL="34290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8pPr>
            <a:lvl9pPr marL="38862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9pPr>
          </a:lstStyle>
          <a:p>
            <a:pPr algn="l" eaLnBrk="1" hangingPunct="1">
              <a:spcBef>
                <a:spcPct val="50000"/>
              </a:spcBef>
              <a:buNone/>
            </a:pPr>
            <a:r>
              <a:rPr lang="de-DE" dirty="0" smtClean="0"/>
              <a:t>The </a:t>
            </a:r>
            <a:r>
              <a:rPr lang="de-DE" dirty="0" err="1" smtClean="0"/>
              <a:t>sum</a:t>
            </a:r>
            <a:r>
              <a:rPr lang="de-DE" dirty="0" smtClean="0"/>
              <a:t> </a:t>
            </a:r>
            <a:r>
              <a:rPr lang="de-DE" dirty="0" err="1" smtClean="0"/>
              <a:t>of</a:t>
            </a:r>
            <a:r>
              <a:rPr lang="de-DE" dirty="0" smtClean="0"/>
              <a:t> </a:t>
            </a:r>
            <a:r>
              <a:rPr lang="de-DE" dirty="0" err="1" smtClean="0"/>
              <a:t>inundated</a:t>
            </a:r>
            <a:r>
              <a:rPr lang="de-DE" dirty="0" smtClean="0"/>
              <a:t> </a:t>
            </a:r>
            <a:r>
              <a:rPr lang="de-DE" dirty="0" err="1" smtClean="0"/>
              <a:t>floodplains</a:t>
            </a:r>
            <a:r>
              <a:rPr lang="de-DE" dirty="0" smtClean="0"/>
              <a:t> in Germany </a:t>
            </a:r>
            <a:r>
              <a:rPr lang="de-DE" dirty="0" err="1" smtClean="0"/>
              <a:t>retain</a:t>
            </a:r>
            <a:r>
              <a:rPr lang="de-DE" dirty="0" smtClean="0"/>
              <a:t> </a:t>
            </a:r>
            <a:r>
              <a:rPr lang="de-DE" dirty="0" err="1" smtClean="0"/>
              <a:t>up</a:t>
            </a:r>
            <a:r>
              <a:rPr lang="de-DE" dirty="0" smtClean="0"/>
              <a:t> </a:t>
            </a:r>
            <a:r>
              <a:rPr lang="de-DE" dirty="0" err="1" smtClean="0"/>
              <a:t>to</a:t>
            </a:r>
            <a:r>
              <a:rPr lang="de-DE" dirty="0" smtClean="0"/>
              <a:t> </a:t>
            </a:r>
          </a:p>
          <a:p>
            <a:pPr algn="l" eaLnBrk="1" hangingPunct="1">
              <a:spcBef>
                <a:spcPct val="50000"/>
              </a:spcBef>
              <a:buNone/>
            </a:pPr>
            <a:r>
              <a:rPr lang="de-DE" dirty="0" smtClean="0"/>
              <a:t>42,000 </a:t>
            </a:r>
            <a:r>
              <a:rPr lang="de-DE" dirty="0"/>
              <a:t>t </a:t>
            </a:r>
            <a:r>
              <a:rPr lang="de-DE" dirty="0" err="1" smtClean="0"/>
              <a:t>nitrogen</a:t>
            </a:r>
            <a:r>
              <a:rPr lang="de-DE" dirty="0" smtClean="0"/>
              <a:t> </a:t>
            </a:r>
            <a:r>
              <a:rPr lang="de-DE" dirty="0" err="1" smtClean="0"/>
              <a:t>and</a:t>
            </a:r>
            <a:r>
              <a:rPr lang="de-DE" dirty="0" smtClean="0"/>
              <a:t> 1,200 </a:t>
            </a:r>
            <a:r>
              <a:rPr lang="de-DE" dirty="0"/>
              <a:t>t </a:t>
            </a:r>
            <a:r>
              <a:rPr lang="de-DE" dirty="0" err="1" smtClean="0"/>
              <a:t>phosphorus</a:t>
            </a:r>
            <a:r>
              <a:rPr lang="de-DE" dirty="0" smtClean="0"/>
              <a:t> </a:t>
            </a:r>
          </a:p>
          <a:p>
            <a:pPr algn="l" eaLnBrk="1" hangingPunct="1">
              <a:spcBef>
                <a:spcPct val="50000"/>
              </a:spcBef>
              <a:buNone/>
            </a:pPr>
            <a:r>
              <a:rPr lang="de-DE" dirty="0" smtClean="0"/>
              <a:t>– per </a:t>
            </a:r>
            <a:r>
              <a:rPr lang="de-DE" dirty="0" err="1" smtClean="0"/>
              <a:t>year</a:t>
            </a:r>
            <a:r>
              <a:rPr lang="de-DE" dirty="0" smtClean="0"/>
              <a:t>. </a:t>
            </a:r>
          </a:p>
        </p:txBody>
      </p:sp>
      <p:sp>
        <p:nvSpPr>
          <p:cNvPr id="3" name="Rechteck 2"/>
          <p:cNvSpPr/>
          <p:nvPr/>
        </p:nvSpPr>
        <p:spPr>
          <a:xfrm>
            <a:off x="5902414" y="4869160"/>
            <a:ext cx="3240360" cy="1246495"/>
          </a:xfrm>
          <a:prstGeom prst="rect">
            <a:avLst/>
          </a:prstGeom>
        </p:spPr>
        <p:txBody>
          <a:bodyPr wrap="square">
            <a:spAutoFit/>
          </a:bodyPr>
          <a:lstStyle/>
          <a:p>
            <a:pPr>
              <a:spcBef>
                <a:spcPct val="50000"/>
              </a:spcBef>
            </a:pPr>
            <a:r>
              <a:rPr lang="de-DE" dirty="0"/>
              <a:t>This </a:t>
            </a:r>
            <a:r>
              <a:rPr lang="de-DE" dirty="0" err="1"/>
              <a:t>equals</a:t>
            </a:r>
            <a:r>
              <a:rPr lang="de-DE" dirty="0"/>
              <a:t> a </a:t>
            </a:r>
            <a:r>
              <a:rPr lang="de-DE" dirty="0" err="1"/>
              <a:t>purification</a:t>
            </a:r>
            <a:r>
              <a:rPr lang="de-DE" dirty="0"/>
              <a:t> </a:t>
            </a:r>
            <a:r>
              <a:rPr lang="de-DE" dirty="0" err="1"/>
              <a:t>service</a:t>
            </a:r>
            <a:r>
              <a:rPr lang="de-DE" dirty="0"/>
              <a:t> </a:t>
            </a:r>
            <a:r>
              <a:rPr lang="de-DE" dirty="0" err="1"/>
              <a:t>of</a:t>
            </a:r>
            <a:r>
              <a:rPr lang="de-DE" dirty="0"/>
              <a:t> 500 </a:t>
            </a:r>
            <a:r>
              <a:rPr lang="de-DE" dirty="0" smtClean="0"/>
              <a:t>Mill. </a:t>
            </a:r>
            <a:r>
              <a:rPr lang="de-DE" dirty="0"/>
              <a:t>€ per  </a:t>
            </a:r>
            <a:r>
              <a:rPr lang="de-DE" dirty="0" err="1"/>
              <a:t>year</a:t>
            </a:r>
            <a:r>
              <a:rPr lang="de-DE" dirty="0"/>
              <a:t>.</a:t>
            </a:r>
          </a:p>
          <a:p>
            <a:pPr>
              <a:spcBef>
                <a:spcPct val="50000"/>
              </a:spcBef>
            </a:pPr>
            <a:r>
              <a:rPr lang="de-DE" sz="1400" dirty="0"/>
              <a:t>Source: Scholz et al. (2012)</a:t>
            </a:r>
          </a:p>
        </p:txBody>
      </p:sp>
      <p:sp>
        <p:nvSpPr>
          <p:cNvPr id="8" name="Textfeld 7"/>
          <p:cNvSpPr txBox="1"/>
          <p:nvPr/>
        </p:nvSpPr>
        <p:spPr>
          <a:xfrm>
            <a:off x="5105626" y="6631979"/>
            <a:ext cx="823825" cy="184666"/>
          </a:xfrm>
          <a:prstGeom prst="rect">
            <a:avLst/>
          </a:prstGeom>
          <a:noFill/>
        </p:spPr>
        <p:txBody>
          <a:bodyPr wrap="square" rtlCol="0">
            <a:spAutoFit/>
          </a:bodyPr>
          <a:lstStyle/>
          <a:p>
            <a:r>
              <a:rPr lang="de-DE" sz="600" dirty="0" smtClean="0">
                <a:solidFill>
                  <a:schemeClr val="bg1"/>
                </a:solidFill>
              </a:rPr>
              <a:t>Foto:  S. </a:t>
            </a:r>
            <a:r>
              <a:rPr lang="de-DE" sz="600" dirty="0" err="1" smtClean="0">
                <a:solidFill>
                  <a:schemeClr val="bg1"/>
                </a:solidFill>
              </a:rPr>
              <a:t>Natho</a:t>
            </a:r>
            <a:endParaRPr lang="de-DE" sz="600" dirty="0">
              <a:solidFill>
                <a:schemeClr val="bg1"/>
              </a:solidFill>
            </a:endParaRPr>
          </a:p>
        </p:txBody>
      </p:sp>
      <p:sp>
        <p:nvSpPr>
          <p:cNvPr id="9" name="Textfeld 8"/>
          <p:cNvSpPr txBox="1"/>
          <p:nvPr/>
        </p:nvSpPr>
        <p:spPr>
          <a:xfrm>
            <a:off x="8318949" y="4180438"/>
            <a:ext cx="823825" cy="184666"/>
          </a:xfrm>
          <a:prstGeom prst="rect">
            <a:avLst/>
          </a:prstGeom>
          <a:noFill/>
        </p:spPr>
        <p:txBody>
          <a:bodyPr wrap="square" rtlCol="0">
            <a:spAutoFit/>
          </a:bodyPr>
          <a:lstStyle/>
          <a:p>
            <a:r>
              <a:rPr lang="de-DE" sz="600" dirty="0" smtClean="0">
                <a:solidFill>
                  <a:schemeClr val="bg1"/>
                </a:solidFill>
              </a:rPr>
              <a:t>Foto:  S. </a:t>
            </a:r>
            <a:r>
              <a:rPr lang="de-DE" sz="600" dirty="0" err="1" smtClean="0">
                <a:solidFill>
                  <a:schemeClr val="bg1"/>
                </a:solidFill>
              </a:rPr>
              <a:t>Natho</a:t>
            </a:r>
            <a:endParaRPr lang="de-DE" sz="600" dirty="0">
              <a:solidFill>
                <a:schemeClr val="bg1"/>
              </a:solidFill>
            </a:endParaRPr>
          </a:p>
        </p:txBody>
      </p:sp>
    </p:spTree>
    <p:extLst>
      <p:ext uri="{BB962C8B-B14F-4D97-AF65-F5344CB8AC3E}">
        <p14:creationId xmlns="" xmlns:p14="http://schemas.microsoft.com/office/powerpoint/2010/main" val="34992824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58" name="Gruppieren 2057"/>
          <p:cNvGrpSpPr>
            <a:grpSpLocks noChangeAspect="1"/>
          </p:cNvGrpSpPr>
          <p:nvPr/>
        </p:nvGrpSpPr>
        <p:grpSpPr>
          <a:xfrm>
            <a:off x="1649795" y="1397649"/>
            <a:ext cx="4536504" cy="5496337"/>
            <a:chOff x="179512" y="1381019"/>
            <a:chExt cx="4536504" cy="5496337"/>
          </a:xfrm>
        </p:grpSpPr>
        <p:grpSp>
          <p:nvGrpSpPr>
            <p:cNvPr id="2053" name="Gruppieren 2052"/>
            <p:cNvGrpSpPr>
              <a:grpSpLocks noChangeAspect="1"/>
            </p:cNvGrpSpPr>
            <p:nvPr/>
          </p:nvGrpSpPr>
          <p:grpSpPr>
            <a:xfrm>
              <a:off x="179512" y="1381019"/>
              <a:ext cx="4536504" cy="5496337"/>
              <a:chOff x="179512" y="1381019"/>
              <a:chExt cx="4536504" cy="5496337"/>
            </a:xfrm>
          </p:grpSpPr>
          <p:grpSp>
            <p:nvGrpSpPr>
              <p:cNvPr id="2051" name="Gruppieren 2050"/>
              <p:cNvGrpSpPr>
                <a:grpSpLocks noChangeAspect="1"/>
              </p:cNvGrpSpPr>
              <p:nvPr/>
            </p:nvGrpSpPr>
            <p:grpSpPr>
              <a:xfrm>
                <a:off x="179512" y="1381019"/>
                <a:ext cx="4184707" cy="5432357"/>
                <a:chOff x="-8677472" y="-1106272"/>
                <a:chExt cx="12755466" cy="16558446"/>
              </a:xfrm>
            </p:grpSpPr>
            <p:pic>
              <p:nvPicPr>
                <p:cNvPr id="2050" name="Grafik 1"/>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677472" y="-1106272"/>
                  <a:ext cx="12755466" cy="1655844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cxnSp>
              <p:nvCxnSpPr>
                <p:cNvPr id="26" name="Gerade Verbindung mit Pfeil 25"/>
                <p:cNvCxnSpPr>
                  <a:cxnSpLocks noChangeAspect="1"/>
                </p:cNvCxnSpPr>
                <p:nvPr/>
              </p:nvCxnSpPr>
              <p:spPr bwMode="auto">
                <a:xfrm flipH="1">
                  <a:off x="-1624636" y="2852936"/>
                  <a:ext cx="2236196" cy="1849003"/>
                </a:xfrm>
                <a:prstGeom prst="straightConnector1">
                  <a:avLst/>
                </a:prstGeom>
                <a:noFill/>
                <a:ln w="114300" cap="flat" cmpd="sng" algn="ctr">
                  <a:solidFill>
                    <a:srgbClr val="FF0000"/>
                  </a:solidFill>
                  <a:prstDash val="solid"/>
                  <a:round/>
                  <a:headEnd type="stealth" w="lg" len="lg"/>
                  <a:tailEnd type="none" w="lg" len="lg"/>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grpSp>
          <p:sp>
            <p:nvSpPr>
              <p:cNvPr id="4" name="Text Box 3"/>
              <p:cNvSpPr txBox="1">
                <a:spLocks noChangeArrowheads="1"/>
              </p:cNvSpPr>
              <p:nvPr/>
            </p:nvSpPr>
            <p:spPr bwMode="auto">
              <a:xfrm>
                <a:off x="1683437" y="6635376"/>
                <a:ext cx="3032579" cy="241980"/>
              </a:xfrm>
              <a:prstGeom prst="rect">
                <a:avLst/>
              </a:prstGeom>
              <a:noFill/>
              <a:ln>
                <a:noFill/>
              </a:ln>
            </p:spPr>
            <p:txBody>
              <a:bodyPr vert="horz" wrap="square" lIns="36000" tIns="36000" rIns="36000" bIns="3600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de-DE" sz="1100" i="0" u="none" strike="noStrike" cap="none" normalizeH="0" baseline="0" dirty="0" smtClean="0">
                    <a:ln>
                      <a:noFill/>
                    </a:ln>
                    <a:effectLst/>
                    <a:latin typeface="Arial" pitchFamily="34" charset="0"/>
                    <a:cs typeface="Arial" pitchFamily="34" charset="0"/>
                  </a:rPr>
                  <a:t>Source: </a:t>
                </a:r>
                <a:r>
                  <a:rPr kumimoji="0" lang="de-DE" altLang="de-DE" sz="1100" i="0" u="none" strike="noStrike" cap="none" normalizeH="0" baseline="0" dirty="0" err="1" smtClean="0">
                    <a:ln>
                      <a:noFill/>
                    </a:ln>
                    <a:effectLst/>
                    <a:latin typeface="Arial" pitchFamily="34" charset="0"/>
                    <a:cs typeface="Arial" pitchFamily="34" charset="0"/>
                  </a:rPr>
                  <a:t>according</a:t>
                </a:r>
                <a:r>
                  <a:rPr kumimoji="0" lang="de-DE" altLang="de-DE" sz="1100" i="0" u="none" strike="noStrike" cap="none" normalizeH="0" baseline="0" dirty="0" smtClean="0">
                    <a:ln>
                      <a:noFill/>
                    </a:ln>
                    <a:effectLst/>
                    <a:latin typeface="Arial" pitchFamily="34" charset="0"/>
                    <a:cs typeface="Arial" pitchFamily="34" charset="0"/>
                  </a:rPr>
                  <a:t> </a:t>
                </a:r>
                <a:r>
                  <a:rPr kumimoji="0" lang="de-DE" altLang="de-DE" sz="1100" i="0" u="none" strike="noStrike" cap="none" normalizeH="0" baseline="0" dirty="0" err="1" smtClean="0">
                    <a:ln>
                      <a:noFill/>
                    </a:ln>
                    <a:effectLst/>
                    <a:latin typeface="Arial" pitchFamily="34" charset="0"/>
                    <a:cs typeface="Arial" pitchFamily="34" charset="0"/>
                  </a:rPr>
                  <a:t>to</a:t>
                </a:r>
                <a:r>
                  <a:rPr kumimoji="0" lang="de-DE" altLang="de-DE" sz="1100" i="0" u="none" strike="noStrike" cap="none" normalizeH="0" baseline="0" dirty="0" smtClean="0">
                    <a:ln>
                      <a:noFill/>
                    </a:ln>
                    <a:effectLst/>
                    <a:latin typeface="Arial" pitchFamily="34" charset="0"/>
                    <a:cs typeface="Arial" pitchFamily="34" charset="0"/>
                  </a:rPr>
                  <a:t> Schopp-Guth 1999</a:t>
                </a:r>
              </a:p>
            </p:txBody>
          </p:sp>
          <p:sp>
            <p:nvSpPr>
              <p:cNvPr id="40" name="Text Box 3"/>
              <p:cNvSpPr txBox="1">
                <a:spLocks noChangeArrowheads="1"/>
              </p:cNvSpPr>
              <p:nvPr/>
            </p:nvSpPr>
            <p:spPr bwMode="auto">
              <a:xfrm>
                <a:off x="816078" y="1762829"/>
                <a:ext cx="731586" cy="411257"/>
              </a:xfrm>
              <a:prstGeom prst="rect">
                <a:avLst/>
              </a:prstGeom>
              <a:solidFill>
                <a:schemeClr val="accent3"/>
              </a:solidFill>
              <a:ln>
                <a:noFill/>
              </a:ln>
            </p:spPr>
            <p:txBody>
              <a:bodyPr vert="horz" wrap="square" lIns="36000" tIns="36000" rIns="36000" bIns="3600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de-DE" altLang="de-DE" sz="1100" b="1" dirty="0" err="1" smtClean="0">
                    <a:latin typeface="Arial" pitchFamily="34" charset="0"/>
                    <a:cs typeface="Arial" pitchFamily="34" charset="0"/>
                  </a:rPr>
                  <a:t>Fens</a:t>
                </a:r>
                <a:r>
                  <a:rPr lang="de-DE" altLang="de-DE" sz="1100" b="1" dirty="0" smtClean="0">
                    <a:latin typeface="Arial" pitchFamily="34" charset="0"/>
                    <a:cs typeface="Arial" pitchFamily="34" charset="0"/>
                  </a:rPr>
                  <a:t/>
                </a:r>
                <a:br>
                  <a:rPr lang="de-DE" altLang="de-DE" sz="1100" b="1" dirty="0" smtClean="0">
                    <a:latin typeface="Arial" pitchFamily="34" charset="0"/>
                    <a:cs typeface="Arial" pitchFamily="34" charset="0"/>
                  </a:rPr>
                </a:br>
                <a:r>
                  <a:rPr kumimoji="0" lang="de-DE" altLang="de-DE" sz="1100" b="1" i="0" u="none" strike="noStrike" cap="none" normalizeH="0" baseline="0" dirty="0" err="1" smtClean="0">
                    <a:ln>
                      <a:noFill/>
                    </a:ln>
                    <a:effectLst/>
                    <a:latin typeface="Arial" pitchFamily="34" charset="0"/>
                    <a:cs typeface="Arial" pitchFamily="34" charset="0"/>
                  </a:rPr>
                  <a:t>Bogs</a:t>
                </a:r>
                <a:endParaRPr kumimoji="0" lang="de-DE" altLang="de-DE" sz="1100" b="0" i="0" u="none" strike="noStrike" cap="none" normalizeH="0" baseline="0" dirty="0" smtClean="0">
                  <a:ln>
                    <a:noFill/>
                  </a:ln>
                  <a:effectLst/>
                  <a:latin typeface="Arial" pitchFamily="34" charset="0"/>
                  <a:cs typeface="Arial" pitchFamily="34" charset="0"/>
                </a:endParaRPr>
              </a:p>
            </p:txBody>
          </p:sp>
        </p:grpSp>
        <p:sp>
          <p:nvSpPr>
            <p:cNvPr id="45" name="Textfeld 44"/>
            <p:cNvSpPr txBox="1"/>
            <p:nvPr/>
          </p:nvSpPr>
          <p:spPr>
            <a:xfrm>
              <a:off x="681315" y="3683131"/>
              <a:ext cx="3458637" cy="1200329"/>
            </a:xfrm>
            <a:prstGeom prst="rect">
              <a:avLst/>
            </a:prstGeom>
            <a:solidFill>
              <a:srgbClr val="A5A5A5">
                <a:alpha val="37000"/>
              </a:srgbClr>
            </a:solidFill>
            <a:ln>
              <a:noFill/>
            </a:ln>
          </p:spPr>
          <p:txBody>
            <a:bodyPr wrap="square">
              <a:spAutoFit/>
            </a:bodyPr>
            <a:lstStyle/>
            <a:p>
              <a:pPr>
                <a:defRPr/>
              </a:pPr>
              <a:r>
                <a:rPr lang="de-DE" dirty="0" err="1" smtClean="0"/>
                <a:t>Peatlands</a:t>
              </a:r>
              <a:r>
                <a:rPr lang="de-DE" dirty="0" smtClean="0"/>
                <a:t> in Germany:</a:t>
              </a:r>
            </a:p>
            <a:p>
              <a:pPr>
                <a:defRPr/>
              </a:pPr>
              <a:r>
                <a:rPr lang="de-DE" dirty="0" smtClean="0"/>
                <a:t>~ 5% </a:t>
              </a:r>
              <a:r>
                <a:rPr lang="de-DE" dirty="0" err="1" smtClean="0"/>
                <a:t>of</a:t>
              </a:r>
              <a:r>
                <a:rPr lang="de-DE" dirty="0" smtClean="0"/>
                <a:t> </a:t>
              </a:r>
              <a:r>
                <a:rPr lang="de-DE" dirty="0" err="1" smtClean="0"/>
                <a:t>land</a:t>
              </a:r>
              <a:r>
                <a:rPr lang="de-DE" dirty="0" smtClean="0"/>
                <a:t> </a:t>
              </a:r>
              <a:r>
                <a:rPr lang="de-DE" dirty="0" err="1" smtClean="0"/>
                <a:t>area</a:t>
              </a:r>
              <a:endParaRPr lang="de-DE" dirty="0" smtClean="0"/>
            </a:p>
            <a:p>
              <a:pPr>
                <a:defRPr/>
              </a:pPr>
              <a:r>
                <a:rPr lang="de-DE" dirty="0" smtClean="0"/>
                <a:t>~ 95% </a:t>
              </a:r>
              <a:r>
                <a:rPr lang="de-DE" dirty="0" err="1" smtClean="0"/>
                <a:t>drained</a:t>
              </a:r>
              <a:endParaRPr lang="de-DE" dirty="0" smtClean="0"/>
            </a:p>
            <a:p>
              <a:pPr>
                <a:defRPr/>
              </a:pPr>
              <a:r>
                <a:rPr lang="de-DE" dirty="0" smtClean="0"/>
                <a:t>~ 4 % </a:t>
              </a:r>
              <a:r>
                <a:rPr lang="de-DE" dirty="0" err="1" smtClean="0"/>
                <a:t>of</a:t>
              </a:r>
              <a:r>
                <a:rPr lang="de-DE" dirty="0" smtClean="0"/>
                <a:t> </a:t>
              </a:r>
              <a:r>
                <a:rPr lang="de-DE" dirty="0" err="1" smtClean="0"/>
                <a:t>annual</a:t>
              </a:r>
              <a:r>
                <a:rPr lang="de-DE" dirty="0" smtClean="0"/>
                <a:t> GHG </a:t>
              </a:r>
              <a:r>
                <a:rPr lang="de-DE" dirty="0" err="1" smtClean="0"/>
                <a:t>emissions</a:t>
              </a:r>
              <a:endParaRPr lang="de-DE" dirty="0" smtClean="0"/>
            </a:p>
          </p:txBody>
        </p:sp>
      </p:grpSp>
      <p:pic>
        <p:nvPicPr>
          <p:cNvPr id="2057" name="Picture 7" descr="I:\Daten\Dietrich\Förderung\F&amp;E\Moorstandard 3511823100\Moorgipfel\Logos\Logo_mitClaim.png"/>
          <p:cNvPicPr>
            <a:picLocks noChangeAspect="1" noChangeArrowheads="1"/>
          </p:cNvPicPr>
          <p:nvPr/>
        </p:nvPicPr>
        <p:blipFill rotWithShape="1">
          <a:blip r:embed="rId4" cstate="print">
            <a:extLst>
              <a:ext uri="{28A0092B-C50C-407E-A947-70E740481C1C}">
                <a14:useLocalDpi xmlns="" xmlns:a14="http://schemas.microsoft.com/office/drawing/2010/main" val="0"/>
              </a:ext>
            </a:extLst>
          </a:blip>
          <a:srcRect l="20077" t="28678" r="9700" b="19458"/>
          <a:stretch/>
        </p:blipFill>
        <p:spPr bwMode="auto">
          <a:xfrm>
            <a:off x="5426747" y="94128"/>
            <a:ext cx="3753765" cy="1102623"/>
          </a:xfrm>
          <a:prstGeom prst="rect">
            <a:avLst/>
          </a:prstGeom>
          <a:noFill/>
          <a:extLst>
            <a:ext uri="{909E8E84-426E-40DD-AFC4-6F175D3DCCD1}">
              <a14:hiddenFill xmlns="" xmlns:a14="http://schemas.microsoft.com/office/drawing/2010/main">
                <a:solidFill>
                  <a:srgbClr val="FFFFFF"/>
                </a:solidFill>
              </a14:hiddenFill>
            </a:ext>
          </a:extLst>
        </p:spPr>
      </p:pic>
      <p:sp>
        <p:nvSpPr>
          <p:cNvPr id="22533" name="Rectangle 2"/>
          <p:cNvSpPr>
            <a:spLocks noGrp="1" noChangeArrowheads="1"/>
          </p:cNvSpPr>
          <p:nvPr>
            <p:ph type="title"/>
          </p:nvPr>
        </p:nvSpPr>
        <p:spPr>
          <a:xfrm>
            <a:off x="1458913" y="274638"/>
            <a:ext cx="4121199" cy="850900"/>
          </a:xfrm>
          <a:noFill/>
        </p:spPr>
        <p:txBody>
          <a:bodyPr/>
          <a:lstStyle/>
          <a:p>
            <a:pPr eaLnBrk="1" hangingPunct="1"/>
            <a:r>
              <a:rPr lang="de-DE" dirty="0" err="1" smtClean="0"/>
              <a:t>Examples</a:t>
            </a:r>
            <a:r>
              <a:rPr lang="de-DE" dirty="0" smtClean="0"/>
              <a:t> </a:t>
            </a:r>
            <a:r>
              <a:rPr lang="de-DE" dirty="0" err="1" smtClean="0"/>
              <a:t>of</a:t>
            </a:r>
            <a:r>
              <a:rPr lang="de-DE" dirty="0" smtClean="0"/>
              <a:t> </a:t>
            </a:r>
            <a:r>
              <a:rPr lang="de-DE" dirty="0" err="1" smtClean="0"/>
              <a:t>projects</a:t>
            </a:r>
            <a:r>
              <a:rPr lang="de-DE" dirty="0"/>
              <a:t>:</a:t>
            </a:r>
            <a:endParaRPr lang="de-DE" dirty="0" smtClean="0"/>
          </a:p>
        </p:txBody>
      </p:sp>
      <p:graphicFrame>
        <p:nvGraphicFramePr>
          <p:cNvPr id="22" name="Inhaltsplatzhalter 4"/>
          <p:cNvGraphicFramePr>
            <a:graphicFrameLocks/>
          </p:cNvGraphicFramePr>
          <p:nvPr>
            <p:extLst>
              <p:ext uri="{D42A27DB-BD31-4B8C-83A1-F6EECF244321}">
                <p14:modId xmlns="" xmlns:p14="http://schemas.microsoft.com/office/powerpoint/2010/main" val="1230575459"/>
              </p:ext>
            </p:extLst>
          </p:nvPr>
        </p:nvGraphicFramePr>
        <p:xfrm>
          <a:off x="2771800" y="4725143"/>
          <a:ext cx="6364230" cy="2082762"/>
        </p:xfrm>
        <a:graphic>
          <a:graphicData uri="http://schemas.openxmlformats.org/drawingml/2006/table">
            <a:tbl>
              <a:tblPr firstRow="1" bandRow="1">
                <a:tableStyleId>{00A15C55-8517-42AA-B614-E9B94910E393}</a:tableStyleId>
              </a:tblPr>
              <a:tblGrid>
                <a:gridCol w="2376264"/>
                <a:gridCol w="2088232"/>
                <a:gridCol w="1899734"/>
              </a:tblGrid>
              <a:tr h="343350">
                <a:tc>
                  <a:txBody>
                    <a:bodyPr/>
                    <a:lstStyle/>
                    <a:p>
                      <a:r>
                        <a:rPr lang="de-DE" sz="1600" dirty="0" smtClean="0"/>
                        <a:t>ES-</a:t>
                      </a:r>
                      <a:r>
                        <a:rPr lang="de-DE" sz="1600" dirty="0" err="1" smtClean="0"/>
                        <a:t>Benefits</a:t>
                      </a:r>
                      <a:endParaRPr lang="en-GB" sz="1600" dirty="0"/>
                    </a:p>
                  </a:txBody>
                  <a:tcPr marL="91439" marR="91439" marT="45717" marB="45717">
                    <a:solidFill>
                      <a:srgbClr val="006600"/>
                    </a:solidFill>
                  </a:tcPr>
                </a:tc>
                <a:tc>
                  <a:txBody>
                    <a:bodyPr/>
                    <a:lstStyle/>
                    <a:p>
                      <a:pPr algn="ctr"/>
                      <a:r>
                        <a:rPr lang="de-DE" sz="1600" dirty="0" smtClean="0"/>
                        <a:t>Reference </a:t>
                      </a:r>
                      <a:r>
                        <a:rPr lang="de-DE" sz="1600" dirty="0" err="1" smtClean="0"/>
                        <a:t>scenario</a:t>
                      </a:r>
                      <a:endParaRPr lang="en-GB" sz="1600" dirty="0"/>
                    </a:p>
                  </a:txBody>
                  <a:tcPr marL="91439" marR="91439" marT="45717" marB="45717">
                    <a:solidFill>
                      <a:srgbClr val="006600"/>
                    </a:solidFill>
                  </a:tcPr>
                </a:tc>
                <a:tc>
                  <a:txBody>
                    <a:bodyPr/>
                    <a:lstStyle/>
                    <a:p>
                      <a:pPr algn="ctr"/>
                      <a:r>
                        <a:rPr lang="en-GB" sz="1600" kern="1200" dirty="0" smtClean="0">
                          <a:effectLst/>
                        </a:rPr>
                        <a:t>Project scenario</a:t>
                      </a:r>
                      <a:endParaRPr lang="en-GB" sz="1600" dirty="0"/>
                    </a:p>
                  </a:txBody>
                  <a:tcPr marL="91439" marR="91439" marT="45717" marB="45717">
                    <a:solidFill>
                      <a:srgbClr val="006600"/>
                    </a:solidFill>
                  </a:tcPr>
                </a:tc>
              </a:tr>
              <a:tr h="276776">
                <a:tc>
                  <a:txBody>
                    <a:bodyPr/>
                    <a:lstStyle/>
                    <a:p>
                      <a:pPr algn="l"/>
                      <a:r>
                        <a:rPr lang="en-GB" sz="1600" dirty="0" smtClean="0"/>
                        <a:t>GHG emissions</a:t>
                      </a:r>
                      <a:endParaRPr lang="en-GB" sz="1600" dirty="0"/>
                    </a:p>
                  </a:txBody>
                  <a:tcPr marL="91439" marR="91439" marT="45717" marB="45717"/>
                </a:tc>
                <a:tc>
                  <a:txBody>
                    <a:bodyPr/>
                    <a:lstStyle/>
                    <a:p>
                      <a:pPr algn="ctr"/>
                      <a:r>
                        <a:rPr lang="de-DE" sz="1600" dirty="0" smtClean="0"/>
                        <a:t>1,300 t CO2-eq/a</a:t>
                      </a:r>
                      <a:endParaRPr lang="de-DE" sz="1600" b="0" dirty="0" smtClean="0"/>
                    </a:p>
                  </a:txBody>
                  <a:tcPr marL="91439" marR="91439" marT="45717" marB="45717"/>
                </a:tc>
                <a:tc>
                  <a:txBody>
                    <a:bodyPr/>
                    <a:lstStyle/>
                    <a:p>
                      <a:pPr algn="ctr">
                        <a:defRPr/>
                      </a:pPr>
                      <a:r>
                        <a:rPr lang="de-DE" sz="1600" dirty="0" smtClean="0"/>
                        <a:t>530 t CO</a:t>
                      </a:r>
                      <a:r>
                        <a:rPr lang="de-DE" sz="1600" baseline="-25000" dirty="0" smtClean="0"/>
                        <a:t>2</a:t>
                      </a:r>
                      <a:r>
                        <a:rPr lang="de-DE" sz="1600" dirty="0" smtClean="0"/>
                        <a:t>-eq/a</a:t>
                      </a:r>
                      <a:endParaRPr lang="en-GB" sz="1600" b="0" dirty="0"/>
                    </a:p>
                  </a:txBody>
                  <a:tcPr marL="91439" marR="91439" marT="45717" marB="45717"/>
                </a:tc>
              </a:tr>
              <a:tr h="288617">
                <a:tc>
                  <a:txBody>
                    <a:bodyPr/>
                    <a:lstStyle/>
                    <a:p>
                      <a:pPr algn="l" eaLnBrk="1" hangingPunct="1"/>
                      <a:r>
                        <a:rPr lang="en-US" sz="1600" dirty="0" smtClean="0"/>
                        <a:t>Water quality</a:t>
                      </a:r>
                      <a:endParaRPr lang="de-DE" altLang="de-DE" sz="1600" dirty="0"/>
                    </a:p>
                  </a:txBody>
                  <a:tcPr marL="91439" marR="91439" marT="45717" marB="45717"/>
                </a:tc>
                <a:tc>
                  <a:txBody>
                    <a:bodyPr/>
                    <a:lstStyle/>
                    <a:p>
                      <a:pPr algn="ctr">
                        <a:defRPr/>
                      </a:pPr>
                      <a:r>
                        <a:rPr lang="de-DE" sz="1600" dirty="0" smtClean="0"/>
                        <a:t>1.1 t N/a</a:t>
                      </a:r>
                      <a:endParaRPr lang="en-GB" sz="1600" b="0" dirty="0"/>
                    </a:p>
                  </a:txBody>
                  <a:tcPr marL="91439" marR="91439" marT="45717" marB="45717"/>
                </a:tc>
                <a:tc>
                  <a:txBody>
                    <a:bodyPr/>
                    <a:lstStyle/>
                    <a:p>
                      <a:pPr algn="ctr">
                        <a:defRPr/>
                      </a:pPr>
                      <a:r>
                        <a:rPr lang="de-DE" sz="1600" dirty="0" smtClean="0"/>
                        <a:t>0.3 t N/a</a:t>
                      </a:r>
                      <a:endParaRPr lang="en-GB" sz="1600" b="0" dirty="0"/>
                    </a:p>
                  </a:txBody>
                  <a:tcPr marL="91439" marR="91439" marT="45717" marB="45717"/>
                </a:tc>
              </a:tr>
              <a:tr h="218591">
                <a:tc>
                  <a:txBody>
                    <a:bodyPr/>
                    <a:lstStyle/>
                    <a:p>
                      <a:pPr algn="l" eaLnBrk="1" hangingPunct="1"/>
                      <a:r>
                        <a:rPr lang="de-DE" altLang="de-DE" sz="1600" dirty="0" err="1" smtClean="0"/>
                        <a:t>Local</a:t>
                      </a:r>
                      <a:r>
                        <a:rPr lang="de-DE" altLang="de-DE" sz="1600" dirty="0" smtClean="0"/>
                        <a:t> </a:t>
                      </a:r>
                      <a:r>
                        <a:rPr lang="de-DE" altLang="de-DE" sz="1600" dirty="0" err="1" smtClean="0"/>
                        <a:t>cooling</a:t>
                      </a:r>
                      <a:endParaRPr lang="de-DE" altLang="de-DE" sz="1600" dirty="0"/>
                    </a:p>
                  </a:txBody>
                  <a:tcPr marL="91439" marR="91439" marT="45717" marB="45717"/>
                </a:tc>
                <a:tc>
                  <a:txBody>
                    <a:bodyPr/>
                    <a:lstStyle/>
                    <a:p>
                      <a:pPr algn="ctr">
                        <a:defRPr/>
                      </a:pPr>
                      <a:r>
                        <a:rPr lang="de-DE" sz="1600" dirty="0" smtClean="0"/>
                        <a:t>0 W</a:t>
                      </a:r>
                      <a:endParaRPr lang="en-GB" sz="1600" b="0" dirty="0"/>
                    </a:p>
                  </a:txBody>
                  <a:tcPr marL="91439" marR="91439" marT="45717" marB="4571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de-DE" sz="1600" dirty="0" smtClean="0"/>
                        <a:t>1,820 kW</a:t>
                      </a:r>
                      <a:endParaRPr lang="de-DE" sz="1600" b="0" baseline="0" dirty="0" smtClean="0"/>
                    </a:p>
                  </a:txBody>
                  <a:tcPr marL="91439" marR="91439" marT="45717" marB="45717"/>
                </a:tc>
              </a:tr>
              <a:tr h="3983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dirty="0" err="1" smtClean="0"/>
                        <a:t>Peatland</a:t>
                      </a:r>
                      <a:r>
                        <a:rPr lang="en-US" sz="1600" b="0" dirty="0" smtClean="0"/>
                        <a:t> biodiversity</a:t>
                      </a:r>
                      <a:endParaRPr lang="en-GB" sz="1600" b="0" dirty="0" smtClean="0"/>
                    </a:p>
                  </a:txBody>
                  <a:tcPr marL="91439" marR="91439" marT="45717" marB="45717"/>
                </a:tc>
                <a:tc gridSpan="2">
                  <a:txBody>
                    <a:bodyPr/>
                    <a:lstStyle/>
                    <a:p>
                      <a:pPr algn="ctr"/>
                      <a:r>
                        <a:rPr lang="de-DE" sz="1600" u="none" strike="noStrike" kern="1200" baseline="0" dirty="0" err="1" smtClean="0"/>
                        <a:t>new</a:t>
                      </a:r>
                      <a:r>
                        <a:rPr lang="de-DE" sz="1600" u="none" strike="noStrike" kern="1200" baseline="0" dirty="0" smtClean="0"/>
                        <a:t> </a:t>
                      </a:r>
                      <a:r>
                        <a:rPr lang="de-DE" sz="1600" u="none" strike="noStrike" kern="1200" baseline="0" dirty="0" err="1" smtClean="0"/>
                        <a:t>habitats</a:t>
                      </a:r>
                      <a:r>
                        <a:rPr lang="de-DE" sz="1600" u="none" strike="noStrike" kern="1200" baseline="0" dirty="0" smtClean="0"/>
                        <a:t> </a:t>
                      </a:r>
                      <a:r>
                        <a:rPr lang="en-US" sz="1600" u="none" strike="noStrike" kern="1200" baseline="0" dirty="0" smtClean="0"/>
                        <a:t>for </a:t>
                      </a:r>
                      <a:r>
                        <a:rPr lang="en-US" sz="1600" dirty="0" err="1" smtClean="0"/>
                        <a:t>peatland</a:t>
                      </a:r>
                      <a:r>
                        <a:rPr lang="en-US" sz="1600" dirty="0" smtClean="0"/>
                        <a:t> </a:t>
                      </a:r>
                      <a:r>
                        <a:rPr lang="en-US" sz="1600" u="none" strike="noStrike" kern="1200" baseline="0" dirty="0" smtClean="0"/>
                        <a:t>species</a:t>
                      </a:r>
                      <a:endParaRPr lang="de-DE" sz="1600" b="0" baseline="0" dirty="0" smtClean="0"/>
                    </a:p>
                  </a:txBody>
                  <a:tcPr marL="91439" marR="91439" marT="45717" marB="45717"/>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de-DE" sz="1800" b="0" baseline="0" dirty="0" smtClean="0"/>
                    </a:p>
                  </a:txBody>
                  <a:tcPr marL="91439" marR="91439" marT="45717" marB="45717"/>
                </a:tc>
              </a:tr>
              <a:tr h="184630">
                <a:tc>
                  <a:txBody>
                    <a:bodyPr/>
                    <a:lstStyle/>
                    <a:p>
                      <a:pPr algn="l" eaLnBrk="1" hangingPunct="1"/>
                      <a:r>
                        <a:rPr lang="de-DE" altLang="de-DE" sz="1600" kern="1200" dirty="0" err="1" smtClean="0"/>
                        <a:t>Groundwater</a:t>
                      </a:r>
                      <a:r>
                        <a:rPr lang="de-DE" altLang="de-DE" sz="1600" kern="1200" dirty="0" smtClean="0"/>
                        <a:t> </a:t>
                      </a:r>
                      <a:r>
                        <a:rPr lang="de-DE" altLang="de-DE" sz="1600" kern="1200" dirty="0" err="1" smtClean="0"/>
                        <a:t>recharge</a:t>
                      </a:r>
                      <a:endParaRPr lang="de-DE" altLang="de-DE" sz="1600" kern="1200" dirty="0" smtClean="0">
                        <a:solidFill>
                          <a:schemeClr val="tx1"/>
                        </a:solidFill>
                        <a:latin typeface="+mn-lt"/>
                        <a:ea typeface="+mn-ea"/>
                        <a:cs typeface="+mn-cs"/>
                      </a:endParaRPr>
                    </a:p>
                  </a:txBody>
                  <a:tcPr marL="91439" marR="91439" marT="45717" marB="45717"/>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u="none" strike="noStrike" kern="1200" baseline="0" dirty="0" smtClean="0"/>
                        <a:t>reserves enlarged by </a:t>
                      </a:r>
                      <a:r>
                        <a:rPr lang="en-US" sz="1600" dirty="0" smtClean="0"/>
                        <a:t>150,000 m³</a:t>
                      </a:r>
                      <a:endParaRPr lang="en-GB" sz="1600" baseline="30000" dirty="0"/>
                    </a:p>
                  </a:txBody>
                  <a:tcPr marL="91439" marR="91439" marT="45717" marB="45717"/>
                </a:tc>
                <a:tc hMerge="1">
                  <a:txBody>
                    <a:bodyPr/>
                    <a:lstStyle/>
                    <a:p>
                      <a:endParaRPr lang="en-GB"/>
                    </a:p>
                  </a:txBody>
                  <a:tcPr/>
                </a:tc>
              </a:tr>
            </a:tbl>
          </a:graphicData>
        </a:graphic>
      </p:graphicFrame>
      <p:sp>
        <p:nvSpPr>
          <p:cNvPr id="17" name="Textfeld 16"/>
          <p:cNvSpPr txBox="1"/>
          <p:nvPr/>
        </p:nvSpPr>
        <p:spPr>
          <a:xfrm>
            <a:off x="6156176" y="1412776"/>
            <a:ext cx="2997478" cy="3231654"/>
          </a:xfrm>
          <a:prstGeom prst="rect">
            <a:avLst/>
          </a:prstGeom>
          <a:noFill/>
          <a:ln>
            <a:noFill/>
          </a:ln>
        </p:spPr>
        <p:txBody>
          <a:bodyPr wrap="square">
            <a:spAutoFit/>
          </a:bodyPr>
          <a:lstStyle/>
          <a:p>
            <a:pPr>
              <a:spcAft>
                <a:spcPts val="1200"/>
              </a:spcAft>
              <a:defRPr/>
            </a:pPr>
            <a:r>
              <a:rPr lang="de-DE" sz="2000" b="1" dirty="0"/>
              <a:t>Project </a:t>
            </a:r>
            <a:r>
              <a:rPr lang="de-DE" sz="2000" b="1" dirty="0" err="1" smtClean="0"/>
              <a:t>area</a:t>
            </a:r>
            <a:r>
              <a:rPr lang="de-DE" sz="2000" b="1" dirty="0" smtClean="0"/>
              <a:t>: </a:t>
            </a:r>
            <a:br>
              <a:rPr lang="de-DE" sz="2000" b="1" dirty="0" smtClean="0"/>
            </a:br>
            <a:r>
              <a:rPr lang="de-DE" sz="2000" b="1" dirty="0" smtClean="0">
                <a:solidFill>
                  <a:srgbClr val="FF0000"/>
                </a:solidFill>
              </a:rPr>
              <a:t>Polder </a:t>
            </a:r>
            <a:r>
              <a:rPr lang="de-DE" sz="2000" b="1" dirty="0" err="1" smtClean="0">
                <a:solidFill>
                  <a:srgbClr val="FF0000"/>
                </a:solidFill>
              </a:rPr>
              <a:t>Kieve</a:t>
            </a:r>
            <a:endParaRPr lang="de-DE" sz="2000" b="1" dirty="0" smtClean="0">
              <a:solidFill>
                <a:srgbClr val="FF0000"/>
              </a:solidFill>
            </a:endParaRPr>
          </a:p>
          <a:p>
            <a:pPr marL="285750" indent="-285750">
              <a:buFont typeface="Wingdings" panose="05000000000000000000" pitchFamily="2" charset="2"/>
              <a:buChar char="Ø"/>
              <a:defRPr/>
            </a:pPr>
            <a:r>
              <a:rPr lang="de-DE" dirty="0" smtClean="0"/>
              <a:t>65 ha, </a:t>
            </a:r>
            <a:r>
              <a:rPr lang="de-DE" dirty="0" err="1" smtClean="0"/>
              <a:t>drained</a:t>
            </a:r>
            <a:r>
              <a:rPr lang="de-DE" dirty="0" smtClean="0"/>
              <a:t> </a:t>
            </a:r>
            <a:r>
              <a:rPr lang="de-DE" dirty="0" err="1" smtClean="0"/>
              <a:t>fen</a:t>
            </a:r>
            <a:endParaRPr lang="de-DE" dirty="0" smtClean="0"/>
          </a:p>
          <a:p>
            <a:pPr>
              <a:defRPr/>
            </a:pPr>
            <a:endParaRPr lang="de-DE" b="1" dirty="0"/>
          </a:p>
          <a:p>
            <a:pPr>
              <a:spcAft>
                <a:spcPts val="1200"/>
              </a:spcAft>
              <a:defRPr/>
            </a:pPr>
            <a:r>
              <a:rPr lang="de-DE" b="1" dirty="0" smtClean="0"/>
              <a:t>Market-</a:t>
            </a:r>
            <a:r>
              <a:rPr lang="de-DE" b="1" dirty="0" err="1" smtClean="0"/>
              <a:t>based</a:t>
            </a:r>
            <a:r>
              <a:rPr lang="de-DE" b="1" dirty="0" smtClean="0"/>
              <a:t> </a:t>
            </a:r>
            <a:r>
              <a:rPr lang="de-DE" b="1" dirty="0" err="1" smtClean="0"/>
              <a:t>instrument</a:t>
            </a:r>
            <a:r>
              <a:rPr lang="de-DE" b="1" dirty="0" smtClean="0"/>
              <a:t>: </a:t>
            </a:r>
            <a:r>
              <a:rPr lang="de-DE" b="1" dirty="0" err="1" smtClean="0"/>
              <a:t>MoorFutures</a:t>
            </a:r>
            <a:r>
              <a:rPr lang="de-DE" b="1" dirty="0" smtClean="0"/>
              <a:t>  </a:t>
            </a:r>
          </a:p>
          <a:p>
            <a:pPr marL="285750" indent="-285750">
              <a:buFont typeface="Wingdings" panose="05000000000000000000" pitchFamily="2" charset="2"/>
              <a:buChar char="Ø"/>
              <a:defRPr/>
            </a:pPr>
            <a:r>
              <a:rPr lang="de-DE" dirty="0" smtClean="0"/>
              <a:t>GHG-Red. </a:t>
            </a:r>
            <a:r>
              <a:rPr lang="de-DE" dirty="0" err="1" smtClean="0"/>
              <a:t>certification</a:t>
            </a:r>
            <a:endParaRPr lang="de-DE" dirty="0" smtClean="0"/>
          </a:p>
          <a:p>
            <a:pPr marL="285750" indent="-285750">
              <a:buFont typeface="Wingdings" panose="05000000000000000000" pitchFamily="2" charset="2"/>
              <a:buChar char="Ø"/>
              <a:defRPr/>
            </a:pPr>
            <a:r>
              <a:rPr lang="de-DE" dirty="0" smtClean="0"/>
              <a:t>50 </a:t>
            </a:r>
            <a:r>
              <a:rPr lang="de-DE" dirty="0" err="1" smtClean="0"/>
              <a:t>years</a:t>
            </a:r>
            <a:r>
              <a:rPr lang="de-DE" dirty="0" smtClean="0"/>
              <a:t> </a:t>
            </a:r>
            <a:r>
              <a:rPr lang="de-DE" dirty="0" err="1" smtClean="0"/>
              <a:t>project</a:t>
            </a:r>
            <a:r>
              <a:rPr lang="de-DE" dirty="0" smtClean="0"/>
              <a:t> </a:t>
            </a:r>
            <a:r>
              <a:rPr lang="de-DE" dirty="0" err="1" smtClean="0"/>
              <a:t>lifetime</a:t>
            </a:r>
            <a:r>
              <a:rPr lang="de-DE" dirty="0" smtClean="0"/>
              <a:t> </a:t>
            </a:r>
          </a:p>
          <a:p>
            <a:pPr marL="285750" indent="-285750">
              <a:buFont typeface="Wingdings" panose="05000000000000000000" pitchFamily="2" charset="2"/>
              <a:buChar char="Ø"/>
              <a:defRPr/>
            </a:pPr>
            <a:r>
              <a:rPr lang="de-DE" dirty="0"/>
              <a:t>35 </a:t>
            </a:r>
            <a:r>
              <a:rPr lang="de-DE" dirty="0" smtClean="0"/>
              <a:t>€ per </a:t>
            </a:r>
            <a:r>
              <a:rPr lang="de-DE" dirty="0" err="1" smtClean="0"/>
              <a:t>MoorFuture</a:t>
            </a:r>
            <a:r>
              <a:rPr lang="de-DE" dirty="0" smtClean="0"/>
              <a:t> </a:t>
            </a:r>
            <a:br>
              <a:rPr lang="de-DE" dirty="0" smtClean="0"/>
            </a:br>
            <a:r>
              <a:rPr lang="de-DE" dirty="0" smtClean="0"/>
              <a:t>(~1 t CO</a:t>
            </a:r>
            <a:r>
              <a:rPr lang="de-DE" baseline="-25000" dirty="0" smtClean="0"/>
              <a:t>2</a:t>
            </a:r>
            <a:r>
              <a:rPr lang="de-DE" dirty="0" smtClean="0"/>
              <a:t>-eq)</a:t>
            </a:r>
          </a:p>
        </p:txBody>
      </p:sp>
      <p:grpSp>
        <p:nvGrpSpPr>
          <p:cNvPr id="3" name="Gruppieren 2"/>
          <p:cNvGrpSpPr/>
          <p:nvPr/>
        </p:nvGrpSpPr>
        <p:grpSpPr>
          <a:xfrm>
            <a:off x="104450" y="1368152"/>
            <a:ext cx="6051726" cy="5506488"/>
            <a:chOff x="104450" y="1368152"/>
            <a:chExt cx="6051726" cy="5506488"/>
          </a:xfrm>
        </p:grpSpPr>
        <p:grpSp>
          <p:nvGrpSpPr>
            <p:cNvPr id="2066" name="Gruppieren 2065"/>
            <p:cNvGrpSpPr/>
            <p:nvPr/>
          </p:nvGrpSpPr>
          <p:grpSpPr>
            <a:xfrm>
              <a:off x="104450" y="1368152"/>
              <a:ext cx="6051726" cy="5489848"/>
              <a:chOff x="104450" y="1340768"/>
              <a:chExt cx="6051726" cy="5489848"/>
            </a:xfrm>
          </p:grpSpPr>
          <p:sp>
            <p:nvSpPr>
              <p:cNvPr id="90" name="Textfeld 2"/>
              <p:cNvSpPr txBox="1">
                <a:spLocks noChangeArrowheads="1"/>
              </p:cNvSpPr>
              <p:nvPr/>
            </p:nvSpPr>
            <p:spPr bwMode="auto">
              <a:xfrm>
                <a:off x="117026" y="4663334"/>
                <a:ext cx="2059940" cy="2167282"/>
              </a:xfrm>
              <a:prstGeom prst="rect">
                <a:avLst/>
              </a:prstGeom>
              <a:solidFill>
                <a:schemeClr val="bg1"/>
              </a:solidFill>
              <a:ln w="9525">
                <a:noFill/>
                <a:miter lim="800000"/>
                <a:headEnd/>
                <a:tailEnd/>
              </a:ln>
            </p:spPr>
            <p:txBody>
              <a:bodyPr rot="0" vert="horz" wrap="square" lIns="91440" tIns="45720" rIns="91440" bIns="45720" anchor="t" anchorCtr="0">
                <a:noAutofit/>
              </a:bodyPr>
              <a:lstStyle/>
              <a:p>
                <a:pPr>
                  <a:lnSpc>
                    <a:spcPct val="115000"/>
                  </a:lnSpc>
                  <a:spcAft>
                    <a:spcPts val="1000"/>
                  </a:spcAft>
                </a:pPr>
                <a:r>
                  <a:rPr lang="de-DE" sz="1100">
                    <a:effectLst/>
                    <a:latin typeface="Calibri"/>
                    <a:ea typeface="Calibri"/>
                    <a:cs typeface="Times New Roman"/>
                  </a:rPr>
                  <a:t> </a:t>
                </a:r>
              </a:p>
            </p:txBody>
          </p:sp>
          <p:grpSp>
            <p:nvGrpSpPr>
              <p:cNvPr id="79" name="Gruppieren 78"/>
              <p:cNvGrpSpPr/>
              <p:nvPr/>
            </p:nvGrpSpPr>
            <p:grpSpPr>
              <a:xfrm>
                <a:off x="104450" y="1340768"/>
                <a:ext cx="6051726" cy="5264508"/>
                <a:chOff x="67021" y="1402187"/>
                <a:chExt cx="6051726" cy="5264508"/>
              </a:xfrm>
            </p:grpSpPr>
            <p:grpSp>
              <p:nvGrpSpPr>
                <p:cNvPr id="80" name="Gruppieren 79"/>
                <p:cNvGrpSpPr/>
                <p:nvPr/>
              </p:nvGrpSpPr>
              <p:grpSpPr>
                <a:xfrm>
                  <a:off x="67021" y="5057464"/>
                  <a:ext cx="2398434" cy="1609231"/>
                  <a:chOff x="67021" y="5057464"/>
                  <a:chExt cx="2398434" cy="1609231"/>
                </a:xfrm>
              </p:grpSpPr>
              <p:sp>
                <p:nvSpPr>
                  <p:cNvPr id="87" name="Textfeld 16"/>
                  <p:cNvSpPr txBox="1"/>
                  <p:nvPr/>
                </p:nvSpPr>
                <p:spPr>
                  <a:xfrm>
                    <a:off x="530093" y="5085184"/>
                    <a:ext cx="1935362" cy="1569660"/>
                  </a:xfrm>
                  <a:prstGeom prst="rect">
                    <a:avLst/>
                  </a:prstGeom>
                  <a:noFill/>
                  <a:ln>
                    <a:noFill/>
                  </a:ln>
                </p:spPr>
                <p:txBody>
                  <a:bodyPr wrap="square">
                    <a:spAutoFit/>
                  </a:bodyPr>
                  <a:lstStyle/>
                  <a:p>
                    <a:pPr>
                      <a:spcAft>
                        <a:spcPts val="900"/>
                      </a:spcAft>
                    </a:pPr>
                    <a:r>
                      <a:rPr lang="en-US" sz="1100" dirty="0">
                        <a:effectLst/>
                        <a:latin typeface="Arial"/>
                        <a:ea typeface="Calibri"/>
                        <a:cs typeface="Times New Roman"/>
                      </a:rPr>
                      <a:t>Project area</a:t>
                    </a:r>
                    <a:endParaRPr lang="de-DE" sz="1100" dirty="0">
                      <a:effectLst/>
                      <a:latin typeface="Calibri"/>
                      <a:ea typeface="Calibri"/>
                      <a:cs typeface="Times New Roman"/>
                    </a:endParaRPr>
                  </a:p>
                  <a:p>
                    <a:pPr>
                      <a:spcAft>
                        <a:spcPts val="900"/>
                      </a:spcAft>
                    </a:pPr>
                    <a:r>
                      <a:rPr lang="en-US" sz="1100" dirty="0">
                        <a:effectLst/>
                        <a:latin typeface="Arial"/>
                        <a:ea typeface="Calibri"/>
                        <a:cs typeface="Times New Roman"/>
                      </a:rPr>
                      <a:t>moderately moist intensive grassland</a:t>
                    </a:r>
                    <a:endParaRPr lang="de-DE" sz="1100" dirty="0">
                      <a:effectLst/>
                      <a:latin typeface="Calibri"/>
                      <a:ea typeface="Calibri"/>
                      <a:cs typeface="Times New Roman"/>
                    </a:endParaRPr>
                  </a:p>
                  <a:p>
                    <a:pPr>
                      <a:spcAft>
                        <a:spcPts val="900"/>
                      </a:spcAft>
                    </a:pPr>
                    <a:r>
                      <a:rPr lang="en-US" sz="1100" dirty="0">
                        <a:effectLst/>
                        <a:latin typeface="Arial"/>
                        <a:ea typeface="Calibri"/>
                        <a:cs typeface="Times New Roman"/>
                      </a:rPr>
                      <a:t>wet reeds</a:t>
                    </a:r>
                    <a:endParaRPr lang="de-DE" sz="1100" dirty="0">
                      <a:effectLst/>
                      <a:latin typeface="Calibri"/>
                      <a:ea typeface="Calibri"/>
                      <a:cs typeface="Times New Roman"/>
                    </a:endParaRPr>
                  </a:p>
                  <a:p>
                    <a:pPr>
                      <a:spcAft>
                        <a:spcPts val="900"/>
                      </a:spcAft>
                    </a:pPr>
                    <a:r>
                      <a:rPr lang="en-US" sz="1100" dirty="0">
                        <a:effectLst/>
                        <a:latin typeface="Arial"/>
                        <a:ea typeface="Calibri"/>
                        <a:cs typeface="Times New Roman"/>
                      </a:rPr>
                      <a:t>very moist reed</a:t>
                    </a:r>
                    <a:endParaRPr lang="de-DE" sz="1100" dirty="0">
                      <a:effectLst/>
                      <a:latin typeface="Calibri"/>
                      <a:ea typeface="Calibri"/>
                      <a:cs typeface="Times New Roman"/>
                    </a:endParaRPr>
                  </a:p>
                  <a:p>
                    <a:pPr>
                      <a:spcAft>
                        <a:spcPts val="900"/>
                      </a:spcAft>
                    </a:pPr>
                    <a:r>
                      <a:rPr lang="en-US" sz="1100" dirty="0">
                        <a:effectLst/>
                        <a:latin typeface="Arial"/>
                        <a:ea typeface="Calibri"/>
                        <a:cs typeface="Times New Roman"/>
                      </a:rPr>
                      <a:t>moist /meadows</a:t>
                    </a:r>
                    <a:endParaRPr lang="de-DE" sz="1100" dirty="0">
                      <a:effectLst/>
                      <a:latin typeface="Calibri"/>
                      <a:ea typeface="Calibri"/>
                      <a:cs typeface="Times New Roman"/>
                    </a:endParaRPr>
                  </a:p>
                </p:txBody>
              </p:sp>
              <p:pic>
                <p:nvPicPr>
                  <p:cNvPr id="88" name="Grafik 87" descr="Abb_4_GEST.jpg"/>
                  <p:cNvPicPr>
                    <a:picLocks/>
                  </p:cNvPicPr>
                  <p:nvPr/>
                </p:nvPicPr>
                <p:blipFill rotWithShape="1">
                  <a:blip r:embed="rId5" cstate="print">
                    <a:extLst>
                      <a:ext uri="{28A0092B-C50C-407E-A947-70E740481C1C}">
                        <a14:useLocalDpi xmlns="" xmlns:a14="http://schemas.microsoft.com/office/drawing/2010/main" val="0"/>
                      </a:ext>
                    </a:extLst>
                  </a:blip>
                  <a:srcRect l="49129" t="85319" r="46686" b="5217"/>
                  <a:stretch/>
                </p:blipFill>
                <p:spPr bwMode="auto">
                  <a:xfrm flipH="1">
                    <a:off x="67021" y="5786828"/>
                    <a:ext cx="555697" cy="879867"/>
                  </a:xfrm>
                  <a:prstGeom prst="rect">
                    <a:avLst/>
                  </a:prstGeom>
                  <a:noFill/>
                  <a:ln>
                    <a:noFill/>
                  </a:ln>
                  <a:extLst>
                    <a:ext uri="{53640926-AAD7-44D8-BBD7-CCE9431645EC}">
                      <a14:shadowObscured xmlns="" xmlns:a14="http://schemas.microsoft.com/office/drawing/2010/main"/>
                    </a:ext>
                  </a:extLst>
                </p:spPr>
              </p:pic>
              <p:pic>
                <p:nvPicPr>
                  <p:cNvPr id="89" name="Grafik 88" descr="Abb_4_GEST.jpg"/>
                  <p:cNvPicPr>
                    <a:picLocks noChangeAspect="1"/>
                  </p:cNvPicPr>
                  <p:nvPr/>
                </p:nvPicPr>
                <p:blipFill rotWithShape="1">
                  <a:blip r:embed="rId5" cstate="print">
                    <a:extLst>
                      <a:ext uri="{28A0092B-C50C-407E-A947-70E740481C1C}">
                        <a14:useLocalDpi xmlns="" xmlns:a14="http://schemas.microsoft.com/office/drawing/2010/main" val="0"/>
                      </a:ext>
                    </a:extLst>
                  </a:blip>
                  <a:srcRect l="5480" t="81795" r="90623" b="11366"/>
                  <a:stretch/>
                </p:blipFill>
                <p:spPr bwMode="auto">
                  <a:xfrm>
                    <a:off x="101752" y="5057464"/>
                    <a:ext cx="509389" cy="613592"/>
                  </a:xfrm>
                  <a:prstGeom prst="rect">
                    <a:avLst/>
                  </a:prstGeom>
                  <a:noFill/>
                  <a:ln>
                    <a:noFill/>
                  </a:ln>
                  <a:extLst/>
                </p:spPr>
              </p:pic>
            </p:grpSp>
            <p:grpSp>
              <p:nvGrpSpPr>
                <p:cNvPr id="81" name="Gruppieren 80"/>
                <p:cNvGrpSpPr/>
                <p:nvPr/>
              </p:nvGrpSpPr>
              <p:grpSpPr>
                <a:xfrm>
                  <a:off x="87341" y="1402187"/>
                  <a:ext cx="6031406" cy="3611989"/>
                  <a:chOff x="87341" y="1402187"/>
                  <a:chExt cx="6031406" cy="3611989"/>
                </a:xfrm>
              </p:grpSpPr>
              <p:pic>
                <p:nvPicPr>
                  <p:cNvPr id="82" name="Grafik 81" descr="Abb_4_GEST.jpg"/>
                  <p:cNvPicPr>
                    <a:picLocks noChangeAspect="1"/>
                  </p:cNvPicPr>
                  <p:nvPr/>
                </p:nvPicPr>
                <p:blipFill rotWithShape="1">
                  <a:blip r:embed="rId6" cstate="print">
                    <a:extLst>
                      <a:ext uri="{28A0092B-C50C-407E-A947-70E740481C1C}">
                        <a14:useLocalDpi xmlns="" xmlns:a14="http://schemas.microsoft.com/office/drawing/2010/main" val="0"/>
                      </a:ext>
                    </a:extLst>
                  </a:blip>
                  <a:srcRect l="4007" t="13526" r="9367" b="18956"/>
                  <a:stretch/>
                </p:blipFill>
                <p:spPr bwMode="auto">
                  <a:xfrm>
                    <a:off x="98917" y="1402187"/>
                    <a:ext cx="6019830" cy="3322567"/>
                  </a:xfrm>
                  <a:prstGeom prst="rect">
                    <a:avLst/>
                  </a:prstGeom>
                  <a:noFill/>
                  <a:ln>
                    <a:noFill/>
                  </a:ln>
                  <a:extLst>
                    <a:ext uri="{53640926-AAD7-44D8-BBD7-CCE9431645EC}">
                      <a14:shadowObscured xmlns="" xmlns:a14="http://schemas.microsoft.com/office/drawing/2010/main"/>
                    </a:ext>
                  </a:extLst>
                </p:spPr>
              </p:pic>
              <p:pic>
                <p:nvPicPr>
                  <p:cNvPr id="83" name="Grafik 82" descr="Abb_4_GEST.jpg"/>
                  <p:cNvPicPr>
                    <a:picLocks noChangeAspect="1"/>
                  </p:cNvPicPr>
                  <p:nvPr/>
                </p:nvPicPr>
                <p:blipFill rotWithShape="1">
                  <a:blip r:embed="rId7" cstate="print">
                    <a:extLst>
                      <a:ext uri="{28A0092B-C50C-407E-A947-70E740481C1C}">
                        <a14:useLocalDpi xmlns="" xmlns:a14="http://schemas.microsoft.com/office/drawing/2010/main" val="0"/>
                      </a:ext>
                    </a:extLst>
                  </a:blip>
                  <a:srcRect l="31621" t="88784" r="55055" b="7304"/>
                  <a:stretch/>
                </p:blipFill>
                <p:spPr bwMode="auto">
                  <a:xfrm>
                    <a:off x="446216" y="4771062"/>
                    <a:ext cx="926127" cy="196807"/>
                  </a:xfrm>
                  <a:prstGeom prst="rect">
                    <a:avLst/>
                  </a:prstGeom>
                  <a:noFill/>
                  <a:ln>
                    <a:noFill/>
                  </a:ln>
                  <a:extLst>
                    <a:ext uri="{53640926-AAD7-44D8-BBD7-CCE9431645EC}">
                      <a14:shadowObscured xmlns="" xmlns:a14="http://schemas.microsoft.com/office/drawing/2010/main"/>
                    </a:ext>
                  </a:extLst>
                </p:spPr>
              </p:pic>
              <p:pic>
                <p:nvPicPr>
                  <p:cNvPr id="84" name="Grafik 83" descr="Abb_4_GEST.jpg"/>
                  <p:cNvPicPr>
                    <a:picLocks noChangeAspect="1"/>
                  </p:cNvPicPr>
                  <p:nvPr/>
                </p:nvPicPr>
                <p:blipFill rotWithShape="1">
                  <a:blip r:embed="rId5" cstate="print">
                    <a:extLst>
                      <a:ext uri="{28A0092B-C50C-407E-A947-70E740481C1C}">
                        <a14:useLocalDpi xmlns="" xmlns:a14="http://schemas.microsoft.com/office/drawing/2010/main" val="0"/>
                      </a:ext>
                    </a:extLst>
                  </a:blip>
                  <a:srcRect l="87928" t="7115" r="10276" b="87047"/>
                  <a:stretch/>
                </p:blipFill>
                <p:spPr bwMode="auto">
                  <a:xfrm>
                    <a:off x="87341" y="4724754"/>
                    <a:ext cx="127343" cy="289422"/>
                  </a:xfrm>
                  <a:prstGeom prst="rect">
                    <a:avLst/>
                  </a:prstGeom>
                  <a:noFill/>
                  <a:ln>
                    <a:noFill/>
                  </a:ln>
                  <a:extLst>
                    <a:ext uri="{53640926-AAD7-44D8-BBD7-CCE9431645EC}">
                      <a14:shadowObscured xmlns="" xmlns:a14="http://schemas.microsoft.com/office/drawing/2010/main"/>
                    </a:ext>
                  </a:extLst>
                </p:spPr>
              </p:pic>
              <p:sp>
                <p:nvSpPr>
                  <p:cNvPr id="85" name="Textfeld 16"/>
                  <p:cNvSpPr txBox="1"/>
                  <p:nvPr/>
                </p:nvSpPr>
                <p:spPr>
                  <a:xfrm>
                    <a:off x="125217" y="2983807"/>
                    <a:ext cx="1497457" cy="264111"/>
                  </a:xfrm>
                  <a:prstGeom prst="rect">
                    <a:avLst/>
                  </a:prstGeom>
                  <a:solidFill>
                    <a:schemeClr val="bg1"/>
                  </a:solidFill>
                  <a:ln>
                    <a:solidFill>
                      <a:schemeClr val="bg1">
                        <a:lumMod val="50000"/>
                      </a:schemeClr>
                    </a:solidFill>
                  </a:ln>
                </p:spPr>
                <p:txBody>
                  <a:bodyPr wrap="square">
                    <a:spAutoFit/>
                  </a:bodyPr>
                  <a:lstStyle/>
                  <a:p>
                    <a:pPr algn="just">
                      <a:lnSpc>
                        <a:spcPct val="110000"/>
                      </a:lnSpc>
                      <a:spcBef>
                        <a:spcPts val="600"/>
                      </a:spcBef>
                      <a:spcAft>
                        <a:spcPts val="0"/>
                      </a:spcAft>
                      <a:tabLst>
                        <a:tab pos="180340" algn="l"/>
                        <a:tab pos="838200" algn="l"/>
                      </a:tabLst>
                    </a:pPr>
                    <a:r>
                      <a:rPr lang="en-GB" sz="1100" b="1" dirty="0">
                        <a:effectLst/>
                        <a:latin typeface="Arial"/>
                        <a:ea typeface="Times New Roman"/>
                      </a:rPr>
                      <a:t>Reference scenario</a:t>
                    </a:r>
                    <a:endParaRPr lang="de-DE" sz="1100" dirty="0">
                      <a:effectLst/>
                      <a:latin typeface="Arial"/>
                      <a:ea typeface="Times New Roman"/>
                    </a:endParaRPr>
                  </a:p>
                </p:txBody>
              </p:sp>
              <p:sp>
                <p:nvSpPr>
                  <p:cNvPr id="86" name="Textfeld 16"/>
                  <p:cNvSpPr txBox="1"/>
                  <p:nvPr/>
                </p:nvSpPr>
                <p:spPr>
                  <a:xfrm>
                    <a:off x="3146552" y="2983225"/>
                    <a:ext cx="1353440" cy="278538"/>
                  </a:xfrm>
                  <a:prstGeom prst="rect">
                    <a:avLst/>
                  </a:prstGeom>
                  <a:solidFill>
                    <a:schemeClr val="bg1"/>
                  </a:solidFill>
                  <a:ln>
                    <a:solidFill>
                      <a:schemeClr val="bg1">
                        <a:lumMod val="50000"/>
                      </a:schemeClr>
                    </a:solidFill>
                  </a:ln>
                </p:spPr>
                <p:txBody>
                  <a:bodyPr wrap="square">
                    <a:spAutoFit/>
                  </a:bodyPr>
                  <a:lstStyle/>
                  <a:p>
                    <a:pPr algn="just">
                      <a:lnSpc>
                        <a:spcPct val="110000"/>
                      </a:lnSpc>
                      <a:spcBef>
                        <a:spcPts val="600"/>
                      </a:spcBef>
                      <a:spcAft>
                        <a:spcPts val="0"/>
                      </a:spcAft>
                      <a:tabLst>
                        <a:tab pos="180340" algn="l"/>
                        <a:tab pos="838200" algn="l"/>
                      </a:tabLst>
                    </a:pPr>
                    <a:r>
                      <a:rPr lang="en-GB" sz="1100" b="1" dirty="0">
                        <a:effectLst/>
                        <a:latin typeface="Arial"/>
                        <a:ea typeface="Times New Roman"/>
                      </a:rPr>
                      <a:t>Project scenario</a:t>
                    </a:r>
                    <a:endParaRPr lang="de-DE" sz="1100" dirty="0">
                      <a:effectLst/>
                      <a:latin typeface="Arial"/>
                      <a:ea typeface="Times New Roman"/>
                    </a:endParaRPr>
                  </a:p>
                </p:txBody>
              </p:sp>
            </p:grpSp>
          </p:grpSp>
        </p:grpSp>
        <p:sp>
          <p:nvSpPr>
            <p:cNvPr id="41" name="Text Box 3"/>
            <p:cNvSpPr txBox="1">
              <a:spLocks noChangeArrowheads="1"/>
            </p:cNvSpPr>
            <p:nvPr/>
          </p:nvSpPr>
          <p:spPr bwMode="auto">
            <a:xfrm>
              <a:off x="162646" y="6632660"/>
              <a:ext cx="1634770" cy="241980"/>
            </a:xfrm>
            <a:prstGeom prst="rect">
              <a:avLst/>
            </a:prstGeom>
            <a:noFill/>
            <a:ln>
              <a:noFill/>
            </a:ln>
          </p:spPr>
          <p:txBody>
            <a:bodyPr vert="horz" wrap="square" lIns="36000" tIns="36000" rIns="36000" bIns="36000" numCol="1" anchor="t" anchorCtr="0" compatLnSpc="1">
              <a:prstTxWarp prst="textNoShape">
                <a:avLst/>
              </a:prstTxWarp>
              <a:spAutoFit/>
            </a:bodyPr>
            <a:lstStyle/>
            <a:p>
              <a:pPr lvl="0" fontAlgn="base">
                <a:spcBef>
                  <a:spcPct val="0"/>
                </a:spcBef>
                <a:spcAft>
                  <a:spcPct val="0"/>
                </a:spcAft>
              </a:pPr>
              <a:r>
                <a:rPr kumimoji="0" lang="de-DE" altLang="de-DE" sz="1100" i="0" u="none" strike="noStrike" cap="none" normalizeH="0" baseline="0" dirty="0" smtClean="0">
                  <a:ln>
                    <a:noFill/>
                  </a:ln>
                  <a:effectLst/>
                  <a:latin typeface="Arial" pitchFamily="34" charset="0"/>
                  <a:cs typeface="Arial" pitchFamily="34" charset="0"/>
                </a:rPr>
                <a:t>Source: </a:t>
              </a:r>
              <a:r>
                <a:rPr lang="de-DE" sz="1100" dirty="0" smtClean="0"/>
                <a:t>C</a:t>
              </a:r>
              <a:r>
                <a:rPr lang="de-DE" sz="1100" dirty="0"/>
                <a:t>. </a:t>
              </a:r>
              <a:r>
                <a:rPr lang="de-DE" sz="1100" dirty="0" err="1"/>
                <a:t>Tegetmeyer</a:t>
              </a:r>
              <a:r>
                <a:rPr lang="de-DE" sz="1100" dirty="0"/>
                <a:t> </a:t>
              </a:r>
              <a:endParaRPr kumimoji="0" lang="de-DE" altLang="de-DE" sz="1100" i="0" u="none" strike="noStrike" cap="none" normalizeH="0" baseline="0" dirty="0" smtClean="0">
                <a:ln>
                  <a:noFill/>
                </a:ln>
                <a:effectLst/>
                <a:latin typeface="Arial" pitchFamily="34" charset="0"/>
                <a:cs typeface="Arial" pitchFamily="34" charset="0"/>
              </a:endParaRPr>
            </a:p>
          </p:txBody>
        </p:sp>
      </p:grpSp>
      <p:grpSp>
        <p:nvGrpSpPr>
          <p:cNvPr id="2" name="Gruppieren 1"/>
          <p:cNvGrpSpPr>
            <a:grpSpLocks noChangeAspect="1"/>
          </p:cNvGrpSpPr>
          <p:nvPr/>
        </p:nvGrpSpPr>
        <p:grpSpPr>
          <a:xfrm>
            <a:off x="1701466" y="1772770"/>
            <a:ext cx="3288173" cy="4372878"/>
            <a:chOff x="2548890" y="738505"/>
            <a:chExt cx="4046220" cy="5380990"/>
          </a:xfrm>
        </p:grpSpPr>
        <p:sp>
          <p:nvSpPr>
            <p:cNvPr id="35" name="Textfeld 2"/>
            <p:cNvSpPr txBox="1">
              <a:spLocks noChangeArrowheads="1"/>
            </p:cNvSpPr>
            <p:nvPr/>
          </p:nvSpPr>
          <p:spPr bwMode="auto">
            <a:xfrm>
              <a:off x="2548890" y="738505"/>
              <a:ext cx="4046220" cy="5380990"/>
            </a:xfrm>
            <a:prstGeom prst="rect">
              <a:avLst/>
            </a:prstGeom>
            <a:solidFill>
              <a:srgbClr val="006600"/>
            </a:solidFill>
            <a:ln w="9525">
              <a:solidFill>
                <a:srgbClr val="000000"/>
              </a:solidFill>
              <a:miter lim="800000"/>
              <a:headEnd/>
              <a:tailEnd/>
            </a:ln>
          </p:spPr>
          <p:txBody>
            <a:bodyPr rot="0" vert="horz" wrap="square" lIns="91440" tIns="45720" rIns="91440" bIns="45720" anchor="t" anchorCtr="0">
              <a:noAutofit/>
            </a:bodyPr>
            <a:lstStyle/>
            <a:p>
              <a:pPr marL="0" marR="0" lvl="0" indent="0" defTabSz="914400" eaLnBrk="1" fontAlgn="auto" latinLnBrk="0" hangingPunct="1">
                <a:lnSpc>
                  <a:spcPct val="115000"/>
                </a:lnSpc>
                <a:spcBef>
                  <a:spcPts val="0"/>
                </a:spcBef>
                <a:spcAft>
                  <a:spcPts val="1000"/>
                </a:spcAft>
                <a:buClrTx/>
                <a:buSzTx/>
                <a:buFontTx/>
                <a:buNone/>
                <a:tabLst/>
                <a:defRPr/>
              </a:pPr>
              <a:r>
                <a:rPr kumimoji="0" lang="de-DE" sz="1100" b="0" i="0" u="none" strike="noStrike" kern="0" cap="none" spc="0" normalizeH="0" baseline="0" noProof="0">
                  <a:ln>
                    <a:noFill/>
                  </a:ln>
                  <a:solidFill>
                    <a:sysClr val="windowText" lastClr="000000"/>
                  </a:solidFill>
                  <a:effectLst/>
                  <a:uLnTx/>
                  <a:uFillTx/>
                  <a:latin typeface="Calibri"/>
                  <a:ea typeface="Calibri"/>
                  <a:cs typeface="Times New Roman"/>
                </a:rPr>
                <a:t> </a:t>
              </a:r>
            </a:p>
          </p:txBody>
        </p:sp>
        <p:pic>
          <p:nvPicPr>
            <p:cNvPr id="36" name="Picture 2"/>
            <p:cNvPicPr>
              <a:picLocks noChangeAspect="1"/>
            </p:cNvPicPr>
            <p:nvPr/>
          </p:nvPicPr>
          <p:blipFill>
            <a:blip r:embed="rId8" cstate="print">
              <a:extLst>
                <a:ext uri="{28A0092B-C50C-407E-A947-70E740481C1C}">
                  <a14:useLocalDpi xmlns="" xmlns:a14="http://schemas.microsoft.com/office/drawing/2010/main" val="0"/>
                </a:ext>
              </a:extLst>
            </a:blip>
            <a:srcRect/>
            <a:stretch>
              <a:fillRect/>
            </a:stretch>
          </p:blipFill>
          <p:spPr bwMode="auto">
            <a:xfrm>
              <a:off x="2790628" y="990753"/>
              <a:ext cx="3584027" cy="4855779"/>
            </a:xfrm>
            <a:prstGeom prst="rect">
              <a:avLst/>
            </a:prstGeom>
            <a:noFill/>
            <a:ln>
              <a:noFill/>
            </a:ln>
            <a:extLst/>
          </p:spPr>
        </p:pic>
        <p:sp>
          <p:nvSpPr>
            <p:cNvPr id="37" name="Textfeld 2"/>
            <p:cNvSpPr txBox="1">
              <a:spLocks noChangeArrowheads="1"/>
            </p:cNvSpPr>
            <p:nvPr/>
          </p:nvSpPr>
          <p:spPr bwMode="auto">
            <a:xfrm>
              <a:off x="3581562" y="4318554"/>
              <a:ext cx="2940151" cy="906835"/>
            </a:xfrm>
            <a:prstGeom prst="rect">
              <a:avLst/>
            </a:prstGeom>
            <a:solidFill>
              <a:srgbClr val="CDE6CD">
                <a:alpha val="89804"/>
              </a:srgbClr>
            </a:solidFill>
            <a:ln w="9525">
              <a:solidFill>
                <a:srgbClr val="000000"/>
              </a:solidFill>
              <a:miter lim="800000"/>
              <a:headEnd/>
              <a:tailEnd/>
            </a:ln>
          </p:spPr>
          <p:txBody>
            <a:bodyPr rot="0" vert="horz" wrap="square" lIns="91440" tIns="45720" rIns="91440" bIns="45720" anchor="t" anchorCtr="0">
              <a:noAutofit/>
            </a:bodyPr>
            <a:lstStyle/>
            <a:p>
              <a:pPr marL="0" marR="0" lvl="0" indent="0" algn="ctr" defTabSz="914400" eaLnBrk="1" fontAlgn="auto" latinLnBrk="0" hangingPunct="1">
                <a:lnSpc>
                  <a:spcPct val="115000"/>
                </a:lnSpc>
                <a:spcBef>
                  <a:spcPts val="0"/>
                </a:spcBef>
                <a:buClrTx/>
                <a:buSzTx/>
                <a:buFontTx/>
                <a:buNone/>
                <a:tabLst/>
                <a:defRPr/>
              </a:pPr>
              <a:r>
                <a:rPr kumimoji="0" lang="de-DE" sz="1800" b="0" i="0" u="none" strike="noStrike" kern="0" cap="none" spc="0" normalizeH="0" baseline="0" noProof="0" dirty="0">
                  <a:ln>
                    <a:noFill/>
                  </a:ln>
                  <a:solidFill>
                    <a:sysClr val="windowText" lastClr="000000"/>
                  </a:solidFill>
                  <a:effectLst/>
                  <a:uLnTx/>
                  <a:uFillTx/>
                  <a:latin typeface="Arial"/>
                  <a:ea typeface="Calibri"/>
                  <a:cs typeface="Times New Roman"/>
                </a:rPr>
                <a:t>www.moorfutures.de</a:t>
              </a:r>
              <a:endParaRPr kumimoji="0" lang="de-DE" sz="1100" b="0" i="0" u="none" strike="noStrike" kern="0" cap="none" spc="0" normalizeH="0" baseline="0" noProof="0" dirty="0">
                <a:ln>
                  <a:noFill/>
                </a:ln>
                <a:solidFill>
                  <a:sysClr val="windowText" lastClr="000000"/>
                </a:solidFill>
                <a:effectLst/>
                <a:uLnTx/>
                <a:uFillTx/>
                <a:latin typeface="Calibri"/>
                <a:ea typeface="Calibri"/>
                <a:cs typeface="Times New Roman"/>
              </a:endParaRPr>
            </a:p>
            <a:p>
              <a:pPr marL="0" marR="0" lvl="0" indent="0" algn="ctr" defTabSz="914400" eaLnBrk="1" fontAlgn="auto" latinLnBrk="0" hangingPunct="1">
                <a:lnSpc>
                  <a:spcPct val="115000"/>
                </a:lnSpc>
                <a:spcBef>
                  <a:spcPts val="0"/>
                </a:spcBef>
                <a:buClrTx/>
                <a:buSzTx/>
                <a:buFontTx/>
                <a:buNone/>
                <a:tabLst/>
                <a:defRPr/>
              </a:pPr>
              <a:r>
                <a:rPr kumimoji="0" lang="de-DE" sz="1800" b="0" i="0" u="none" strike="noStrike" kern="0" cap="none" spc="0" normalizeH="0" baseline="0" noProof="0" dirty="0">
                  <a:ln>
                    <a:noFill/>
                  </a:ln>
                  <a:solidFill>
                    <a:sysClr val="windowText" lastClr="000000"/>
                  </a:solidFill>
                  <a:effectLst/>
                  <a:uLnTx/>
                  <a:uFillTx/>
                  <a:latin typeface="Arial"/>
                  <a:ea typeface="Calibri"/>
                  <a:cs typeface="Times New Roman"/>
                </a:rPr>
                <a:t>www.bfn.de</a:t>
              </a:r>
              <a:endParaRPr kumimoji="0" lang="de-DE" sz="1100" b="0" i="0" u="none" strike="noStrike" kern="0" cap="none" spc="0" normalizeH="0" baseline="0" noProof="0" dirty="0">
                <a:ln>
                  <a:noFill/>
                </a:ln>
                <a:solidFill>
                  <a:sysClr val="windowText" lastClr="000000"/>
                </a:solidFill>
                <a:effectLst/>
                <a:uLnTx/>
                <a:uFillTx/>
                <a:latin typeface="Calibri"/>
                <a:ea typeface="Calibri"/>
                <a:cs typeface="Times New Roman"/>
              </a:endParaRPr>
            </a:p>
            <a:p>
              <a:pPr marL="0" marR="0" lvl="0" indent="0" algn="ctr" defTabSz="914400" eaLnBrk="1" fontAlgn="auto" latinLnBrk="0" hangingPunct="1">
                <a:lnSpc>
                  <a:spcPct val="115000"/>
                </a:lnSpc>
                <a:spcBef>
                  <a:spcPts val="0"/>
                </a:spcBef>
                <a:spcAft>
                  <a:spcPts val="1000"/>
                </a:spcAft>
                <a:buClrTx/>
                <a:buSzTx/>
                <a:buFontTx/>
                <a:buNone/>
                <a:tabLst/>
                <a:defRPr/>
              </a:pPr>
              <a:r>
                <a:rPr kumimoji="0" lang="de-DE" sz="1800" b="0" i="0" u="none" strike="noStrike" kern="0" cap="none" spc="0" normalizeH="0" baseline="0" noProof="0" dirty="0">
                  <a:ln>
                    <a:noFill/>
                  </a:ln>
                  <a:solidFill>
                    <a:sysClr val="windowText" lastClr="000000"/>
                  </a:solidFill>
                  <a:effectLst/>
                  <a:uLnTx/>
                  <a:uFillTx/>
                  <a:latin typeface="Arial"/>
                  <a:ea typeface="Calibri"/>
                  <a:cs typeface="Times New Roman"/>
                </a:rPr>
                <a:t> </a:t>
              </a:r>
              <a:endParaRPr kumimoji="0" lang="de-DE" sz="1100" b="0" i="0" u="none" strike="noStrike" kern="0" cap="none" spc="0" normalizeH="0" baseline="0" noProof="0" dirty="0">
                <a:ln>
                  <a:noFill/>
                </a:ln>
                <a:solidFill>
                  <a:sysClr val="windowText" lastClr="000000"/>
                </a:solidFill>
                <a:effectLst/>
                <a:uLnTx/>
                <a:uFillTx/>
                <a:latin typeface="Calibri"/>
                <a:ea typeface="Calibri"/>
                <a:cs typeface="Times New Roman"/>
              </a:endParaRPr>
            </a:p>
          </p:txBody>
        </p:sp>
      </p:grpSp>
    </p:spTree>
    <p:extLst>
      <p:ext uri="{BB962C8B-B14F-4D97-AF65-F5344CB8AC3E}">
        <p14:creationId xmlns="" xmlns:p14="http://schemas.microsoft.com/office/powerpoint/2010/main" val="828538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2058"/>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par>
                                <p:cTn id="20" presetID="1" presetClass="exit" presetSubtype="0" fill="hold" nodeType="withEffect">
                                  <p:stCondLst>
                                    <p:cond delay="0"/>
                                  </p:stCondLst>
                                  <p:childTnLst>
                                    <p:set>
                                      <p:cBhvr>
                                        <p:cTn id="21" dur="1" fill="hold">
                                          <p:stCondLst>
                                            <p:cond delay="0"/>
                                          </p:stCondLst>
                                        </p:cTn>
                                        <p:tgtEl>
                                          <p:spTgt spid="3"/>
                                        </p:tgtEl>
                                        <p:attrNameLst>
                                          <p:attrName>style.visibility</p:attrName>
                                        </p:attrNameLst>
                                      </p:cBhvr>
                                      <p:to>
                                        <p:strVal val="hidden"/>
                                      </p:to>
                                    </p:set>
                                  </p:childTnLst>
                                </p:cTn>
                              </p:par>
                              <p:par>
                                <p:cTn id="22" presetID="1" presetClass="exit" presetSubtype="0" fill="hold" nodeType="withEffect">
                                  <p:stCondLst>
                                    <p:cond delay="0"/>
                                  </p:stCondLst>
                                  <p:childTnLst>
                                    <p:set>
                                      <p:cBhvr>
                                        <p:cTn id="23" dur="1" fill="hold">
                                          <p:stCondLst>
                                            <p:cond delay="0"/>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smtClean="0"/>
              <a:t>Concluding</a:t>
            </a:r>
            <a:r>
              <a:rPr lang="de-DE" dirty="0" smtClean="0"/>
              <a:t> </a:t>
            </a:r>
            <a:r>
              <a:rPr lang="de-DE" dirty="0" err="1" smtClean="0"/>
              <a:t>remarks</a:t>
            </a:r>
            <a:endParaRPr lang="de-DE" dirty="0"/>
          </a:p>
        </p:txBody>
      </p:sp>
      <p:sp>
        <p:nvSpPr>
          <p:cNvPr id="4" name="Textplatzhalter 3"/>
          <p:cNvSpPr>
            <a:spLocks noGrp="1"/>
          </p:cNvSpPr>
          <p:nvPr>
            <p:ph type="body" sz="quarter" idx="12"/>
          </p:nvPr>
        </p:nvSpPr>
        <p:spPr/>
        <p:txBody>
          <a:bodyPr/>
          <a:lstStyle/>
          <a:p>
            <a:pPr marL="342900" indent="-342900">
              <a:buFont typeface="Wingdings" panose="05000000000000000000" pitchFamily="2" charset="2"/>
              <a:buChar char="Ø"/>
            </a:pPr>
            <a:r>
              <a:rPr lang="de-DE" sz="2000" dirty="0" err="1" smtClean="0"/>
              <a:t>Several</a:t>
            </a:r>
            <a:r>
              <a:rPr lang="de-DE" sz="2000" dirty="0" smtClean="0"/>
              <a:t> </a:t>
            </a:r>
            <a:r>
              <a:rPr lang="de-DE" sz="2000" dirty="0" err="1" smtClean="0"/>
              <a:t>floodplain</a:t>
            </a:r>
            <a:r>
              <a:rPr lang="de-DE" sz="2000" dirty="0" smtClean="0"/>
              <a:t> </a:t>
            </a:r>
            <a:r>
              <a:rPr lang="de-DE" sz="2000" dirty="0" err="1" smtClean="0"/>
              <a:t>restoration</a:t>
            </a:r>
            <a:r>
              <a:rPr lang="de-DE" sz="2000" dirty="0" smtClean="0"/>
              <a:t> </a:t>
            </a:r>
            <a:r>
              <a:rPr lang="de-DE" sz="2000" dirty="0" err="1" smtClean="0"/>
              <a:t>projects</a:t>
            </a:r>
            <a:r>
              <a:rPr lang="de-DE" sz="2000" dirty="0" smtClean="0"/>
              <a:t> </a:t>
            </a:r>
            <a:r>
              <a:rPr lang="de-DE" sz="2000" dirty="0" err="1" smtClean="0"/>
              <a:t>carried</a:t>
            </a:r>
            <a:r>
              <a:rPr lang="de-DE" sz="2000" dirty="0" smtClean="0"/>
              <a:t> out in Germany – </a:t>
            </a:r>
            <a:r>
              <a:rPr lang="de-DE" sz="2000" dirty="0" err="1" smtClean="0"/>
              <a:t>including</a:t>
            </a:r>
            <a:r>
              <a:rPr lang="de-DE" sz="2000" dirty="0" smtClean="0"/>
              <a:t> 37 </a:t>
            </a:r>
            <a:r>
              <a:rPr lang="de-DE" sz="2000" dirty="0" err="1" smtClean="0"/>
              <a:t>dyke</a:t>
            </a:r>
            <a:r>
              <a:rPr lang="de-DE" sz="2000" dirty="0" smtClean="0"/>
              <a:t> </a:t>
            </a:r>
            <a:r>
              <a:rPr lang="de-DE" sz="2000" dirty="0" err="1" smtClean="0"/>
              <a:t>relocation</a:t>
            </a:r>
            <a:r>
              <a:rPr lang="de-DE" sz="2000" dirty="0" smtClean="0"/>
              <a:t> </a:t>
            </a:r>
            <a:r>
              <a:rPr lang="de-DE" sz="2000" dirty="0" err="1" smtClean="0"/>
              <a:t>projects</a:t>
            </a:r>
            <a:endParaRPr lang="de-DE" sz="2000" dirty="0" smtClean="0"/>
          </a:p>
          <a:p>
            <a:pPr marL="342900" indent="-342900">
              <a:buFont typeface="Wingdings" panose="05000000000000000000" pitchFamily="2" charset="2"/>
              <a:buChar char="Ø"/>
            </a:pPr>
            <a:r>
              <a:rPr lang="de-DE" sz="2000" dirty="0" err="1" smtClean="0"/>
              <a:t>Carrying</a:t>
            </a:r>
            <a:r>
              <a:rPr lang="de-DE" sz="2000" dirty="0" smtClean="0"/>
              <a:t> out a </a:t>
            </a:r>
            <a:r>
              <a:rPr lang="de-DE" sz="2000" dirty="0" err="1" smtClean="0"/>
              <a:t>floodplain</a:t>
            </a:r>
            <a:r>
              <a:rPr lang="de-DE" sz="2000" dirty="0" smtClean="0"/>
              <a:t> </a:t>
            </a:r>
            <a:r>
              <a:rPr lang="de-DE" sz="2000" dirty="0" err="1" smtClean="0"/>
              <a:t>status</a:t>
            </a:r>
            <a:r>
              <a:rPr lang="de-DE" sz="2000" dirty="0" smtClean="0"/>
              <a:t> </a:t>
            </a:r>
            <a:r>
              <a:rPr lang="de-DE" sz="2000" dirty="0" err="1" smtClean="0"/>
              <a:t>inventory</a:t>
            </a:r>
            <a:r>
              <a:rPr lang="de-DE" sz="2000" dirty="0" smtClean="0"/>
              <a:t> </a:t>
            </a:r>
            <a:r>
              <a:rPr lang="de-DE" sz="2000" dirty="0" err="1" smtClean="0"/>
              <a:t>before</a:t>
            </a:r>
            <a:r>
              <a:rPr lang="de-DE" sz="2000" dirty="0" smtClean="0"/>
              <a:t> </a:t>
            </a:r>
            <a:r>
              <a:rPr lang="de-DE" sz="2000" dirty="0" err="1" smtClean="0"/>
              <a:t>and</a:t>
            </a:r>
            <a:r>
              <a:rPr lang="de-DE" sz="2000" dirty="0" smtClean="0"/>
              <a:t> after </a:t>
            </a:r>
            <a:r>
              <a:rPr lang="de-DE" sz="2000" dirty="0" err="1" smtClean="0"/>
              <a:t>implementation</a:t>
            </a:r>
            <a:r>
              <a:rPr lang="de-DE" sz="2000" dirty="0" smtClean="0"/>
              <a:t> </a:t>
            </a:r>
            <a:r>
              <a:rPr lang="de-DE" sz="2000" dirty="0" err="1" smtClean="0"/>
              <a:t>allows</a:t>
            </a:r>
            <a:r>
              <a:rPr lang="de-DE" sz="2000" dirty="0" smtClean="0"/>
              <a:t> </a:t>
            </a:r>
            <a:r>
              <a:rPr lang="de-DE" sz="2000" dirty="0" err="1" smtClean="0"/>
              <a:t>aggregated</a:t>
            </a:r>
            <a:r>
              <a:rPr lang="de-DE" sz="2000" dirty="0" smtClean="0"/>
              <a:t> </a:t>
            </a:r>
            <a:r>
              <a:rPr lang="de-DE" sz="2000" dirty="0" err="1" smtClean="0"/>
              <a:t>evaluation</a:t>
            </a:r>
            <a:r>
              <a:rPr lang="de-DE" sz="2000" dirty="0" smtClean="0"/>
              <a:t> </a:t>
            </a:r>
            <a:r>
              <a:rPr lang="de-DE" sz="2000" dirty="0" err="1" smtClean="0"/>
              <a:t>of</a:t>
            </a:r>
            <a:r>
              <a:rPr lang="de-DE" sz="2000" dirty="0" smtClean="0"/>
              <a:t> </a:t>
            </a:r>
            <a:r>
              <a:rPr lang="de-DE" sz="2000" dirty="0" err="1" smtClean="0"/>
              <a:t>success</a:t>
            </a:r>
            <a:r>
              <a:rPr lang="de-DE" sz="2000" dirty="0" smtClean="0"/>
              <a:t> (</a:t>
            </a:r>
            <a:r>
              <a:rPr lang="de-DE" sz="2000" dirty="0" err="1" smtClean="0"/>
              <a:t>morphodynamics</a:t>
            </a:r>
            <a:r>
              <a:rPr lang="de-DE" sz="2000" dirty="0" smtClean="0"/>
              <a:t>, </a:t>
            </a:r>
            <a:r>
              <a:rPr lang="de-DE" sz="2000" dirty="0" err="1" smtClean="0"/>
              <a:t>hydrodynamics</a:t>
            </a:r>
            <a:r>
              <a:rPr lang="de-DE" sz="2000" dirty="0" smtClean="0"/>
              <a:t>, </a:t>
            </a:r>
            <a:r>
              <a:rPr lang="de-DE" sz="2000" dirty="0" err="1" smtClean="0"/>
              <a:t>vegetation</a:t>
            </a:r>
            <a:r>
              <a:rPr lang="de-DE" sz="2000" dirty="0" smtClean="0"/>
              <a:t> &amp; </a:t>
            </a:r>
            <a:r>
              <a:rPr lang="de-DE" sz="2000" dirty="0" err="1" smtClean="0"/>
              <a:t>landuse</a:t>
            </a:r>
            <a:r>
              <a:rPr lang="de-DE" sz="2000" dirty="0" smtClean="0"/>
              <a:t>) </a:t>
            </a:r>
          </a:p>
          <a:p>
            <a:pPr marL="342900" indent="-342900">
              <a:buFont typeface="Wingdings" panose="05000000000000000000" pitchFamily="2" charset="2"/>
              <a:buChar char="Ø"/>
            </a:pPr>
            <a:r>
              <a:rPr lang="de-DE" sz="2000" dirty="0" err="1" smtClean="0"/>
              <a:t>Floodplain</a:t>
            </a:r>
            <a:r>
              <a:rPr lang="de-DE" sz="2000" dirty="0" smtClean="0"/>
              <a:t> </a:t>
            </a:r>
            <a:r>
              <a:rPr lang="de-DE" sz="2000" dirty="0" err="1" smtClean="0"/>
              <a:t>restoration</a:t>
            </a:r>
            <a:r>
              <a:rPr lang="de-DE" sz="2000" dirty="0" smtClean="0"/>
              <a:t> </a:t>
            </a:r>
            <a:r>
              <a:rPr lang="de-DE" sz="2000" dirty="0" err="1" smtClean="0"/>
              <a:t>results</a:t>
            </a:r>
            <a:r>
              <a:rPr lang="de-DE" sz="2000" dirty="0" smtClean="0"/>
              <a:t> in multiple </a:t>
            </a:r>
            <a:r>
              <a:rPr lang="de-DE" sz="2000" dirty="0" err="1" smtClean="0"/>
              <a:t>benefits</a:t>
            </a:r>
            <a:r>
              <a:rPr lang="de-DE" sz="2000" dirty="0" smtClean="0"/>
              <a:t> </a:t>
            </a:r>
            <a:r>
              <a:rPr lang="de-DE" sz="2000" dirty="0" err="1" smtClean="0"/>
              <a:t>for</a:t>
            </a:r>
            <a:r>
              <a:rPr lang="de-DE" sz="2000" dirty="0" smtClean="0"/>
              <a:t> </a:t>
            </a:r>
            <a:r>
              <a:rPr lang="de-DE" sz="2000" dirty="0" err="1" smtClean="0"/>
              <a:t>society</a:t>
            </a:r>
            <a:r>
              <a:rPr lang="de-DE" sz="2000" dirty="0" smtClean="0"/>
              <a:t> </a:t>
            </a:r>
            <a:r>
              <a:rPr lang="de-DE" sz="2000" dirty="0" err="1" smtClean="0"/>
              <a:t>namely</a:t>
            </a:r>
            <a:r>
              <a:rPr lang="de-DE" sz="2000" dirty="0" smtClean="0"/>
              <a:t> </a:t>
            </a:r>
            <a:r>
              <a:rPr lang="de-DE" sz="2000" dirty="0" err="1" smtClean="0"/>
              <a:t>nature</a:t>
            </a:r>
            <a:r>
              <a:rPr lang="de-DE" sz="2000" dirty="0" smtClean="0"/>
              <a:t> </a:t>
            </a:r>
            <a:r>
              <a:rPr lang="de-DE" sz="2000" dirty="0" err="1" smtClean="0"/>
              <a:t>conservation</a:t>
            </a:r>
            <a:r>
              <a:rPr lang="de-DE" sz="2000" dirty="0" smtClean="0"/>
              <a:t> (</a:t>
            </a:r>
            <a:r>
              <a:rPr lang="de-DE" sz="2000" dirty="0" err="1" smtClean="0"/>
              <a:t>biodiversity</a:t>
            </a:r>
            <a:r>
              <a:rPr lang="de-DE" sz="2000" dirty="0" smtClean="0"/>
              <a:t>, FFH etc.), </a:t>
            </a:r>
            <a:r>
              <a:rPr lang="de-DE" sz="2000" dirty="0" err="1" smtClean="0"/>
              <a:t>flood</a:t>
            </a:r>
            <a:r>
              <a:rPr lang="de-DE" sz="2000" dirty="0" smtClean="0"/>
              <a:t> </a:t>
            </a:r>
            <a:r>
              <a:rPr lang="de-DE" sz="2000" dirty="0" err="1" smtClean="0"/>
              <a:t>control</a:t>
            </a:r>
            <a:r>
              <a:rPr lang="de-DE" sz="2000" dirty="0" smtClean="0"/>
              <a:t>, </a:t>
            </a:r>
            <a:r>
              <a:rPr lang="de-DE" sz="2000" dirty="0" err="1" smtClean="0"/>
              <a:t>nutrient</a:t>
            </a:r>
            <a:r>
              <a:rPr lang="de-DE" sz="2000" dirty="0" smtClean="0"/>
              <a:t> </a:t>
            </a:r>
            <a:r>
              <a:rPr lang="de-DE" sz="2000" dirty="0" err="1" smtClean="0"/>
              <a:t>retention</a:t>
            </a:r>
            <a:r>
              <a:rPr lang="de-DE" sz="2000" dirty="0" smtClean="0"/>
              <a:t>, </a:t>
            </a:r>
            <a:r>
              <a:rPr lang="de-DE" sz="2000" dirty="0" err="1"/>
              <a:t>carbon</a:t>
            </a:r>
            <a:r>
              <a:rPr lang="de-DE" sz="2000" dirty="0"/>
              <a:t> </a:t>
            </a:r>
            <a:r>
              <a:rPr lang="de-DE" sz="2000" dirty="0" err="1"/>
              <a:t>storage</a:t>
            </a:r>
            <a:r>
              <a:rPr lang="de-DE" sz="2000" dirty="0" smtClean="0"/>
              <a:t>, WFD, </a:t>
            </a:r>
            <a:r>
              <a:rPr lang="de-DE" sz="2000" dirty="0" err="1" smtClean="0"/>
              <a:t>recreation</a:t>
            </a:r>
            <a:endParaRPr lang="de-DE" sz="2000" dirty="0"/>
          </a:p>
          <a:p>
            <a:pPr marL="342900" indent="-342900">
              <a:buFont typeface="Wingdings" panose="05000000000000000000" pitchFamily="2" charset="2"/>
              <a:buChar char="Ø"/>
            </a:pPr>
            <a:r>
              <a:rPr lang="de-DE" sz="2000" dirty="0" smtClean="0"/>
              <a:t>But </a:t>
            </a:r>
            <a:r>
              <a:rPr lang="de-DE" sz="2000" dirty="0" err="1" smtClean="0"/>
              <a:t>to</a:t>
            </a:r>
            <a:r>
              <a:rPr lang="de-DE" sz="2000" dirty="0" smtClean="0"/>
              <a:t> </a:t>
            </a:r>
            <a:r>
              <a:rPr lang="de-DE" sz="2000" dirty="0" err="1" smtClean="0"/>
              <a:t>reach</a:t>
            </a:r>
            <a:r>
              <a:rPr lang="de-DE" sz="2000" dirty="0" smtClean="0"/>
              <a:t> </a:t>
            </a:r>
            <a:r>
              <a:rPr lang="de-DE" sz="2000" dirty="0" err="1" smtClean="0"/>
              <a:t>aims</a:t>
            </a:r>
            <a:r>
              <a:rPr lang="de-DE" sz="2000" dirty="0" smtClean="0"/>
              <a:t> </a:t>
            </a:r>
            <a:r>
              <a:rPr lang="de-DE" sz="2000" dirty="0" err="1" smtClean="0"/>
              <a:t>of</a:t>
            </a:r>
            <a:r>
              <a:rPr lang="de-DE" sz="2000" dirty="0" smtClean="0"/>
              <a:t> WFD, FFH, </a:t>
            </a:r>
            <a:r>
              <a:rPr lang="de-DE" sz="2000" dirty="0" err="1" smtClean="0"/>
              <a:t>more</a:t>
            </a:r>
            <a:r>
              <a:rPr lang="de-DE" sz="2000" dirty="0" smtClean="0"/>
              <a:t> </a:t>
            </a:r>
            <a:r>
              <a:rPr lang="de-DE" sz="2000" dirty="0" err="1" smtClean="0"/>
              <a:t>funds</a:t>
            </a:r>
            <a:r>
              <a:rPr lang="de-DE" sz="2000" dirty="0" smtClean="0"/>
              <a:t> </a:t>
            </a:r>
            <a:r>
              <a:rPr lang="de-DE" sz="2000" dirty="0" err="1" smtClean="0"/>
              <a:t>are</a:t>
            </a:r>
            <a:r>
              <a:rPr lang="de-DE" sz="2000" dirty="0" smtClean="0"/>
              <a:t> </a:t>
            </a:r>
            <a:r>
              <a:rPr lang="de-DE" sz="2000" dirty="0" err="1" smtClean="0"/>
              <a:t>needed</a:t>
            </a:r>
            <a:endParaRPr lang="de-DE" sz="2000" dirty="0" smtClean="0"/>
          </a:p>
          <a:p>
            <a:pPr marL="342900" indent="-342900">
              <a:buFont typeface="Wingdings" panose="05000000000000000000" pitchFamily="2" charset="2"/>
              <a:buChar char="Ø"/>
            </a:pPr>
            <a:r>
              <a:rPr lang="de-DE" sz="2000" dirty="0" smtClean="0"/>
              <a:t>New </a:t>
            </a:r>
            <a:r>
              <a:rPr lang="de-DE" sz="2000" dirty="0" err="1" smtClean="0"/>
              <a:t>chances</a:t>
            </a:r>
            <a:r>
              <a:rPr lang="de-DE" sz="2000" dirty="0" smtClean="0"/>
              <a:t> </a:t>
            </a:r>
            <a:r>
              <a:rPr lang="de-DE" sz="2000" dirty="0" err="1" smtClean="0"/>
              <a:t>for</a:t>
            </a:r>
            <a:r>
              <a:rPr lang="de-DE" sz="2000" dirty="0" smtClean="0"/>
              <a:t> </a:t>
            </a:r>
            <a:r>
              <a:rPr lang="de-DE" sz="2000" dirty="0" err="1" smtClean="0"/>
              <a:t>floodplain</a:t>
            </a:r>
            <a:r>
              <a:rPr lang="de-DE" sz="2000" dirty="0" smtClean="0"/>
              <a:t> </a:t>
            </a:r>
            <a:r>
              <a:rPr lang="de-DE" sz="2000" dirty="0" err="1" smtClean="0"/>
              <a:t>restoration</a:t>
            </a:r>
            <a:r>
              <a:rPr lang="de-DE" sz="2000" dirty="0" smtClean="0"/>
              <a:t> </a:t>
            </a:r>
            <a:r>
              <a:rPr lang="de-DE" sz="2000" dirty="0" err="1" smtClean="0"/>
              <a:t>projects</a:t>
            </a:r>
            <a:r>
              <a:rPr lang="de-DE" sz="2000" dirty="0" smtClean="0"/>
              <a:t> </a:t>
            </a:r>
            <a:r>
              <a:rPr lang="de-DE" sz="2000" dirty="0" err="1" smtClean="0"/>
              <a:t>according</a:t>
            </a:r>
            <a:r>
              <a:rPr lang="de-DE" sz="2000" dirty="0" smtClean="0"/>
              <a:t> </a:t>
            </a:r>
            <a:r>
              <a:rPr lang="de-DE" sz="2000" dirty="0" err="1" smtClean="0"/>
              <a:t>to</a:t>
            </a:r>
            <a:r>
              <a:rPr lang="de-DE" sz="2000" dirty="0" smtClean="0"/>
              <a:t> </a:t>
            </a:r>
            <a:r>
              <a:rPr lang="de-DE" sz="2000" dirty="0" err="1" smtClean="0"/>
              <a:t>the</a:t>
            </a:r>
            <a:r>
              <a:rPr lang="de-DE" sz="2000" dirty="0" smtClean="0"/>
              <a:t> </a:t>
            </a:r>
            <a:r>
              <a:rPr lang="de-DE" sz="2000" dirty="0" err="1" smtClean="0"/>
              <a:t>coalition</a:t>
            </a:r>
            <a:r>
              <a:rPr lang="de-DE" sz="2000" dirty="0" smtClean="0"/>
              <a:t> </a:t>
            </a:r>
            <a:r>
              <a:rPr lang="de-DE" sz="2000" dirty="0" err="1" smtClean="0"/>
              <a:t>agreement</a:t>
            </a:r>
            <a:r>
              <a:rPr lang="de-DE" sz="2000" dirty="0" smtClean="0"/>
              <a:t> 2013:</a:t>
            </a:r>
          </a:p>
          <a:p>
            <a:pPr marL="628650" indent="-266700"/>
            <a:r>
              <a:rPr lang="de-DE" sz="2000" dirty="0"/>
              <a:t> </a:t>
            </a:r>
            <a:r>
              <a:rPr lang="de-DE" sz="2000" dirty="0" smtClean="0"/>
              <a:t>a) national </a:t>
            </a:r>
            <a:r>
              <a:rPr lang="de-DE" sz="2000" dirty="0" err="1" smtClean="0"/>
              <a:t>flood</a:t>
            </a:r>
            <a:r>
              <a:rPr lang="de-DE" sz="2000" dirty="0" smtClean="0"/>
              <a:t> </a:t>
            </a:r>
            <a:r>
              <a:rPr lang="de-DE" sz="2000" dirty="0" err="1" smtClean="0"/>
              <a:t>protection</a:t>
            </a:r>
            <a:r>
              <a:rPr lang="de-DE" sz="2000" dirty="0" smtClean="0"/>
              <a:t> </a:t>
            </a:r>
            <a:r>
              <a:rPr lang="de-DE" sz="2000" dirty="0" err="1" smtClean="0"/>
              <a:t>program</a:t>
            </a:r>
            <a:r>
              <a:rPr lang="de-DE" sz="2000" dirty="0" smtClean="0"/>
              <a:t> </a:t>
            </a:r>
            <a:r>
              <a:rPr lang="de-DE" sz="2000" dirty="0" err="1" smtClean="0"/>
              <a:t>with</a:t>
            </a:r>
            <a:r>
              <a:rPr lang="de-DE" sz="2000" dirty="0" smtClean="0"/>
              <a:t> </a:t>
            </a:r>
            <a:r>
              <a:rPr lang="de-DE" sz="2000" dirty="0" err="1" smtClean="0"/>
              <a:t>dyke</a:t>
            </a:r>
            <a:r>
              <a:rPr lang="de-DE" sz="2000" dirty="0" smtClean="0"/>
              <a:t> </a:t>
            </a:r>
            <a:r>
              <a:rPr lang="de-DE" sz="2000" dirty="0" err="1" smtClean="0"/>
              <a:t>relocations</a:t>
            </a:r>
            <a:r>
              <a:rPr lang="de-DE" sz="2000" dirty="0" smtClean="0"/>
              <a:t> </a:t>
            </a:r>
            <a:r>
              <a:rPr lang="de-DE" sz="2000" dirty="0" err="1" smtClean="0"/>
              <a:t>as</a:t>
            </a:r>
            <a:r>
              <a:rPr lang="de-DE" sz="2000" dirty="0" smtClean="0"/>
              <a:t> </a:t>
            </a:r>
            <a:r>
              <a:rPr lang="de-DE" sz="2000" dirty="0" err="1" smtClean="0"/>
              <a:t>one</a:t>
            </a:r>
            <a:r>
              <a:rPr lang="de-DE" sz="2000" dirty="0" smtClean="0"/>
              <a:t> </a:t>
            </a:r>
            <a:r>
              <a:rPr lang="de-DE" sz="2000" dirty="0" err="1" smtClean="0"/>
              <a:t>measure</a:t>
            </a:r>
            <a:endParaRPr lang="de-DE" sz="2000" dirty="0" smtClean="0"/>
          </a:p>
          <a:p>
            <a:pPr marL="628650" indent="-180975"/>
            <a:r>
              <a:rPr lang="de-DE" sz="2000" dirty="0" smtClean="0"/>
              <a:t>b) „Blaues Band“ </a:t>
            </a:r>
            <a:r>
              <a:rPr lang="de-DE" sz="2000" dirty="0" err="1" smtClean="0"/>
              <a:t>to</a:t>
            </a:r>
            <a:r>
              <a:rPr lang="de-DE" sz="2000" dirty="0" smtClean="0"/>
              <a:t> </a:t>
            </a:r>
            <a:r>
              <a:rPr lang="de-DE" sz="2000" dirty="0" err="1" smtClean="0"/>
              <a:t>create</a:t>
            </a:r>
            <a:r>
              <a:rPr lang="de-DE" sz="2000" dirty="0" smtClean="0"/>
              <a:t> a </a:t>
            </a:r>
            <a:r>
              <a:rPr lang="de-DE" sz="2000" dirty="0" err="1" smtClean="0"/>
              <a:t>network</a:t>
            </a:r>
            <a:r>
              <a:rPr lang="de-DE" sz="2000" dirty="0" smtClean="0"/>
              <a:t> </a:t>
            </a:r>
            <a:r>
              <a:rPr lang="de-DE" sz="2000" dirty="0" err="1" smtClean="0"/>
              <a:t>of</a:t>
            </a:r>
            <a:r>
              <a:rPr lang="de-DE" sz="2000" dirty="0" smtClean="0"/>
              <a:t> </a:t>
            </a:r>
            <a:r>
              <a:rPr lang="de-DE" sz="2000" dirty="0" err="1" smtClean="0"/>
              <a:t>floodplain</a:t>
            </a:r>
            <a:r>
              <a:rPr lang="de-DE" sz="2000" dirty="0" smtClean="0"/>
              <a:t> </a:t>
            </a:r>
            <a:r>
              <a:rPr lang="de-DE" sz="2000" dirty="0" err="1" smtClean="0"/>
              <a:t>restoration</a:t>
            </a:r>
            <a:r>
              <a:rPr lang="de-DE" sz="2000" dirty="0" smtClean="0"/>
              <a:t> </a:t>
            </a:r>
            <a:r>
              <a:rPr lang="de-DE" sz="2000" dirty="0" err="1" smtClean="0"/>
              <a:t>networks</a:t>
            </a:r>
            <a:r>
              <a:rPr lang="de-DE" sz="2000" dirty="0" smtClean="0"/>
              <a:t> </a:t>
            </a:r>
            <a:r>
              <a:rPr lang="de-DE" sz="2000" dirty="0" err="1" smtClean="0"/>
              <a:t>along</a:t>
            </a:r>
            <a:r>
              <a:rPr lang="de-DE" sz="2000" dirty="0" smtClean="0"/>
              <a:t> </a:t>
            </a:r>
            <a:r>
              <a:rPr lang="de-DE" sz="2000" dirty="0" err="1" smtClean="0"/>
              <a:t>federal</a:t>
            </a:r>
            <a:r>
              <a:rPr lang="de-DE" sz="2000" dirty="0" smtClean="0"/>
              <a:t> </a:t>
            </a:r>
            <a:r>
              <a:rPr lang="de-DE" sz="2000" dirty="0" err="1" smtClean="0"/>
              <a:t>water</a:t>
            </a:r>
            <a:r>
              <a:rPr lang="de-DE" sz="2000" dirty="0" smtClean="0"/>
              <a:t> </a:t>
            </a:r>
            <a:r>
              <a:rPr lang="de-DE" sz="2000" dirty="0" err="1" smtClean="0"/>
              <a:t>ways</a:t>
            </a:r>
            <a:r>
              <a:rPr lang="de-DE" sz="2000" dirty="0" smtClean="0"/>
              <a:t> (out </a:t>
            </a:r>
            <a:r>
              <a:rPr lang="de-DE" sz="2000" dirty="0" err="1" smtClean="0"/>
              <a:t>of</a:t>
            </a:r>
            <a:r>
              <a:rPr lang="de-DE" sz="2000" dirty="0" smtClean="0"/>
              <a:t> </a:t>
            </a:r>
            <a:r>
              <a:rPr lang="de-DE" sz="2000" dirty="0" err="1" smtClean="0"/>
              <a:t>use</a:t>
            </a:r>
            <a:r>
              <a:rPr lang="de-DE" sz="2000" dirty="0" smtClean="0"/>
              <a:t>)</a:t>
            </a:r>
            <a:endParaRPr lang="de-DE" dirty="0"/>
          </a:p>
        </p:txBody>
      </p:sp>
      <p:pic>
        <p:nvPicPr>
          <p:cNvPr id="5" name="Picture 3" descr="I:\DATEN\Aktenplan\605 Bundesförderungen\605-5 Naturschutzgrossprojekte\Mittlere Elbe\Bilder_110511\Auenauswahl_SN\Loedderitz\IMG_5229.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3676382"/>
            <a:ext cx="1187624" cy="791749"/>
          </a:xfrm>
          <a:prstGeom prst="rect">
            <a:avLst/>
          </a:prstGeom>
          <a:noFill/>
          <a:extLst>
            <a:ext uri="{909E8E84-426E-40DD-AFC4-6F175D3DCCD1}">
              <a14:hiddenFill xmlns="" xmlns:a14="http://schemas.microsoft.com/office/drawing/2010/main">
                <a:solidFill>
                  <a:srgbClr val="FFFFFF"/>
                </a:solidFill>
              </a14:hiddenFill>
            </a:ext>
          </a:extLst>
        </p:spPr>
      </p:pic>
      <p:pic>
        <p:nvPicPr>
          <p:cNvPr id="6" name="Picture 4"/>
          <p:cNvPicPr>
            <a:picLocks noChangeAspect="1" noChangeArrowheads="1"/>
          </p:cNvPicPr>
          <p:nvPr/>
        </p:nvPicPr>
        <p:blipFill rotWithShape="1">
          <a:blip r:embed="rId4" cstate="print">
            <a:extLst>
              <a:ext uri="{28A0092B-C50C-407E-A947-70E740481C1C}">
                <a14:useLocalDpi xmlns="" xmlns:a14="http://schemas.microsoft.com/office/drawing/2010/main" val="0"/>
              </a:ext>
            </a:extLst>
          </a:blip>
          <a:srcRect l="22359"/>
          <a:stretch/>
        </p:blipFill>
        <p:spPr bwMode="auto">
          <a:xfrm>
            <a:off x="0" y="1556792"/>
            <a:ext cx="1187624" cy="9158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 name="Textfeld 6"/>
          <p:cNvSpPr txBox="1"/>
          <p:nvPr/>
        </p:nvSpPr>
        <p:spPr>
          <a:xfrm>
            <a:off x="423181" y="4324454"/>
            <a:ext cx="980467" cy="184666"/>
          </a:xfrm>
          <a:prstGeom prst="rect">
            <a:avLst/>
          </a:prstGeom>
          <a:noFill/>
        </p:spPr>
        <p:txBody>
          <a:bodyPr wrap="square" rtlCol="0">
            <a:spAutoFit/>
          </a:bodyPr>
          <a:lstStyle/>
          <a:p>
            <a:r>
              <a:rPr lang="de-DE" sz="600" dirty="0" smtClean="0">
                <a:solidFill>
                  <a:schemeClr val="bg1"/>
                </a:solidFill>
              </a:rPr>
              <a:t>Foto: B. Neukirchen</a:t>
            </a:r>
            <a:endParaRPr lang="de-DE" sz="600" dirty="0">
              <a:solidFill>
                <a:schemeClr val="bg1"/>
              </a:solidFill>
            </a:endParaRPr>
          </a:p>
        </p:txBody>
      </p:sp>
      <p:sp>
        <p:nvSpPr>
          <p:cNvPr id="8" name="Textfeld 7"/>
          <p:cNvSpPr txBox="1"/>
          <p:nvPr/>
        </p:nvSpPr>
        <p:spPr>
          <a:xfrm>
            <a:off x="611560" y="2348880"/>
            <a:ext cx="823825" cy="184666"/>
          </a:xfrm>
          <a:prstGeom prst="rect">
            <a:avLst/>
          </a:prstGeom>
          <a:noFill/>
        </p:spPr>
        <p:txBody>
          <a:bodyPr wrap="square" rtlCol="0">
            <a:spAutoFit/>
          </a:bodyPr>
          <a:lstStyle/>
          <a:p>
            <a:r>
              <a:rPr lang="de-DE" sz="600" dirty="0" smtClean="0">
                <a:solidFill>
                  <a:schemeClr val="bg1"/>
                </a:solidFill>
              </a:rPr>
              <a:t>Foto: J. </a:t>
            </a:r>
            <a:r>
              <a:rPr lang="de-DE" sz="600" dirty="0" err="1" smtClean="0">
                <a:solidFill>
                  <a:schemeClr val="bg1"/>
                </a:solidFill>
              </a:rPr>
              <a:t>Purps</a:t>
            </a:r>
            <a:endParaRPr lang="de-DE" sz="600" dirty="0">
              <a:solidFill>
                <a:schemeClr val="bg1"/>
              </a:solidFill>
            </a:endParaRPr>
          </a:p>
        </p:txBody>
      </p:sp>
      <p:pic>
        <p:nvPicPr>
          <p:cNvPr id="9" name="Grafik 8"/>
          <p:cNvPicPr>
            <a:picLocks noChangeAspect="1"/>
          </p:cNvPicPr>
          <p:nvPr/>
        </p:nvPicPr>
        <p:blipFill rotWithShape="1">
          <a:blip r:embed="rId5" cstate="print">
            <a:extLst>
              <a:ext uri="{28A0092B-C50C-407E-A947-70E740481C1C}">
                <a14:useLocalDpi xmlns="" xmlns:a14="http://schemas.microsoft.com/office/drawing/2010/main" val="0"/>
              </a:ext>
            </a:extLst>
          </a:blip>
          <a:srcRect l="21821" b="5126"/>
          <a:stretch/>
        </p:blipFill>
        <p:spPr>
          <a:xfrm>
            <a:off x="-33431" y="2647256"/>
            <a:ext cx="1221055" cy="853752"/>
          </a:xfrm>
          <a:prstGeom prst="rect">
            <a:avLst/>
          </a:prstGeom>
        </p:spPr>
      </p:pic>
      <p:pic>
        <p:nvPicPr>
          <p:cNvPr id="10" name="Picture 2"/>
          <p:cNvPicPr>
            <a:picLocks noChangeAspect="1" noChangeArrowheads="1"/>
          </p:cNvPicPr>
          <p:nvPr/>
        </p:nvPicPr>
        <p:blipFill rotWithShape="1">
          <a:blip r:embed="rId6" cstate="print">
            <a:extLst>
              <a:ext uri="{28A0092B-C50C-407E-A947-70E740481C1C}">
                <a14:useLocalDpi xmlns="" xmlns:a14="http://schemas.microsoft.com/office/drawing/2010/main" val="0"/>
              </a:ext>
            </a:extLst>
          </a:blip>
          <a:srcRect l="31701" t="5744" r="32721" b="13821"/>
          <a:stretch/>
        </p:blipFill>
        <p:spPr bwMode="auto">
          <a:xfrm>
            <a:off x="-36512" y="4655975"/>
            <a:ext cx="1221055" cy="1725353"/>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1" name="Rechteck 10"/>
          <p:cNvSpPr/>
          <p:nvPr/>
        </p:nvSpPr>
        <p:spPr>
          <a:xfrm>
            <a:off x="-27309" y="3388350"/>
            <a:ext cx="1250663" cy="184666"/>
          </a:xfrm>
          <a:prstGeom prst="rect">
            <a:avLst/>
          </a:prstGeom>
        </p:spPr>
        <p:txBody>
          <a:bodyPr wrap="none">
            <a:spAutoFit/>
          </a:bodyPr>
          <a:lstStyle/>
          <a:p>
            <a:pPr>
              <a:spcBef>
                <a:spcPct val="0"/>
              </a:spcBef>
            </a:pPr>
            <a:r>
              <a:rPr lang="de-DE" sz="600" dirty="0">
                <a:solidFill>
                  <a:schemeClr val="bg1"/>
                </a:solidFill>
              </a:rPr>
              <a:t>Source: www.tim-online.nrw.de</a:t>
            </a:r>
          </a:p>
        </p:txBody>
      </p:sp>
    </p:spTree>
    <p:extLst>
      <p:ext uri="{BB962C8B-B14F-4D97-AF65-F5344CB8AC3E}">
        <p14:creationId xmlns="" xmlns:p14="http://schemas.microsoft.com/office/powerpoint/2010/main" val="142959427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Further </a:t>
            </a:r>
            <a:r>
              <a:rPr lang="de-DE" dirty="0" err="1" smtClean="0"/>
              <a:t>reading</a:t>
            </a:r>
            <a:endParaRPr lang="de-DE" dirty="0"/>
          </a:p>
        </p:txBody>
      </p:sp>
      <p:sp>
        <p:nvSpPr>
          <p:cNvPr id="3" name="Fußzeilenplatzhalter 2"/>
          <p:cNvSpPr>
            <a:spLocks noGrp="1"/>
          </p:cNvSpPr>
          <p:nvPr>
            <p:ph type="ftr" sz="quarter" idx="10"/>
          </p:nvPr>
        </p:nvSpPr>
        <p:spPr/>
        <p:txBody>
          <a:bodyPr/>
          <a:lstStyle/>
          <a:p>
            <a:endParaRPr lang="de-DE" dirty="0"/>
          </a:p>
        </p:txBody>
      </p:sp>
      <p:sp>
        <p:nvSpPr>
          <p:cNvPr id="5" name="Textplatzhalter 4"/>
          <p:cNvSpPr>
            <a:spLocks noGrp="1"/>
          </p:cNvSpPr>
          <p:nvPr>
            <p:ph type="body" sz="quarter" idx="12"/>
          </p:nvPr>
        </p:nvSpPr>
        <p:spPr/>
        <p:txBody>
          <a:bodyPr/>
          <a:lstStyle/>
          <a:p>
            <a:r>
              <a:rPr lang="de-DE" sz="1200" dirty="0" err="1" smtClean="0"/>
              <a:t>Cost</a:t>
            </a:r>
            <a:r>
              <a:rPr lang="de-DE" sz="1200" dirty="0" smtClean="0"/>
              <a:t>-Efficiency</a:t>
            </a:r>
            <a:endParaRPr lang="de-DE" sz="1200" dirty="0"/>
          </a:p>
          <a:p>
            <a:endParaRPr lang="de-DE" sz="1200" dirty="0" smtClean="0">
              <a:hlinkClick r:id="rId3"/>
            </a:endParaRPr>
          </a:p>
          <a:p>
            <a:r>
              <a:rPr lang="de-DE" sz="1200" dirty="0" smtClean="0">
                <a:hlinkClick r:id="rId3"/>
              </a:rPr>
              <a:t>http</a:t>
            </a:r>
            <a:r>
              <a:rPr lang="de-DE" sz="1200" dirty="0">
                <a:hlinkClick r:id="rId3"/>
              </a:rPr>
              <a:t>://</a:t>
            </a:r>
            <a:r>
              <a:rPr lang="de-DE" sz="1200" dirty="0" smtClean="0">
                <a:hlinkClick r:id="rId3"/>
              </a:rPr>
              <a:t>www.bfn.de/fileadmin/MDB/documents/themen/biologischevielfalt/Klimaseite/26.06.rivers-10.45Dehnhardt.pdf</a:t>
            </a:r>
            <a:endParaRPr lang="de-DE" sz="1200" dirty="0" smtClean="0"/>
          </a:p>
          <a:p>
            <a:endParaRPr lang="de-DE" sz="1200" dirty="0"/>
          </a:p>
          <a:p>
            <a:r>
              <a:rPr lang="de-DE" sz="1200" dirty="0">
                <a:hlinkClick r:id="rId4"/>
              </a:rPr>
              <a:t>https://</a:t>
            </a:r>
            <a:r>
              <a:rPr lang="de-DE" sz="1200" dirty="0" smtClean="0">
                <a:hlinkClick r:id="rId4"/>
              </a:rPr>
              <a:t>www.landschaftsoekonomie.tu-berlin.de/fileadmin/a0731/uploads/publikationen/workingpapers/wp01104.pdf</a:t>
            </a:r>
            <a:endParaRPr lang="de-DE" sz="1200" dirty="0" smtClean="0"/>
          </a:p>
          <a:p>
            <a:endParaRPr lang="de-DE" sz="1200" dirty="0"/>
          </a:p>
          <a:p>
            <a:endParaRPr lang="de-DE" sz="1200" dirty="0" smtClean="0"/>
          </a:p>
          <a:p>
            <a:r>
              <a:rPr lang="de-DE" sz="1200" dirty="0" smtClean="0"/>
              <a:t>Lippe:</a:t>
            </a:r>
          </a:p>
          <a:p>
            <a:r>
              <a:rPr lang="de-DE" sz="1200" dirty="0">
                <a:hlinkClick r:id="rId5"/>
              </a:rPr>
              <a:t>http://</a:t>
            </a:r>
            <a:r>
              <a:rPr lang="de-DE" sz="1200" dirty="0" smtClean="0">
                <a:hlinkClick r:id="rId5"/>
              </a:rPr>
              <a:t>www.bfn.de/fileadmin/MDB/documents/themen/landschaftsundbiotopschutz/Tagung_2008/Zimball_Lueneburg_2008.pdf</a:t>
            </a:r>
            <a:endParaRPr lang="de-DE" sz="1200" dirty="0" smtClean="0"/>
          </a:p>
          <a:p>
            <a:r>
              <a:rPr lang="de-DE" sz="1200" dirty="0">
                <a:hlinkClick r:id="rId6"/>
              </a:rPr>
              <a:t>http://</a:t>
            </a:r>
            <a:r>
              <a:rPr lang="de-DE" sz="1200" dirty="0" smtClean="0">
                <a:hlinkClick r:id="rId6"/>
              </a:rPr>
              <a:t>www.hamm.de/en/lifeplus-projekt.html</a:t>
            </a:r>
            <a:endParaRPr lang="de-DE" sz="1200" dirty="0" smtClean="0"/>
          </a:p>
          <a:p>
            <a:endParaRPr lang="de-DE" sz="1200" dirty="0" smtClean="0"/>
          </a:p>
          <a:p>
            <a:endParaRPr lang="de-DE" sz="1200" dirty="0"/>
          </a:p>
          <a:p>
            <a:r>
              <a:rPr lang="de-DE" sz="1200" dirty="0" smtClean="0"/>
              <a:t>Havel </a:t>
            </a:r>
            <a:r>
              <a:rPr lang="de-DE" sz="1200" dirty="0" err="1" smtClean="0"/>
              <a:t>and</a:t>
            </a:r>
            <a:r>
              <a:rPr lang="de-DE" sz="1200" dirty="0" smtClean="0"/>
              <a:t> Elbe</a:t>
            </a:r>
            <a:endParaRPr lang="de-DE" sz="1200" dirty="0"/>
          </a:p>
          <a:p>
            <a:r>
              <a:rPr lang="de-DE" sz="1200" dirty="0">
                <a:hlinkClick r:id="rId7"/>
              </a:rPr>
              <a:t>http://</a:t>
            </a:r>
            <a:r>
              <a:rPr lang="de-DE" sz="1200" dirty="0" smtClean="0">
                <a:hlinkClick r:id="rId7"/>
              </a:rPr>
              <a:t>www.climatebuffer.eu/visits/elbe-havel-rivers/elbe-river/index.html</a:t>
            </a:r>
            <a:endParaRPr lang="de-DE" sz="1200" dirty="0" smtClean="0"/>
          </a:p>
          <a:p>
            <a:endParaRPr lang="de-DE" sz="1200" dirty="0"/>
          </a:p>
          <a:p>
            <a:r>
              <a:rPr lang="de-DE" sz="1200" dirty="0" err="1" smtClean="0"/>
              <a:t>BfN</a:t>
            </a:r>
            <a:r>
              <a:rPr lang="de-DE" sz="1200" dirty="0" smtClean="0"/>
              <a:t>: Large </a:t>
            </a:r>
            <a:r>
              <a:rPr lang="de-DE" sz="1200" dirty="0" err="1" smtClean="0"/>
              <a:t>Scale</a:t>
            </a:r>
            <a:r>
              <a:rPr lang="de-DE" sz="1200" dirty="0" smtClean="0"/>
              <a:t> </a:t>
            </a:r>
            <a:r>
              <a:rPr lang="de-DE" sz="1200" dirty="0" err="1" smtClean="0"/>
              <a:t>Conservation</a:t>
            </a:r>
            <a:r>
              <a:rPr lang="de-DE" sz="1200" dirty="0" smtClean="0"/>
              <a:t> Projects:</a:t>
            </a:r>
          </a:p>
          <a:p>
            <a:r>
              <a:rPr lang="de-DE" sz="1200" dirty="0">
                <a:hlinkClick r:id="rId8"/>
              </a:rPr>
              <a:t>http://</a:t>
            </a:r>
            <a:r>
              <a:rPr lang="de-DE" sz="1200" dirty="0" smtClean="0">
                <a:hlinkClick r:id="rId8"/>
              </a:rPr>
              <a:t>www.bfn.de/0203_mittlere_elbe+M5054de7a952.html</a:t>
            </a:r>
            <a:endParaRPr lang="de-DE" sz="1200" dirty="0" smtClean="0"/>
          </a:p>
          <a:p>
            <a:r>
              <a:rPr lang="de-DE" sz="1200" dirty="0">
                <a:hlinkClick r:id="rId9"/>
              </a:rPr>
              <a:t>http://www.bfn.de/0203_lenzen+M52087573ab0.html</a:t>
            </a:r>
            <a:endParaRPr lang="de-DE" sz="1200" dirty="0"/>
          </a:p>
        </p:txBody>
      </p:sp>
      <p:sp>
        <p:nvSpPr>
          <p:cNvPr id="6" name="Titel 1"/>
          <p:cNvSpPr txBox="1">
            <a:spLocks/>
          </p:cNvSpPr>
          <p:nvPr/>
        </p:nvSpPr>
        <p:spPr>
          <a:xfrm>
            <a:off x="1547664" y="6008400"/>
            <a:ext cx="7398000" cy="8496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de-DE" sz="3200" b="1" i="0" u="none" strike="noStrike" kern="1200" cap="none" spc="0" normalizeH="0" baseline="0" noProof="0" dirty="0" err="1" smtClean="0">
                <a:ln>
                  <a:noFill/>
                </a:ln>
                <a:solidFill>
                  <a:srgbClr val="008000"/>
                </a:solidFill>
                <a:effectLst/>
                <a:uLnTx/>
                <a:uFillTx/>
                <a:latin typeface="Interstate-Black"/>
                <a:ea typeface="+mj-ea"/>
                <a:cs typeface="+mj-cs"/>
              </a:rPr>
              <a:t>Thanks</a:t>
            </a:r>
            <a:r>
              <a:rPr kumimoji="0" lang="de-DE" sz="3200" b="1" i="0" u="none" strike="noStrike" kern="1200" cap="none" spc="0" normalizeH="0" baseline="0" noProof="0" dirty="0" smtClean="0">
                <a:ln>
                  <a:noFill/>
                </a:ln>
                <a:solidFill>
                  <a:srgbClr val="008000"/>
                </a:solidFill>
                <a:effectLst/>
                <a:uLnTx/>
                <a:uFillTx/>
                <a:latin typeface="Interstate-Black"/>
                <a:ea typeface="+mj-ea"/>
                <a:cs typeface="+mj-cs"/>
              </a:rPr>
              <a:t> </a:t>
            </a:r>
            <a:r>
              <a:rPr kumimoji="0" lang="de-DE" sz="3200" b="1" i="0" u="none" strike="noStrike" kern="1200" cap="none" spc="0" normalizeH="0" baseline="0" noProof="0" dirty="0" err="1" smtClean="0">
                <a:ln>
                  <a:noFill/>
                </a:ln>
                <a:solidFill>
                  <a:srgbClr val="008000"/>
                </a:solidFill>
                <a:effectLst/>
                <a:uLnTx/>
                <a:uFillTx/>
                <a:latin typeface="Interstate-Black"/>
                <a:ea typeface="+mj-ea"/>
                <a:cs typeface="+mj-cs"/>
              </a:rPr>
              <a:t>for</a:t>
            </a:r>
            <a:r>
              <a:rPr kumimoji="0" lang="de-DE" sz="3200" b="1" i="0" u="none" strike="noStrike" kern="1200" cap="none" spc="0" normalizeH="0" baseline="0" noProof="0" dirty="0" smtClean="0">
                <a:ln>
                  <a:noFill/>
                </a:ln>
                <a:solidFill>
                  <a:srgbClr val="008000"/>
                </a:solidFill>
                <a:effectLst/>
                <a:uLnTx/>
                <a:uFillTx/>
                <a:latin typeface="Interstate-Black"/>
                <a:ea typeface="+mj-ea"/>
                <a:cs typeface="+mj-cs"/>
              </a:rPr>
              <a:t> </a:t>
            </a:r>
            <a:r>
              <a:rPr kumimoji="0" lang="de-DE" sz="3200" b="1" i="0" u="none" strike="noStrike" kern="1200" cap="none" spc="0" normalizeH="0" baseline="0" noProof="0" dirty="0" err="1" smtClean="0">
                <a:ln>
                  <a:noFill/>
                </a:ln>
                <a:solidFill>
                  <a:srgbClr val="008000"/>
                </a:solidFill>
                <a:effectLst/>
                <a:uLnTx/>
                <a:uFillTx/>
                <a:latin typeface="Interstate-Black"/>
                <a:ea typeface="+mj-ea"/>
                <a:cs typeface="+mj-cs"/>
              </a:rPr>
              <a:t>your</a:t>
            </a:r>
            <a:r>
              <a:rPr kumimoji="0" lang="de-DE" sz="3200" b="1" i="0" u="none" strike="noStrike" kern="1200" cap="none" spc="0" normalizeH="0" baseline="0" noProof="0" dirty="0" smtClean="0">
                <a:ln>
                  <a:noFill/>
                </a:ln>
                <a:solidFill>
                  <a:srgbClr val="008000"/>
                </a:solidFill>
                <a:effectLst/>
                <a:uLnTx/>
                <a:uFillTx/>
                <a:latin typeface="Interstate-Black"/>
                <a:ea typeface="+mj-ea"/>
                <a:cs typeface="+mj-cs"/>
              </a:rPr>
              <a:t> </a:t>
            </a:r>
            <a:r>
              <a:rPr kumimoji="0" lang="de-DE" sz="3200" b="1" i="0" u="none" strike="noStrike" kern="1200" cap="none" spc="0" normalizeH="0" baseline="0" noProof="0" dirty="0" err="1" smtClean="0">
                <a:ln>
                  <a:noFill/>
                </a:ln>
                <a:solidFill>
                  <a:srgbClr val="008000"/>
                </a:solidFill>
                <a:effectLst/>
                <a:uLnTx/>
                <a:uFillTx/>
                <a:latin typeface="Interstate-Black"/>
                <a:ea typeface="+mj-ea"/>
                <a:cs typeface="+mj-cs"/>
              </a:rPr>
              <a:t>attention</a:t>
            </a:r>
            <a:endParaRPr kumimoji="0" lang="de-DE" sz="3200" b="1" i="0" u="none" strike="noStrike" kern="1200" cap="none" spc="0" normalizeH="0" baseline="0" noProof="0" dirty="0">
              <a:ln>
                <a:noFill/>
              </a:ln>
              <a:solidFill>
                <a:srgbClr val="008000"/>
              </a:solidFill>
              <a:effectLst/>
              <a:uLnTx/>
              <a:uFillTx/>
              <a:latin typeface="Interstate-Black"/>
              <a:ea typeface="+mj-ea"/>
              <a:cs typeface="+mj-cs"/>
            </a:endParaRPr>
          </a:p>
        </p:txBody>
      </p:sp>
    </p:spTree>
    <p:extLst>
      <p:ext uri="{BB962C8B-B14F-4D97-AF65-F5344CB8AC3E}">
        <p14:creationId xmlns="" xmlns:p14="http://schemas.microsoft.com/office/powerpoint/2010/main" val="8816949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3"/>
          <p:cNvSpPr>
            <a:spLocks noChangeArrowheads="1"/>
          </p:cNvSpPr>
          <p:nvPr/>
        </p:nvSpPr>
        <p:spPr bwMode="auto">
          <a:xfrm>
            <a:off x="5410200" y="1752600"/>
            <a:ext cx="5334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pPr algn="ctr">
              <a:spcBef>
                <a:spcPct val="20000"/>
              </a:spcBef>
              <a:buFont typeface="Wingdings" pitchFamily="2" charset="2"/>
              <a:buChar char="Ø"/>
            </a:pPr>
            <a:endParaRPr lang="de-DE" sz="2000" b="0">
              <a:solidFill>
                <a:srgbClr val="000000"/>
              </a:solidFill>
              <a:latin typeface="Arial" charset="0"/>
            </a:endParaRPr>
          </a:p>
        </p:txBody>
      </p:sp>
      <p:sp>
        <p:nvSpPr>
          <p:cNvPr id="11269" name="Text Box 4"/>
          <p:cNvSpPr txBox="1">
            <a:spLocks noChangeArrowheads="1"/>
          </p:cNvSpPr>
          <p:nvPr/>
        </p:nvSpPr>
        <p:spPr bwMode="auto">
          <a:xfrm>
            <a:off x="3563938" y="3141663"/>
            <a:ext cx="6121400" cy="1004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457200" indent="-457200"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6pPr>
            <a:lvl7pPr marL="29718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7pPr>
            <a:lvl8pPr marL="34290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8pPr>
            <a:lvl9pPr marL="38862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9pPr>
          </a:lstStyle>
          <a:p>
            <a:pPr algn="ctr"/>
            <a:endParaRPr lang="de-DE" sz="2400" b="0">
              <a:solidFill>
                <a:srgbClr val="000000"/>
              </a:solidFill>
              <a:latin typeface="Times New Roman" pitchFamily="18" charset="0"/>
            </a:endParaRPr>
          </a:p>
          <a:p>
            <a:pPr algn="ctr">
              <a:spcBef>
                <a:spcPct val="50000"/>
              </a:spcBef>
            </a:pPr>
            <a:endParaRPr lang="de-DE" sz="2400" b="0">
              <a:solidFill>
                <a:srgbClr val="000000"/>
              </a:solidFill>
              <a:latin typeface="Times New Roman" pitchFamily="18" charset="0"/>
            </a:endParaRPr>
          </a:p>
        </p:txBody>
      </p:sp>
      <p:sp>
        <p:nvSpPr>
          <p:cNvPr id="11270" name="Text Box 5"/>
          <p:cNvSpPr txBox="1">
            <a:spLocks noChangeArrowheads="1"/>
          </p:cNvSpPr>
          <p:nvPr/>
        </p:nvSpPr>
        <p:spPr bwMode="auto">
          <a:xfrm>
            <a:off x="7586663" y="6073775"/>
            <a:ext cx="1328737" cy="244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6pPr>
            <a:lvl7pPr marL="29718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7pPr>
            <a:lvl8pPr marL="34290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8pPr>
            <a:lvl9pPr marL="3886200" indent="-228600" algn="ctr" eaLnBrk="0" fontAlgn="base" hangingPunct="0">
              <a:spcBef>
                <a:spcPct val="20000"/>
              </a:spcBef>
              <a:spcAft>
                <a:spcPct val="0"/>
              </a:spcAft>
              <a:buFont typeface="Wingdings" pitchFamily="2" charset="2"/>
              <a:buChar char="Ø"/>
              <a:defRPr sz="2000">
                <a:solidFill>
                  <a:schemeClr val="tx1"/>
                </a:solidFill>
                <a:latin typeface="Arial" charset="0"/>
              </a:defRPr>
            </a:lvl9pPr>
          </a:lstStyle>
          <a:p>
            <a:pPr algn="r" eaLnBrk="1" hangingPunct="1"/>
            <a:r>
              <a:rPr lang="de-DE" sz="1000" b="0">
                <a:solidFill>
                  <a:srgbClr val="FFFFFF"/>
                </a:solidFill>
              </a:rPr>
              <a:t>Foto: Thomas Ehlert</a:t>
            </a:r>
          </a:p>
        </p:txBody>
      </p:sp>
      <p:sp>
        <p:nvSpPr>
          <p:cNvPr id="5" name="Textfeld 4"/>
          <p:cNvSpPr txBox="1"/>
          <p:nvPr/>
        </p:nvSpPr>
        <p:spPr>
          <a:xfrm>
            <a:off x="7858125" y="6196012"/>
            <a:ext cx="1057275" cy="246221"/>
          </a:xfrm>
          <a:prstGeom prst="rect">
            <a:avLst/>
          </a:prstGeom>
          <a:noFill/>
        </p:spPr>
        <p:txBody>
          <a:bodyPr wrap="square" rtlCol="0">
            <a:spAutoFit/>
          </a:bodyPr>
          <a:lstStyle/>
          <a:p>
            <a:pPr algn="ctr">
              <a:spcBef>
                <a:spcPct val="20000"/>
              </a:spcBef>
              <a:buFont typeface="Wingdings" pitchFamily="2" charset="2"/>
              <a:buNone/>
            </a:pPr>
            <a:r>
              <a:rPr lang="de-DE" sz="1000" b="0" dirty="0" smtClean="0">
                <a:solidFill>
                  <a:srgbClr val="FFFFFF"/>
                </a:solidFill>
                <a:latin typeface="Arial" charset="0"/>
              </a:rPr>
              <a:t>Foto: T. Ehlert</a:t>
            </a:r>
            <a:endParaRPr lang="de-DE" sz="1000" b="0" dirty="0">
              <a:solidFill>
                <a:srgbClr val="FFFFFF"/>
              </a:solidFill>
              <a:latin typeface="Arial" charset="0"/>
            </a:endParaRPr>
          </a:p>
        </p:txBody>
      </p:sp>
      <p:pic>
        <p:nvPicPr>
          <p:cNvPr id="15362"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4087" y="1752600"/>
            <a:ext cx="1165923" cy="1157287"/>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5363" name="Picture 3"/>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23446" y="3356992"/>
            <a:ext cx="1143000" cy="11430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5364" name="Picture 4"/>
          <p:cNvPicPr>
            <a:picLocks noChangeAspect="1" noChangeArrowheads="1"/>
          </p:cNvPicPr>
          <p:nvPr/>
        </p:nvPicPr>
        <p:blipFill rotWithShape="1">
          <a:blip r:embed="rId5" cstate="print">
            <a:extLst>
              <a:ext uri="{28A0092B-C50C-407E-A947-70E740481C1C}">
                <a14:useLocalDpi xmlns="" xmlns:a14="http://schemas.microsoft.com/office/drawing/2010/main" val="0"/>
              </a:ext>
            </a:extLst>
          </a:blip>
          <a:srcRect l="-5235" t="-1211" r="1540" b="-1211"/>
          <a:stretch/>
        </p:blipFill>
        <p:spPr bwMode="auto">
          <a:xfrm>
            <a:off x="-36000" y="5040000"/>
            <a:ext cx="1190010" cy="118126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4" name="Rechteck 3"/>
          <p:cNvSpPr/>
          <p:nvPr/>
        </p:nvSpPr>
        <p:spPr>
          <a:xfrm>
            <a:off x="1728788" y="1473664"/>
            <a:ext cx="7186612" cy="5262979"/>
          </a:xfrm>
          <a:prstGeom prst="rect">
            <a:avLst/>
          </a:prstGeom>
        </p:spPr>
        <p:txBody>
          <a:bodyPr wrap="square">
            <a:spAutoFit/>
          </a:bodyPr>
          <a:lstStyle/>
          <a:p>
            <a:pPr marL="342900" lvl="3" indent="-342900" fontAlgn="auto">
              <a:spcBef>
                <a:spcPts val="0"/>
              </a:spcBef>
              <a:spcAft>
                <a:spcPts val="0"/>
              </a:spcAft>
              <a:buFont typeface="Arial" panose="020B0604020202020204" pitchFamily="34" charset="0"/>
              <a:buChar char="•"/>
            </a:pPr>
            <a:r>
              <a:rPr lang="en-US" sz="2400" b="0" dirty="0">
                <a:solidFill>
                  <a:srgbClr val="000000"/>
                </a:solidFill>
                <a:latin typeface="Arial" charset="0"/>
              </a:rPr>
              <a:t>i</a:t>
            </a:r>
            <a:r>
              <a:rPr lang="en-US" sz="2400" b="0" dirty="0" smtClean="0">
                <a:solidFill>
                  <a:srgbClr val="000000"/>
                </a:solidFill>
                <a:latin typeface="Arial" charset="0"/>
              </a:rPr>
              <a:t>s the scientific authority for </a:t>
            </a:r>
            <a:r>
              <a:rPr lang="en-US" sz="2400" b="0" dirty="0">
                <a:solidFill>
                  <a:srgbClr val="000000"/>
                </a:solidFill>
                <a:latin typeface="Arial" charset="0"/>
              </a:rPr>
              <a:t>national and international nature </a:t>
            </a:r>
            <a:r>
              <a:rPr lang="en-US" sz="2400" b="0" dirty="0" smtClean="0">
                <a:solidFill>
                  <a:srgbClr val="000000"/>
                </a:solidFill>
                <a:latin typeface="Arial" charset="0"/>
              </a:rPr>
              <a:t>conservation and landscape management (</a:t>
            </a:r>
            <a:r>
              <a:rPr lang="de-DE" sz="2400" b="0" dirty="0" smtClean="0">
                <a:solidFill>
                  <a:srgbClr val="000000"/>
                </a:solidFill>
                <a:latin typeface="Arial"/>
              </a:rPr>
              <a:t>Bonn – Leipzig – </a:t>
            </a:r>
            <a:r>
              <a:rPr lang="de-DE" sz="2400" b="0" dirty="0" err="1" smtClean="0">
                <a:solidFill>
                  <a:srgbClr val="000000"/>
                </a:solidFill>
                <a:latin typeface="Arial"/>
              </a:rPr>
              <a:t>isle</a:t>
            </a:r>
            <a:r>
              <a:rPr lang="de-DE" sz="2400" b="0" dirty="0" smtClean="0">
                <a:solidFill>
                  <a:srgbClr val="000000"/>
                </a:solidFill>
                <a:latin typeface="Arial"/>
              </a:rPr>
              <a:t> </a:t>
            </a:r>
            <a:r>
              <a:rPr lang="de-DE" sz="2400" b="0" dirty="0" err="1" smtClean="0">
                <a:solidFill>
                  <a:srgbClr val="000000"/>
                </a:solidFill>
                <a:latin typeface="Arial"/>
              </a:rPr>
              <a:t>of</a:t>
            </a:r>
            <a:r>
              <a:rPr lang="de-DE" sz="2400" b="0" dirty="0" smtClean="0">
                <a:solidFill>
                  <a:srgbClr val="000000"/>
                </a:solidFill>
                <a:latin typeface="Arial"/>
              </a:rPr>
              <a:t> </a:t>
            </a:r>
            <a:r>
              <a:rPr lang="de-DE" sz="2400" b="0" dirty="0" err="1" smtClean="0">
                <a:solidFill>
                  <a:srgbClr val="000000"/>
                </a:solidFill>
                <a:latin typeface="Arial"/>
              </a:rPr>
              <a:t>Vilm</a:t>
            </a:r>
            <a:r>
              <a:rPr lang="de-DE" sz="2400" b="0" dirty="0" smtClean="0">
                <a:solidFill>
                  <a:srgbClr val="000000"/>
                </a:solidFill>
                <a:latin typeface="Arial"/>
              </a:rPr>
              <a:t>)</a:t>
            </a:r>
          </a:p>
          <a:p>
            <a:pPr marL="342900" lvl="3" indent="-342900" fontAlgn="auto">
              <a:spcBef>
                <a:spcPts val="0"/>
              </a:spcBef>
              <a:spcAft>
                <a:spcPts val="0"/>
              </a:spcAft>
              <a:buFont typeface="Arial" panose="020B0604020202020204" pitchFamily="34" charset="0"/>
              <a:buChar char="•"/>
            </a:pPr>
            <a:endParaRPr lang="de-DE" sz="2400" b="0" dirty="0">
              <a:solidFill>
                <a:srgbClr val="000000"/>
              </a:solidFill>
              <a:latin typeface="Arial"/>
            </a:endParaRPr>
          </a:p>
          <a:p>
            <a:pPr marL="342900" indent="-342900" fontAlgn="auto">
              <a:spcBef>
                <a:spcPts val="0"/>
              </a:spcBef>
              <a:spcAft>
                <a:spcPts val="0"/>
              </a:spcAft>
              <a:buFont typeface="Arial" panose="020B0604020202020204" pitchFamily="34" charset="0"/>
              <a:buChar char="•"/>
            </a:pPr>
            <a:r>
              <a:rPr lang="de-DE" sz="2400" b="0" dirty="0" err="1" smtClean="0">
                <a:solidFill>
                  <a:srgbClr val="000000"/>
                </a:solidFill>
                <a:latin typeface="Arial" charset="0"/>
              </a:rPr>
              <a:t>provides</a:t>
            </a:r>
            <a:r>
              <a:rPr lang="de-DE" sz="2400" b="0" dirty="0" smtClean="0">
                <a:solidFill>
                  <a:srgbClr val="000000"/>
                </a:solidFill>
                <a:latin typeface="Arial" charset="0"/>
              </a:rPr>
              <a:t> </a:t>
            </a:r>
            <a:r>
              <a:rPr lang="de-DE" sz="2400" b="0" dirty="0" err="1" smtClean="0">
                <a:solidFill>
                  <a:srgbClr val="000000"/>
                </a:solidFill>
                <a:latin typeface="Arial" charset="0"/>
              </a:rPr>
              <a:t>the</a:t>
            </a:r>
            <a:r>
              <a:rPr lang="de-DE" sz="2400" b="0" dirty="0" smtClean="0">
                <a:solidFill>
                  <a:srgbClr val="000000"/>
                </a:solidFill>
                <a:latin typeface="Arial" charset="0"/>
              </a:rPr>
              <a:t> </a:t>
            </a:r>
            <a:r>
              <a:rPr lang="de-DE" sz="2400" b="0" dirty="0" err="1" smtClean="0">
                <a:solidFill>
                  <a:srgbClr val="000000"/>
                </a:solidFill>
                <a:latin typeface="Arial" charset="0"/>
              </a:rPr>
              <a:t>scientific</a:t>
            </a:r>
            <a:r>
              <a:rPr lang="de-DE" sz="2400" b="0" dirty="0" smtClean="0">
                <a:solidFill>
                  <a:srgbClr val="000000"/>
                </a:solidFill>
                <a:latin typeface="Arial" charset="0"/>
              </a:rPr>
              <a:t> </a:t>
            </a:r>
            <a:r>
              <a:rPr lang="de-DE" sz="2400" b="0" dirty="0" err="1" smtClean="0">
                <a:solidFill>
                  <a:srgbClr val="000000"/>
                </a:solidFill>
                <a:latin typeface="Arial" charset="0"/>
              </a:rPr>
              <a:t>basis</a:t>
            </a:r>
            <a:r>
              <a:rPr lang="de-DE" sz="2400" b="0" dirty="0" smtClean="0">
                <a:solidFill>
                  <a:srgbClr val="000000"/>
                </a:solidFill>
                <a:latin typeface="Arial" charset="0"/>
              </a:rPr>
              <a:t> </a:t>
            </a:r>
            <a:r>
              <a:rPr lang="de-DE" sz="2400" b="0" dirty="0" err="1" smtClean="0">
                <a:solidFill>
                  <a:srgbClr val="000000"/>
                </a:solidFill>
                <a:latin typeface="Arial" charset="0"/>
              </a:rPr>
              <a:t>for</a:t>
            </a:r>
            <a:r>
              <a:rPr lang="de-DE" sz="2400" b="0" dirty="0" smtClean="0">
                <a:solidFill>
                  <a:srgbClr val="000000"/>
                </a:solidFill>
                <a:latin typeface="Arial" charset="0"/>
              </a:rPr>
              <a:t> </a:t>
            </a:r>
            <a:r>
              <a:rPr lang="de-DE" sz="2400" b="0" dirty="0" err="1" smtClean="0">
                <a:solidFill>
                  <a:srgbClr val="000000"/>
                </a:solidFill>
                <a:latin typeface="Arial" charset="0"/>
              </a:rPr>
              <a:t>political</a:t>
            </a:r>
            <a:r>
              <a:rPr lang="de-DE" sz="2400" b="0" dirty="0" smtClean="0">
                <a:solidFill>
                  <a:srgbClr val="000000"/>
                </a:solidFill>
                <a:latin typeface="Arial" charset="0"/>
              </a:rPr>
              <a:t> </a:t>
            </a:r>
            <a:r>
              <a:rPr lang="de-DE" sz="2400" b="0" dirty="0" err="1" smtClean="0">
                <a:solidFill>
                  <a:srgbClr val="000000"/>
                </a:solidFill>
                <a:latin typeface="Arial" charset="0"/>
              </a:rPr>
              <a:t>decisions</a:t>
            </a:r>
            <a:r>
              <a:rPr lang="de-DE" sz="2400" b="0" dirty="0" smtClean="0">
                <a:solidFill>
                  <a:srgbClr val="000000"/>
                </a:solidFill>
                <a:latin typeface="Arial" charset="0"/>
              </a:rPr>
              <a:t> </a:t>
            </a:r>
            <a:r>
              <a:rPr lang="de-DE" sz="2400" b="0" dirty="0" err="1" smtClean="0">
                <a:solidFill>
                  <a:srgbClr val="000000"/>
                </a:solidFill>
                <a:latin typeface="Arial" charset="0"/>
              </a:rPr>
              <a:t>with</a:t>
            </a:r>
            <a:r>
              <a:rPr lang="de-DE" sz="2400" b="0" dirty="0" smtClean="0">
                <a:solidFill>
                  <a:srgbClr val="000000"/>
                </a:solidFill>
                <a:latin typeface="Arial" charset="0"/>
              </a:rPr>
              <a:t> </a:t>
            </a:r>
            <a:r>
              <a:rPr lang="de-DE" sz="2400" b="0" dirty="0" err="1" smtClean="0">
                <a:solidFill>
                  <a:srgbClr val="000000"/>
                </a:solidFill>
                <a:latin typeface="Arial" charset="0"/>
              </a:rPr>
              <a:t>respect</a:t>
            </a:r>
            <a:r>
              <a:rPr lang="de-DE" sz="2400" b="0" dirty="0" smtClean="0">
                <a:solidFill>
                  <a:srgbClr val="000000"/>
                </a:solidFill>
                <a:latin typeface="Arial" charset="0"/>
              </a:rPr>
              <a:t> </a:t>
            </a:r>
            <a:r>
              <a:rPr lang="de-DE" sz="2400" b="0" dirty="0" err="1" smtClean="0">
                <a:solidFill>
                  <a:srgbClr val="000000"/>
                </a:solidFill>
                <a:latin typeface="Arial" charset="0"/>
              </a:rPr>
              <a:t>to</a:t>
            </a:r>
            <a:r>
              <a:rPr lang="de-DE" sz="2400" b="0" dirty="0" smtClean="0">
                <a:solidFill>
                  <a:srgbClr val="000000"/>
                </a:solidFill>
                <a:latin typeface="Arial" charset="0"/>
              </a:rPr>
              <a:t> </a:t>
            </a:r>
            <a:r>
              <a:rPr lang="de-DE" sz="2400" b="0" dirty="0" err="1" smtClean="0">
                <a:solidFill>
                  <a:srgbClr val="000000"/>
                </a:solidFill>
                <a:latin typeface="Arial" charset="0"/>
              </a:rPr>
              <a:t>nature</a:t>
            </a:r>
            <a:r>
              <a:rPr lang="de-DE" sz="2400" b="0" dirty="0" smtClean="0">
                <a:solidFill>
                  <a:srgbClr val="000000"/>
                </a:solidFill>
                <a:latin typeface="Arial" charset="0"/>
              </a:rPr>
              <a:t> </a:t>
            </a:r>
            <a:r>
              <a:rPr lang="de-DE" sz="2400" b="0" dirty="0" err="1" smtClean="0">
                <a:solidFill>
                  <a:srgbClr val="000000"/>
                </a:solidFill>
                <a:latin typeface="Arial" charset="0"/>
              </a:rPr>
              <a:t>conservation</a:t>
            </a:r>
            <a:r>
              <a:rPr lang="de-DE" sz="2400" b="0" dirty="0" smtClean="0">
                <a:solidFill>
                  <a:srgbClr val="000000"/>
                </a:solidFill>
                <a:latin typeface="Arial" charset="0"/>
              </a:rPr>
              <a:t> </a:t>
            </a:r>
          </a:p>
          <a:p>
            <a:pPr marL="342900" indent="-342900" fontAlgn="auto">
              <a:spcBef>
                <a:spcPts val="0"/>
              </a:spcBef>
              <a:spcAft>
                <a:spcPts val="0"/>
              </a:spcAft>
              <a:buFont typeface="Arial" panose="020B0604020202020204" pitchFamily="34" charset="0"/>
              <a:buChar char="•"/>
            </a:pPr>
            <a:endParaRPr lang="de-DE" sz="2400" b="0" dirty="0" smtClean="0">
              <a:solidFill>
                <a:srgbClr val="000000"/>
              </a:solidFill>
              <a:latin typeface="Arial" charset="0"/>
            </a:endParaRPr>
          </a:p>
          <a:p>
            <a:pPr marL="342900" indent="-342900" fontAlgn="auto">
              <a:spcBef>
                <a:spcPts val="0"/>
              </a:spcBef>
              <a:spcAft>
                <a:spcPts val="0"/>
              </a:spcAft>
              <a:buFont typeface="Arial" panose="020B0604020202020204" pitchFamily="34" charset="0"/>
              <a:buChar char="•"/>
            </a:pPr>
            <a:r>
              <a:rPr lang="de-DE" sz="2400" b="0" dirty="0" err="1" smtClean="0">
                <a:solidFill>
                  <a:srgbClr val="000000"/>
                </a:solidFill>
                <a:latin typeface="Arial" charset="0"/>
              </a:rPr>
              <a:t>cooperates</a:t>
            </a:r>
            <a:r>
              <a:rPr lang="de-DE" sz="2400" b="0" dirty="0" smtClean="0">
                <a:solidFill>
                  <a:srgbClr val="000000"/>
                </a:solidFill>
                <a:latin typeface="Arial" charset="0"/>
              </a:rPr>
              <a:t> </a:t>
            </a:r>
            <a:r>
              <a:rPr lang="de-DE" sz="2400" b="0" dirty="0" err="1" smtClean="0">
                <a:solidFill>
                  <a:srgbClr val="000000"/>
                </a:solidFill>
                <a:latin typeface="Arial" charset="0"/>
              </a:rPr>
              <a:t>with</a:t>
            </a:r>
            <a:r>
              <a:rPr lang="de-DE" sz="2400" b="0" dirty="0" smtClean="0">
                <a:solidFill>
                  <a:srgbClr val="000000"/>
                </a:solidFill>
                <a:latin typeface="Arial" charset="0"/>
              </a:rPr>
              <a:t> </a:t>
            </a:r>
            <a:r>
              <a:rPr lang="de-DE" sz="2400" b="0" dirty="0" err="1" smtClean="0">
                <a:solidFill>
                  <a:srgbClr val="000000"/>
                </a:solidFill>
                <a:latin typeface="Arial" charset="0"/>
              </a:rPr>
              <a:t>the</a:t>
            </a:r>
            <a:r>
              <a:rPr lang="de-DE" sz="2400" b="0" dirty="0" smtClean="0">
                <a:solidFill>
                  <a:srgbClr val="000000"/>
                </a:solidFill>
                <a:latin typeface="Arial" charset="0"/>
              </a:rPr>
              <a:t> </a:t>
            </a:r>
            <a:r>
              <a:rPr lang="de-DE" sz="2400" b="0" dirty="0" err="1" smtClean="0">
                <a:solidFill>
                  <a:srgbClr val="000000"/>
                </a:solidFill>
                <a:latin typeface="Arial" charset="0"/>
              </a:rPr>
              <a:t>authorities</a:t>
            </a:r>
            <a:r>
              <a:rPr lang="de-DE" sz="2400" b="0" dirty="0" smtClean="0">
                <a:solidFill>
                  <a:srgbClr val="000000"/>
                </a:solidFill>
                <a:latin typeface="Arial" charset="0"/>
              </a:rPr>
              <a:t> </a:t>
            </a:r>
            <a:r>
              <a:rPr lang="de-DE" sz="2400" b="0" dirty="0" err="1" smtClean="0">
                <a:solidFill>
                  <a:srgbClr val="000000"/>
                </a:solidFill>
                <a:latin typeface="Arial" charset="0"/>
              </a:rPr>
              <a:t>of</a:t>
            </a:r>
            <a:r>
              <a:rPr lang="de-DE" sz="2400" b="0" dirty="0" smtClean="0">
                <a:solidFill>
                  <a:srgbClr val="000000"/>
                </a:solidFill>
                <a:latin typeface="Arial" charset="0"/>
              </a:rPr>
              <a:t> </a:t>
            </a:r>
            <a:r>
              <a:rPr lang="de-DE" sz="2400" b="0" dirty="0" err="1" smtClean="0">
                <a:solidFill>
                  <a:srgbClr val="000000"/>
                </a:solidFill>
                <a:latin typeface="Arial" charset="0"/>
              </a:rPr>
              <a:t>the</a:t>
            </a:r>
            <a:r>
              <a:rPr lang="de-DE" sz="2400" b="0" dirty="0" smtClean="0">
                <a:solidFill>
                  <a:srgbClr val="000000"/>
                </a:solidFill>
                <a:latin typeface="Arial" charset="0"/>
              </a:rPr>
              <a:t> </a:t>
            </a:r>
            <a:r>
              <a:rPr lang="de-DE" sz="2400" b="0" dirty="0" err="1" smtClean="0">
                <a:solidFill>
                  <a:srgbClr val="000000"/>
                </a:solidFill>
                <a:latin typeface="Arial" charset="0"/>
              </a:rPr>
              <a:t>federal</a:t>
            </a:r>
            <a:r>
              <a:rPr lang="de-DE" sz="2400" b="0" dirty="0" smtClean="0">
                <a:solidFill>
                  <a:srgbClr val="000000"/>
                </a:solidFill>
                <a:latin typeface="Arial" charset="0"/>
              </a:rPr>
              <a:t> </a:t>
            </a:r>
            <a:r>
              <a:rPr lang="de-DE" sz="2400" b="0" dirty="0" err="1" smtClean="0">
                <a:solidFill>
                  <a:srgbClr val="000000"/>
                </a:solidFill>
                <a:latin typeface="Arial" charset="0"/>
              </a:rPr>
              <a:t>states</a:t>
            </a:r>
            <a:endParaRPr lang="de-DE" sz="2400" b="0" dirty="0" smtClean="0">
              <a:solidFill>
                <a:srgbClr val="000000"/>
              </a:solidFill>
              <a:latin typeface="Arial" charset="0"/>
            </a:endParaRPr>
          </a:p>
          <a:p>
            <a:pPr marL="342900" indent="-342900" fontAlgn="auto">
              <a:spcBef>
                <a:spcPts val="0"/>
              </a:spcBef>
              <a:spcAft>
                <a:spcPts val="0"/>
              </a:spcAft>
              <a:buFont typeface="Arial" panose="020B0604020202020204" pitchFamily="34" charset="0"/>
              <a:buChar char="•"/>
            </a:pPr>
            <a:endParaRPr lang="de-DE" sz="2400" dirty="0">
              <a:solidFill>
                <a:srgbClr val="000000"/>
              </a:solidFill>
              <a:latin typeface="Arial" charset="0"/>
            </a:endParaRPr>
          </a:p>
          <a:p>
            <a:pPr marL="342900" indent="-342900">
              <a:buFont typeface="Arial" panose="020B0604020202020204" pitchFamily="34" charset="0"/>
              <a:buChar char="•"/>
            </a:pPr>
            <a:r>
              <a:rPr lang="en-US" sz="2400" dirty="0">
                <a:solidFill>
                  <a:srgbClr val="000000"/>
                </a:solidFill>
                <a:latin typeface="Arial" charset="0"/>
              </a:rPr>
              <a:t>is one of the research agencies of the German Ministry of Environment</a:t>
            </a:r>
            <a:endParaRPr lang="de-DE" sz="2400" dirty="0">
              <a:solidFill>
                <a:srgbClr val="000000"/>
              </a:solidFill>
              <a:latin typeface="Arial" charset="0"/>
            </a:endParaRPr>
          </a:p>
          <a:p>
            <a:pPr fontAlgn="auto">
              <a:spcBef>
                <a:spcPts val="0"/>
              </a:spcBef>
              <a:spcAft>
                <a:spcPts val="0"/>
              </a:spcAft>
            </a:pPr>
            <a:endParaRPr lang="de-DE" sz="2400" b="0" dirty="0">
              <a:solidFill>
                <a:srgbClr val="000000"/>
              </a:solidFill>
              <a:latin typeface="Arial" charset="0"/>
            </a:endParaRPr>
          </a:p>
          <a:p>
            <a:pPr fontAlgn="auto">
              <a:spcBef>
                <a:spcPts val="0"/>
              </a:spcBef>
              <a:spcAft>
                <a:spcPts val="0"/>
              </a:spcAft>
              <a:buFont typeface="Wingdings" pitchFamily="2" charset="2"/>
              <a:buNone/>
            </a:pPr>
            <a:endParaRPr lang="de-DE" sz="2400" b="0" dirty="0">
              <a:solidFill>
                <a:srgbClr val="000000"/>
              </a:solidFill>
              <a:latin typeface="Arial"/>
            </a:endParaRPr>
          </a:p>
        </p:txBody>
      </p:sp>
      <p:sp>
        <p:nvSpPr>
          <p:cNvPr id="15" name="Titel 3"/>
          <p:cNvSpPr txBox="1">
            <a:spLocks/>
          </p:cNvSpPr>
          <p:nvPr/>
        </p:nvSpPr>
        <p:spPr bwMode="auto">
          <a:xfrm>
            <a:off x="1458913" y="274638"/>
            <a:ext cx="7399337" cy="8509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3200" b="1">
                <a:solidFill>
                  <a:srgbClr val="008000"/>
                </a:solidFill>
                <a:latin typeface="+mj-lt"/>
                <a:ea typeface="+mj-ea"/>
                <a:cs typeface="+mj-cs"/>
              </a:defRPr>
            </a:lvl1pPr>
            <a:lvl2pPr algn="ctr" rtl="0" eaLnBrk="1" fontAlgn="base" hangingPunct="1">
              <a:spcBef>
                <a:spcPct val="0"/>
              </a:spcBef>
              <a:spcAft>
                <a:spcPct val="0"/>
              </a:spcAft>
              <a:defRPr sz="3200" b="1">
                <a:solidFill>
                  <a:srgbClr val="008000"/>
                </a:solidFill>
                <a:latin typeface="Interstate-Black" pitchFamily="2" charset="0"/>
              </a:defRPr>
            </a:lvl2pPr>
            <a:lvl3pPr algn="ctr" rtl="0" eaLnBrk="1" fontAlgn="base" hangingPunct="1">
              <a:spcBef>
                <a:spcPct val="0"/>
              </a:spcBef>
              <a:spcAft>
                <a:spcPct val="0"/>
              </a:spcAft>
              <a:defRPr sz="3200" b="1">
                <a:solidFill>
                  <a:srgbClr val="008000"/>
                </a:solidFill>
                <a:latin typeface="Interstate-Black" pitchFamily="2" charset="0"/>
              </a:defRPr>
            </a:lvl3pPr>
            <a:lvl4pPr algn="ctr" rtl="0" eaLnBrk="1" fontAlgn="base" hangingPunct="1">
              <a:spcBef>
                <a:spcPct val="0"/>
              </a:spcBef>
              <a:spcAft>
                <a:spcPct val="0"/>
              </a:spcAft>
              <a:defRPr sz="3200" b="1">
                <a:solidFill>
                  <a:srgbClr val="008000"/>
                </a:solidFill>
                <a:latin typeface="Interstate-Black" pitchFamily="2" charset="0"/>
              </a:defRPr>
            </a:lvl4pPr>
            <a:lvl5pPr algn="ctr" rtl="0" eaLnBrk="1" fontAlgn="base" hangingPunct="1">
              <a:spcBef>
                <a:spcPct val="0"/>
              </a:spcBef>
              <a:spcAft>
                <a:spcPct val="0"/>
              </a:spcAft>
              <a:defRPr sz="3200" b="1">
                <a:solidFill>
                  <a:srgbClr val="008000"/>
                </a:solidFill>
                <a:latin typeface="Interstate-Black" pitchFamily="2" charset="0"/>
              </a:defRPr>
            </a:lvl5pPr>
            <a:lvl6pPr marL="457200" algn="ctr" rtl="0" eaLnBrk="1" fontAlgn="base" hangingPunct="1">
              <a:spcBef>
                <a:spcPct val="0"/>
              </a:spcBef>
              <a:spcAft>
                <a:spcPct val="0"/>
              </a:spcAft>
              <a:defRPr sz="3200" b="1">
                <a:solidFill>
                  <a:srgbClr val="008000"/>
                </a:solidFill>
                <a:latin typeface="Interstate-Black" pitchFamily="2" charset="0"/>
              </a:defRPr>
            </a:lvl6pPr>
            <a:lvl7pPr marL="914400" algn="ctr" rtl="0" eaLnBrk="1" fontAlgn="base" hangingPunct="1">
              <a:spcBef>
                <a:spcPct val="0"/>
              </a:spcBef>
              <a:spcAft>
                <a:spcPct val="0"/>
              </a:spcAft>
              <a:defRPr sz="3200" b="1">
                <a:solidFill>
                  <a:srgbClr val="008000"/>
                </a:solidFill>
                <a:latin typeface="Interstate-Black" pitchFamily="2" charset="0"/>
              </a:defRPr>
            </a:lvl7pPr>
            <a:lvl8pPr marL="1371600" algn="ctr" rtl="0" eaLnBrk="1" fontAlgn="base" hangingPunct="1">
              <a:spcBef>
                <a:spcPct val="0"/>
              </a:spcBef>
              <a:spcAft>
                <a:spcPct val="0"/>
              </a:spcAft>
              <a:defRPr sz="3200" b="1">
                <a:solidFill>
                  <a:srgbClr val="008000"/>
                </a:solidFill>
                <a:latin typeface="Interstate-Black" pitchFamily="2" charset="0"/>
              </a:defRPr>
            </a:lvl8pPr>
            <a:lvl9pPr marL="1828800" algn="ctr" rtl="0" eaLnBrk="1" fontAlgn="base" hangingPunct="1">
              <a:spcBef>
                <a:spcPct val="0"/>
              </a:spcBef>
              <a:spcAft>
                <a:spcPct val="0"/>
              </a:spcAft>
              <a:defRPr sz="3200" b="1">
                <a:solidFill>
                  <a:srgbClr val="008000"/>
                </a:solidFill>
                <a:latin typeface="Interstate-Black" pitchFamily="2" charset="0"/>
              </a:defRPr>
            </a:lvl9pPr>
          </a:lstStyle>
          <a:p>
            <a:r>
              <a:rPr lang="de-DE" kern="0" dirty="0" smtClean="0"/>
              <a:t>Who </a:t>
            </a:r>
            <a:r>
              <a:rPr lang="de-DE" kern="0" dirty="0" err="1" smtClean="0"/>
              <a:t>we</a:t>
            </a:r>
            <a:r>
              <a:rPr lang="de-DE" kern="0" dirty="0" smtClean="0"/>
              <a:t> </a:t>
            </a:r>
            <a:r>
              <a:rPr lang="de-DE" kern="0" dirty="0" err="1" smtClean="0"/>
              <a:t>are</a:t>
            </a:r>
            <a:r>
              <a:rPr lang="de-DE" kern="0" dirty="0" smtClean="0"/>
              <a:t>…</a:t>
            </a:r>
            <a:endParaRPr lang="de-DE" kern="0" dirty="0"/>
          </a:p>
        </p:txBody>
      </p:sp>
    </p:spTree>
    <p:extLst>
      <p:ext uri="{BB962C8B-B14F-4D97-AF65-F5344CB8AC3E}">
        <p14:creationId xmlns="" xmlns:p14="http://schemas.microsoft.com/office/powerpoint/2010/main" val="121499596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4131" name="Text Box 3"/>
          <p:cNvSpPr txBox="1">
            <a:spLocks noChangeArrowheads="1"/>
          </p:cNvSpPr>
          <p:nvPr/>
        </p:nvSpPr>
        <p:spPr bwMode="auto">
          <a:xfrm>
            <a:off x="5298758" y="3254781"/>
            <a:ext cx="3276600" cy="406265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lvl1pPr marL="180975" indent="-180975">
              <a:spcBef>
                <a:spcPct val="0"/>
              </a:spcBef>
              <a:defRPr>
                <a:solidFill>
                  <a:schemeClr val="tx1"/>
                </a:solidFill>
                <a:latin typeface="Arial" charset="0"/>
              </a:defRPr>
            </a:lvl1pPr>
            <a:lvl2pPr marL="627063">
              <a:spcBef>
                <a:spcPct val="0"/>
              </a:spcBef>
              <a:defRPr>
                <a:solidFill>
                  <a:schemeClr val="tx1"/>
                </a:solidFill>
                <a:latin typeface="Arial" charset="0"/>
              </a:defRPr>
            </a:lvl2pPr>
            <a:lvl3pPr>
              <a:spcBef>
                <a:spcPct val="0"/>
              </a:spcBef>
              <a:defRPr>
                <a:solidFill>
                  <a:schemeClr val="tx1"/>
                </a:solidFill>
                <a:latin typeface="Arial" charset="0"/>
              </a:defRPr>
            </a:lvl3pPr>
            <a:lvl4pPr>
              <a:spcBef>
                <a:spcPct val="0"/>
              </a:spcBef>
              <a:defRPr>
                <a:solidFill>
                  <a:schemeClr val="tx1"/>
                </a:solidFill>
                <a:latin typeface="Arial" charset="0"/>
              </a:defRPr>
            </a:lvl4pPr>
            <a:lvl5pPr>
              <a:spcBef>
                <a:spcPct val="0"/>
              </a:spcBef>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marL="0" indent="0" algn="l" eaLnBrk="0" hangingPunct="0">
              <a:buNone/>
            </a:pPr>
            <a:endParaRPr lang="de-DE" dirty="0">
              <a:solidFill>
                <a:srgbClr val="FF0000"/>
              </a:solidFill>
            </a:endParaRPr>
          </a:p>
          <a:p>
            <a:pPr marL="0" indent="0" algn="l" eaLnBrk="0" hangingPunct="0">
              <a:buFontTx/>
              <a:buNone/>
            </a:pPr>
            <a:r>
              <a:rPr lang="de-DE" dirty="0" smtClean="0"/>
              <a:t>30 </a:t>
            </a:r>
            <a:r>
              <a:rPr lang="de-DE" dirty="0" err="1" smtClean="0"/>
              <a:t>river</a:t>
            </a:r>
            <a:r>
              <a:rPr lang="de-DE" dirty="0" smtClean="0"/>
              <a:t> </a:t>
            </a:r>
            <a:r>
              <a:rPr lang="de-DE" dirty="0" err="1" smtClean="0"/>
              <a:t>and</a:t>
            </a:r>
            <a:r>
              <a:rPr lang="de-DE" dirty="0" smtClean="0"/>
              <a:t> </a:t>
            </a:r>
            <a:r>
              <a:rPr lang="de-DE" dirty="0" err="1" smtClean="0"/>
              <a:t>floodplain</a:t>
            </a:r>
            <a:r>
              <a:rPr lang="de-DE" dirty="0" smtClean="0"/>
              <a:t> </a:t>
            </a:r>
            <a:r>
              <a:rPr lang="de-DE" dirty="0" err="1" smtClean="0"/>
              <a:t>projects</a:t>
            </a:r>
            <a:r>
              <a:rPr lang="de-DE" dirty="0" smtClean="0"/>
              <a:t> (1979-2013)</a:t>
            </a:r>
            <a:endParaRPr lang="de-DE" dirty="0"/>
          </a:p>
          <a:p>
            <a:pPr algn="l" eaLnBrk="0" hangingPunct="0">
              <a:buFontTx/>
              <a:buNone/>
            </a:pPr>
            <a:endParaRPr lang="de-DE" dirty="0"/>
          </a:p>
          <a:p>
            <a:pPr marL="0" indent="0" algn="l" eaLnBrk="0" hangingPunct="0">
              <a:buFontTx/>
              <a:buNone/>
            </a:pPr>
            <a:r>
              <a:rPr lang="de-DE" dirty="0" smtClean="0"/>
              <a:t>App. 60,000 ha </a:t>
            </a:r>
            <a:r>
              <a:rPr lang="de-DE" dirty="0" err="1" smtClean="0"/>
              <a:t>of</a:t>
            </a:r>
            <a:r>
              <a:rPr lang="de-DE" dirty="0" smtClean="0"/>
              <a:t> </a:t>
            </a:r>
            <a:r>
              <a:rPr lang="de-DE" dirty="0" err="1" smtClean="0"/>
              <a:t>the</a:t>
            </a:r>
            <a:r>
              <a:rPr lang="de-DE" dirty="0" smtClean="0"/>
              <a:t> </a:t>
            </a:r>
            <a:r>
              <a:rPr lang="de-DE" dirty="0" err="1" smtClean="0"/>
              <a:t>core</a:t>
            </a:r>
            <a:r>
              <a:rPr lang="de-DE" dirty="0" smtClean="0"/>
              <a:t> </a:t>
            </a:r>
            <a:r>
              <a:rPr lang="de-DE" dirty="0" err="1" smtClean="0"/>
              <a:t>areas</a:t>
            </a:r>
            <a:r>
              <a:rPr lang="de-DE" dirty="0" smtClean="0"/>
              <a:t> </a:t>
            </a:r>
            <a:r>
              <a:rPr lang="de-DE" dirty="0" err="1" smtClean="0"/>
              <a:t>of</a:t>
            </a:r>
            <a:r>
              <a:rPr lang="de-DE" dirty="0" smtClean="0"/>
              <a:t> Large </a:t>
            </a:r>
            <a:r>
              <a:rPr lang="de-DE" dirty="0" err="1" smtClean="0"/>
              <a:t>Scale</a:t>
            </a:r>
            <a:r>
              <a:rPr lang="de-DE" dirty="0" smtClean="0"/>
              <a:t> </a:t>
            </a:r>
            <a:r>
              <a:rPr lang="de-DE" dirty="0" err="1" smtClean="0"/>
              <a:t>Conservation</a:t>
            </a:r>
            <a:r>
              <a:rPr lang="de-DE" dirty="0" smtClean="0"/>
              <a:t> </a:t>
            </a:r>
            <a:r>
              <a:rPr lang="de-DE" dirty="0" err="1" smtClean="0"/>
              <a:t>projects</a:t>
            </a:r>
            <a:r>
              <a:rPr lang="de-DE" dirty="0" smtClean="0"/>
              <a:t> </a:t>
            </a:r>
            <a:r>
              <a:rPr lang="de-DE" dirty="0" err="1" smtClean="0"/>
              <a:t>lie</a:t>
            </a:r>
            <a:r>
              <a:rPr lang="de-DE" dirty="0" smtClean="0"/>
              <a:t> </a:t>
            </a:r>
            <a:r>
              <a:rPr lang="de-DE" dirty="0" err="1" smtClean="0"/>
              <a:t>within</a:t>
            </a:r>
            <a:r>
              <a:rPr lang="de-DE" dirty="0" smtClean="0"/>
              <a:t> </a:t>
            </a:r>
            <a:r>
              <a:rPr lang="de-DE" dirty="0" err="1" smtClean="0"/>
              <a:t>the</a:t>
            </a:r>
            <a:r>
              <a:rPr lang="de-DE" dirty="0" smtClean="0"/>
              <a:t> </a:t>
            </a:r>
            <a:r>
              <a:rPr lang="de-DE" dirty="0" err="1" smtClean="0"/>
              <a:t>boundaries</a:t>
            </a:r>
            <a:r>
              <a:rPr lang="de-DE" dirty="0" smtClean="0"/>
              <a:t> </a:t>
            </a:r>
            <a:r>
              <a:rPr lang="de-DE" dirty="0" err="1" smtClean="0"/>
              <a:t>of</a:t>
            </a:r>
            <a:r>
              <a:rPr lang="de-DE" dirty="0" smtClean="0"/>
              <a:t> </a:t>
            </a:r>
            <a:r>
              <a:rPr lang="de-DE" dirty="0" err="1" smtClean="0"/>
              <a:t>floodplains</a:t>
            </a:r>
            <a:endParaRPr lang="de-DE" dirty="0" smtClean="0"/>
          </a:p>
          <a:p>
            <a:pPr marL="0" indent="0" algn="l" eaLnBrk="0" hangingPunct="0">
              <a:buFontTx/>
              <a:buNone/>
            </a:pPr>
            <a:endParaRPr lang="de-DE" dirty="0"/>
          </a:p>
          <a:p>
            <a:pPr marL="0" indent="0" algn="l" eaLnBrk="0" hangingPunct="0">
              <a:buFontTx/>
              <a:buNone/>
            </a:pPr>
            <a:r>
              <a:rPr lang="de-DE" dirty="0" smtClean="0"/>
              <a:t>Total </a:t>
            </a:r>
            <a:r>
              <a:rPr lang="de-DE" dirty="0" err="1" smtClean="0"/>
              <a:t>funding</a:t>
            </a:r>
            <a:r>
              <a:rPr lang="de-DE" dirty="0" smtClean="0"/>
              <a:t>: </a:t>
            </a:r>
          </a:p>
          <a:p>
            <a:pPr marL="0" indent="0" algn="l" eaLnBrk="0" hangingPunct="0">
              <a:buFontTx/>
              <a:buNone/>
            </a:pPr>
            <a:r>
              <a:rPr lang="de-DE" dirty="0" smtClean="0"/>
              <a:t>278.5 mill. </a:t>
            </a:r>
            <a:r>
              <a:rPr lang="de-DE" dirty="0"/>
              <a:t>€ </a:t>
            </a:r>
            <a:r>
              <a:rPr lang="de-DE" dirty="0" smtClean="0"/>
              <a:t>(1979-2013)</a:t>
            </a:r>
          </a:p>
          <a:p>
            <a:pPr marL="0" indent="0" algn="l" eaLnBrk="0" hangingPunct="0">
              <a:buFontTx/>
              <a:buNone/>
            </a:pPr>
            <a:endParaRPr lang="de-DE" b="1" dirty="0">
              <a:solidFill>
                <a:srgbClr val="FF0000"/>
              </a:solidFill>
            </a:endParaRPr>
          </a:p>
          <a:p>
            <a:pPr algn="l" eaLnBrk="0" hangingPunct="0">
              <a:buFontTx/>
              <a:buNone/>
            </a:pPr>
            <a:endParaRPr lang="de-DE" sz="2400" b="1" dirty="0"/>
          </a:p>
        </p:txBody>
      </p:sp>
      <p:sp>
        <p:nvSpPr>
          <p:cNvPr id="944132" name="Rectangle 4"/>
          <p:cNvSpPr>
            <a:spLocks noChangeArrowheads="1"/>
          </p:cNvSpPr>
          <p:nvPr/>
        </p:nvSpPr>
        <p:spPr bwMode="auto">
          <a:xfrm>
            <a:off x="5421086" y="1752600"/>
            <a:ext cx="533400" cy="304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de-DE"/>
          </a:p>
        </p:txBody>
      </p:sp>
      <p:sp>
        <p:nvSpPr>
          <p:cNvPr id="944154" name="Text Box 26"/>
          <p:cNvSpPr txBox="1">
            <a:spLocks noChangeArrowheads="1"/>
          </p:cNvSpPr>
          <p:nvPr/>
        </p:nvSpPr>
        <p:spPr bwMode="auto">
          <a:xfrm>
            <a:off x="3036888" y="309563"/>
            <a:ext cx="1211262" cy="244475"/>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defTabSz="449263">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defRPr>
            </a:lvl1pPr>
            <a:lvl2pPr marL="742950" indent="-285750" defTabSz="449263">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defRPr>
            </a:lvl2pPr>
            <a:lvl3pPr marL="1143000" indent="-228600" defTabSz="449263">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defRPr>
            </a:lvl3pPr>
            <a:lvl4pPr marL="1600200" indent="-228600" defTabSz="449263">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defRPr>
            </a:lvl4pPr>
            <a:lvl5pPr marL="2057400" indent="-228600" defTabSz="449263">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defRPr>
            </a:lvl5pPr>
            <a:lvl6pPr marL="2514600" indent="-228600" defTabSz="449263"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defRPr>
            </a:lvl6pPr>
            <a:lvl7pPr marL="2971800" indent="-228600" defTabSz="449263"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defRPr>
            </a:lvl7pPr>
            <a:lvl8pPr marL="3429000" indent="-228600" defTabSz="449263"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defRPr>
            </a:lvl8pPr>
            <a:lvl9pPr marL="3886200" indent="-228600" defTabSz="449263"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defRPr>
            </a:lvl9pPr>
          </a:lstStyle>
          <a:p>
            <a:pPr>
              <a:buClr>
                <a:srgbClr val="000000"/>
              </a:buClr>
              <a:buSzPct val="100000"/>
              <a:buFont typeface="Times New Roman" pitchFamily="18" charset="0"/>
              <a:buNone/>
            </a:pPr>
            <a:r>
              <a:rPr lang="de-DE" sz="1000">
                <a:solidFill>
                  <a:srgbClr val="FFFFFF"/>
                </a:solidFill>
                <a:ea typeface="Lucida Sans Unicode" pitchFamily="34" charset="0"/>
                <a:cs typeface="Lucida Sans Unicode" pitchFamily="34" charset="0"/>
              </a:rPr>
              <a:t>Foto: A. Krause</a:t>
            </a:r>
          </a:p>
        </p:txBody>
      </p:sp>
      <p:cxnSp>
        <p:nvCxnSpPr>
          <p:cNvPr id="26" name="Gerade Verbindung mit Pfeil 25"/>
          <p:cNvCxnSpPr/>
          <p:nvPr/>
        </p:nvCxnSpPr>
        <p:spPr bwMode="auto">
          <a:xfrm flipH="1" flipV="1">
            <a:off x="3109278" y="1700214"/>
            <a:ext cx="1964372" cy="280986"/>
          </a:xfrm>
          <a:prstGeom prst="straightConnector1">
            <a:avLst/>
          </a:prstGeom>
          <a:noFill/>
          <a:ln w="19050" cap="flat" cmpd="sng" algn="ctr">
            <a:solidFill>
              <a:srgbClr val="00B0F0"/>
            </a:solidFill>
            <a:prstDash val="solid"/>
            <a:round/>
            <a:headEnd type="none" w="med" len="med"/>
            <a:tailEnd type="triangle" w="med" len="me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pic>
        <p:nvPicPr>
          <p:cNvPr id="28" name="Grafik 27"/>
          <p:cNvPicPr>
            <a:picLocks noChangeAspect="1"/>
          </p:cNvPicPr>
          <p:nvPr/>
        </p:nvPicPr>
        <p:blipFill rotWithShape="1">
          <a:blip r:embed="rId3" cstate="print">
            <a:extLst>
              <a:ext uri="{28A0092B-C50C-407E-A947-70E740481C1C}">
                <a14:useLocalDpi xmlns="" xmlns:a14="http://schemas.microsoft.com/office/drawing/2010/main" val="0"/>
              </a:ext>
            </a:extLst>
          </a:blip>
          <a:srcRect t="8974" b="13540"/>
          <a:stretch/>
        </p:blipFill>
        <p:spPr>
          <a:xfrm>
            <a:off x="5030106" y="1421108"/>
            <a:ext cx="4070350" cy="2097028"/>
          </a:xfrm>
          <a:prstGeom prst="rect">
            <a:avLst/>
          </a:prstGeom>
          <a:ln w="28575">
            <a:solidFill>
              <a:schemeClr val="tx1"/>
            </a:solidFill>
          </a:ln>
        </p:spPr>
      </p:pic>
      <p:pic>
        <p:nvPicPr>
          <p:cNvPr id="9" name="Grafik 8"/>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21116" y="-3076"/>
            <a:ext cx="5041350" cy="6858000"/>
          </a:xfrm>
          <a:prstGeom prst="rect">
            <a:avLst/>
          </a:prstGeom>
        </p:spPr>
      </p:pic>
      <p:cxnSp>
        <p:nvCxnSpPr>
          <p:cNvPr id="11" name="Gerade Verbindung mit Pfeil 10"/>
          <p:cNvCxnSpPr/>
          <p:nvPr/>
        </p:nvCxnSpPr>
        <p:spPr bwMode="auto">
          <a:xfrm flipH="1" flipV="1">
            <a:off x="3109278" y="1700214"/>
            <a:ext cx="1964372" cy="280986"/>
          </a:xfrm>
          <a:prstGeom prst="straightConnector1">
            <a:avLst/>
          </a:prstGeom>
          <a:noFill/>
          <a:ln w="19050" cap="flat" cmpd="sng" algn="ctr">
            <a:solidFill>
              <a:srgbClr val="00B0F0"/>
            </a:solidFill>
            <a:prstDash val="solid"/>
            <a:round/>
            <a:headEnd type="none" w="med" len="med"/>
            <a:tailEnd type="triangle" w="med" len="me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12" name="Rechteck 11"/>
          <p:cNvSpPr/>
          <p:nvPr/>
        </p:nvSpPr>
        <p:spPr bwMode="auto">
          <a:xfrm>
            <a:off x="3851920" y="3861048"/>
            <a:ext cx="1008112" cy="576064"/>
          </a:xfrm>
          <a:prstGeom prst="rect">
            <a:avLst/>
          </a:prstGeom>
          <a:solidFill>
            <a:srgbClr val="FEFADA"/>
          </a:solidFill>
          <a:ln>
            <a:noFill/>
          </a:ln>
          <a:effectLst/>
          <a:extLst/>
        </p:spPr>
        <p:txBody>
          <a:bodyPr vert="horz" wrap="square" lIns="91440" tIns="45720" rIns="91440" bIns="45720" numCol="1" rtlCol="0" anchor="t" anchorCtr="0" compatLnSpc="1">
            <a:prstTxWarp prst="textNoShape">
              <a:avLst/>
            </a:prstTxWarp>
            <a:spAutoFit/>
          </a:bodyPr>
          <a:lstStyle/>
          <a:p>
            <a:pPr marL="266700" marR="0" indent="-266700" algn="ctr" defTabSz="914400" rtl="0" eaLnBrk="1" fontAlgn="base" latinLnBrk="0" hangingPunct="1">
              <a:lnSpc>
                <a:spcPct val="100000"/>
              </a:lnSpc>
              <a:spcBef>
                <a:spcPct val="20000"/>
              </a:spcBef>
              <a:spcAft>
                <a:spcPct val="0"/>
              </a:spcAft>
              <a:buClrTx/>
              <a:buSzTx/>
              <a:buFont typeface="Wingdings" pitchFamily="2" charset="2"/>
              <a:buChar char="Ø"/>
              <a:tabLst/>
            </a:pPr>
            <a:endParaRPr kumimoji="0" lang="de-DE" sz="2000" b="0" i="0" u="none" strike="noStrike" cap="none" normalizeH="0" baseline="0" smtClean="0">
              <a:ln>
                <a:noFill/>
              </a:ln>
              <a:solidFill>
                <a:schemeClr val="tx1"/>
              </a:solidFill>
              <a:effectLst/>
              <a:latin typeface="Arial" charset="0"/>
            </a:endParaRPr>
          </a:p>
        </p:txBody>
      </p:sp>
      <p:sp>
        <p:nvSpPr>
          <p:cNvPr id="13" name="Textfeld 12"/>
          <p:cNvSpPr txBox="1"/>
          <p:nvPr/>
        </p:nvSpPr>
        <p:spPr>
          <a:xfrm>
            <a:off x="3744000" y="3834000"/>
            <a:ext cx="1240322" cy="646331"/>
          </a:xfrm>
          <a:prstGeom prst="rect">
            <a:avLst/>
          </a:prstGeom>
          <a:noFill/>
        </p:spPr>
        <p:txBody>
          <a:bodyPr wrap="square" rtlCol="0">
            <a:spAutoFit/>
          </a:bodyPr>
          <a:lstStyle/>
          <a:p>
            <a:r>
              <a:rPr lang="de-DE" sz="1200" dirty="0" smtClean="0"/>
              <a:t>River/</a:t>
            </a:r>
            <a:r>
              <a:rPr lang="de-DE" sz="1200" dirty="0" err="1" smtClean="0"/>
              <a:t>floodplain</a:t>
            </a:r>
            <a:r>
              <a:rPr lang="de-DE" sz="1200" dirty="0" smtClean="0"/>
              <a:t> </a:t>
            </a:r>
            <a:r>
              <a:rPr lang="de-DE" sz="1200" dirty="0" err="1" smtClean="0"/>
              <a:t>projects</a:t>
            </a:r>
            <a:endParaRPr lang="de-DE" sz="1200" dirty="0" smtClean="0"/>
          </a:p>
          <a:p>
            <a:r>
              <a:rPr lang="de-DE" sz="1200" dirty="0" err="1" smtClean="0"/>
              <a:t>others</a:t>
            </a:r>
            <a:endParaRPr lang="de-DE" sz="1200" dirty="0"/>
          </a:p>
        </p:txBody>
      </p:sp>
      <p:sp>
        <p:nvSpPr>
          <p:cNvPr id="14" name="Textfeld 13"/>
          <p:cNvSpPr txBox="1"/>
          <p:nvPr/>
        </p:nvSpPr>
        <p:spPr>
          <a:xfrm>
            <a:off x="2449984" y="6597352"/>
            <a:ext cx="2698080" cy="307777"/>
          </a:xfrm>
          <a:prstGeom prst="rect">
            <a:avLst/>
          </a:prstGeom>
          <a:solidFill>
            <a:schemeClr val="bg1"/>
          </a:solidFill>
        </p:spPr>
        <p:txBody>
          <a:bodyPr wrap="square" rtlCol="0">
            <a:spAutoFit/>
          </a:bodyPr>
          <a:lstStyle/>
          <a:p>
            <a:r>
              <a:rPr lang="de-DE" sz="700" dirty="0" err="1" smtClean="0"/>
              <a:t>Sources</a:t>
            </a:r>
            <a:r>
              <a:rPr lang="de-DE" sz="700" dirty="0" smtClean="0"/>
              <a:t>: Federal Agency </a:t>
            </a:r>
            <a:r>
              <a:rPr lang="de-DE" sz="700" dirty="0" err="1" smtClean="0"/>
              <a:t>for</a:t>
            </a:r>
            <a:r>
              <a:rPr lang="de-DE" sz="700" dirty="0" smtClean="0"/>
              <a:t> Nature </a:t>
            </a:r>
            <a:r>
              <a:rPr lang="de-DE" sz="700" dirty="0" err="1" smtClean="0"/>
              <a:t>Conservation</a:t>
            </a:r>
            <a:r>
              <a:rPr lang="de-DE" sz="700" dirty="0" smtClean="0"/>
              <a:t> (</a:t>
            </a:r>
            <a:r>
              <a:rPr lang="de-DE" sz="700" dirty="0" err="1" smtClean="0"/>
              <a:t>BfN</a:t>
            </a:r>
            <a:r>
              <a:rPr lang="de-DE" sz="700" dirty="0" smtClean="0"/>
              <a:t>), 2013</a:t>
            </a:r>
          </a:p>
          <a:p>
            <a:r>
              <a:rPr lang="de-DE" sz="700" dirty="0" err="1" smtClean="0"/>
              <a:t>Geobasisdata</a:t>
            </a:r>
            <a:r>
              <a:rPr lang="de-DE" sz="700" dirty="0" smtClean="0"/>
              <a:t> ©</a:t>
            </a:r>
            <a:r>
              <a:rPr lang="de-DE" sz="700" dirty="0" err="1" smtClean="0"/>
              <a:t>GeoBasis</a:t>
            </a:r>
            <a:r>
              <a:rPr lang="de-DE" sz="700" dirty="0" smtClean="0"/>
              <a:t>-DE/BKG 2011</a:t>
            </a:r>
            <a:endParaRPr lang="de-DE" sz="700" dirty="0"/>
          </a:p>
        </p:txBody>
      </p:sp>
      <p:sp>
        <p:nvSpPr>
          <p:cNvPr id="944130" name="Rectangle 2"/>
          <p:cNvSpPr>
            <a:spLocks noGrp="1" noChangeArrowheads="1"/>
          </p:cNvSpPr>
          <p:nvPr>
            <p:ph type="title"/>
          </p:nvPr>
        </p:nvSpPr>
        <p:spPr>
          <a:xfrm>
            <a:off x="4716017" y="211138"/>
            <a:ext cx="4275584" cy="850900"/>
          </a:xfrm>
        </p:spPr>
        <p:txBody>
          <a:bodyPr/>
          <a:lstStyle/>
          <a:p>
            <a:r>
              <a:rPr lang="de-DE" sz="2800" dirty="0" smtClean="0"/>
              <a:t>Large </a:t>
            </a:r>
            <a:r>
              <a:rPr lang="de-DE" sz="2800" dirty="0" err="1" smtClean="0"/>
              <a:t>Scale</a:t>
            </a:r>
            <a:r>
              <a:rPr lang="de-DE" sz="2800" dirty="0" smtClean="0"/>
              <a:t> </a:t>
            </a:r>
            <a:r>
              <a:rPr lang="de-DE" sz="2800" dirty="0" err="1" smtClean="0"/>
              <a:t>Conservation</a:t>
            </a:r>
            <a:r>
              <a:rPr lang="de-DE" sz="2800" dirty="0" smtClean="0"/>
              <a:t> Projects</a:t>
            </a:r>
            <a:endParaRPr lang="de-DE" sz="2800" dirty="0"/>
          </a:p>
        </p:txBody>
      </p:sp>
    </p:spTree>
    <p:extLst>
      <p:ext uri="{BB962C8B-B14F-4D97-AF65-F5344CB8AC3E}">
        <p14:creationId xmlns="" xmlns:p14="http://schemas.microsoft.com/office/powerpoint/2010/main" val="374519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hteck 15"/>
          <p:cNvSpPr/>
          <p:nvPr/>
        </p:nvSpPr>
        <p:spPr bwMode="auto">
          <a:xfrm>
            <a:off x="1043608" y="1378800"/>
            <a:ext cx="588342" cy="5436000"/>
          </a:xfrm>
          <a:prstGeom prst="rect">
            <a:avLst/>
          </a:prstGeom>
          <a:solidFill>
            <a:schemeClr val="bg1"/>
          </a:solidFill>
          <a:ln>
            <a:noFill/>
          </a:ln>
          <a:effectLst/>
          <a:extLst/>
        </p:spPr>
        <p:txBody>
          <a:bodyPr vert="horz" wrap="square" lIns="91440" tIns="45720" rIns="91440" bIns="45720" numCol="1" rtlCol="0" anchor="t" anchorCtr="0" compatLnSpc="1">
            <a:prstTxWarp prst="textNoShape">
              <a:avLst/>
            </a:prstTxWarp>
            <a:spAutoFit/>
          </a:bodyPr>
          <a:lstStyle/>
          <a:p>
            <a:pPr marL="266700" marR="0" indent="-266700" algn="ctr" defTabSz="914400" rtl="0" eaLnBrk="1" fontAlgn="base" latinLnBrk="0" hangingPunct="1">
              <a:lnSpc>
                <a:spcPct val="100000"/>
              </a:lnSpc>
              <a:spcBef>
                <a:spcPct val="20000"/>
              </a:spcBef>
              <a:spcAft>
                <a:spcPct val="0"/>
              </a:spcAft>
              <a:buClrTx/>
              <a:buSzTx/>
              <a:buFont typeface="Wingdings" pitchFamily="2" charset="2"/>
              <a:buChar char="Ø"/>
              <a:tabLst/>
            </a:pPr>
            <a:endParaRPr kumimoji="0" lang="de-DE" sz="2000" b="0" i="0" u="none" strike="noStrike" cap="none" normalizeH="0" baseline="0" smtClean="0">
              <a:ln>
                <a:noFill/>
              </a:ln>
              <a:solidFill>
                <a:schemeClr val="tx1"/>
              </a:solidFill>
              <a:effectLst/>
              <a:latin typeface="Arial" charset="0"/>
            </a:endParaRPr>
          </a:p>
        </p:txBody>
      </p:sp>
      <p:sp>
        <p:nvSpPr>
          <p:cNvPr id="2" name="Titel 1"/>
          <p:cNvSpPr>
            <a:spLocks noGrp="1"/>
          </p:cNvSpPr>
          <p:nvPr>
            <p:ph type="title"/>
          </p:nvPr>
        </p:nvSpPr>
        <p:spPr/>
        <p:txBody>
          <a:bodyPr/>
          <a:lstStyle/>
          <a:p>
            <a:r>
              <a:rPr lang="de-DE" dirty="0" err="1" smtClean="0"/>
              <a:t>How</a:t>
            </a:r>
            <a:r>
              <a:rPr lang="de-DE" dirty="0" smtClean="0"/>
              <a:t> </a:t>
            </a:r>
            <a:r>
              <a:rPr lang="de-DE" dirty="0" err="1" smtClean="0"/>
              <a:t>to</a:t>
            </a:r>
            <a:r>
              <a:rPr lang="de-DE" dirty="0" smtClean="0"/>
              <a:t> </a:t>
            </a:r>
            <a:r>
              <a:rPr lang="de-DE" dirty="0" err="1" smtClean="0"/>
              <a:t>map</a:t>
            </a:r>
            <a:r>
              <a:rPr lang="de-DE" dirty="0" smtClean="0"/>
              <a:t> </a:t>
            </a:r>
            <a:r>
              <a:rPr lang="de-DE" dirty="0" err="1" smtClean="0"/>
              <a:t>the</a:t>
            </a:r>
            <a:r>
              <a:rPr lang="de-DE" dirty="0" smtClean="0"/>
              <a:t> </a:t>
            </a:r>
            <a:r>
              <a:rPr lang="de-DE" dirty="0" err="1" smtClean="0"/>
              <a:t>status</a:t>
            </a:r>
            <a:r>
              <a:rPr lang="de-DE" dirty="0" smtClean="0"/>
              <a:t> </a:t>
            </a:r>
            <a:r>
              <a:rPr lang="de-DE" dirty="0" err="1" smtClean="0"/>
              <a:t>of</a:t>
            </a:r>
            <a:r>
              <a:rPr lang="de-DE" dirty="0" smtClean="0"/>
              <a:t> </a:t>
            </a:r>
            <a:r>
              <a:rPr lang="de-DE" dirty="0" err="1" smtClean="0"/>
              <a:t>floodplains</a:t>
            </a:r>
            <a:r>
              <a:rPr lang="de-DE" dirty="0" smtClean="0"/>
              <a:t>?</a:t>
            </a:r>
            <a:endParaRPr lang="de-DE" dirty="0"/>
          </a:p>
        </p:txBody>
      </p:sp>
      <p:sp>
        <p:nvSpPr>
          <p:cNvPr id="5" name="Text Box 5"/>
          <p:cNvSpPr txBox="1">
            <a:spLocks noChangeArrowheads="1"/>
          </p:cNvSpPr>
          <p:nvPr/>
        </p:nvSpPr>
        <p:spPr bwMode="auto">
          <a:xfrm>
            <a:off x="5904955" y="1798638"/>
            <a:ext cx="2824708"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3200" b="1">
                <a:solidFill>
                  <a:schemeClr val="tx1"/>
                </a:solidFill>
                <a:latin typeface="Interstate-Black"/>
              </a:defRPr>
            </a:lvl1pPr>
            <a:lvl2pPr marL="742950" indent="-285750" eaLnBrk="0" hangingPunct="0">
              <a:defRPr sz="3200" b="1">
                <a:solidFill>
                  <a:schemeClr val="tx1"/>
                </a:solidFill>
                <a:latin typeface="Interstate-Black"/>
              </a:defRPr>
            </a:lvl2pPr>
            <a:lvl3pPr marL="1143000" indent="-228600" eaLnBrk="0" hangingPunct="0">
              <a:defRPr sz="3200" b="1">
                <a:solidFill>
                  <a:schemeClr val="tx1"/>
                </a:solidFill>
                <a:latin typeface="Interstate-Black"/>
              </a:defRPr>
            </a:lvl3pPr>
            <a:lvl4pPr marL="1600200" indent="-228600" eaLnBrk="0" hangingPunct="0">
              <a:defRPr sz="3200" b="1">
                <a:solidFill>
                  <a:schemeClr val="tx1"/>
                </a:solidFill>
                <a:latin typeface="Interstate-Black"/>
              </a:defRPr>
            </a:lvl4pPr>
            <a:lvl5pPr marL="2057400" indent="-228600" eaLnBrk="0" hangingPunct="0">
              <a:defRPr sz="3200" b="1">
                <a:solidFill>
                  <a:schemeClr val="tx1"/>
                </a:solidFill>
                <a:latin typeface="Interstate-Black"/>
              </a:defRPr>
            </a:lvl5pPr>
            <a:lvl6pPr marL="2514600" indent="-228600" eaLnBrk="0" fontAlgn="base" hangingPunct="0">
              <a:spcBef>
                <a:spcPct val="0"/>
              </a:spcBef>
              <a:spcAft>
                <a:spcPct val="0"/>
              </a:spcAft>
              <a:defRPr sz="3200" b="1">
                <a:solidFill>
                  <a:schemeClr val="tx1"/>
                </a:solidFill>
                <a:latin typeface="Interstate-Black"/>
              </a:defRPr>
            </a:lvl6pPr>
            <a:lvl7pPr marL="2971800" indent="-228600" eaLnBrk="0" fontAlgn="base" hangingPunct="0">
              <a:spcBef>
                <a:spcPct val="0"/>
              </a:spcBef>
              <a:spcAft>
                <a:spcPct val="0"/>
              </a:spcAft>
              <a:defRPr sz="3200" b="1">
                <a:solidFill>
                  <a:schemeClr val="tx1"/>
                </a:solidFill>
                <a:latin typeface="Interstate-Black"/>
              </a:defRPr>
            </a:lvl7pPr>
            <a:lvl8pPr marL="3429000" indent="-228600" eaLnBrk="0" fontAlgn="base" hangingPunct="0">
              <a:spcBef>
                <a:spcPct val="0"/>
              </a:spcBef>
              <a:spcAft>
                <a:spcPct val="0"/>
              </a:spcAft>
              <a:defRPr sz="3200" b="1">
                <a:solidFill>
                  <a:schemeClr val="tx1"/>
                </a:solidFill>
                <a:latin typeface="Interstate-Black"/>
              </a:defRPr>
            </a:lvl8pPr>
            <a:lvl9pPr marL="3886200" indent="-228600" eaLnBrk="0" fontAlgn="base" hangingPunct="0">
              <a:spcBef>
                <a:spcPct val="0"/>
              </a:spcBef>
              <a:spcAft>
                <a:spcPct val="0"/>
              </a:spcAft>
              <a:defRPr sz="3200" b="1">
                <a:solidFill>
                  <a:schemeClr val="tx1"/>
                </a:solidFill>
                <a:latin typeface="Interstate-Black"/>
              </a:defRPr>
            </a:lvl9pPr>
          </a:lstStyle>
          <a:p>
            <a:pPr eaLnBrk="1" hangingPunct="1">
              <a:lnSpc>
                <a:spcPct val="80000"/>
              </a:lnSpc>
              <a:spcAft>
                <a:spcPct val="10000"/>
              </a:spcAft>
            </a:pPr>
            <a:r>
              <a:rPr lang="de-DE" altLang="de-DE" sz="2000" dirty="0" smtClean="0">
                <a:latin typeface="Arial" pitchFamily="34" charset="0"/>
              </a:rPr>
              <a:t>Status </a:t>
            </a:r>
            <a:r>
              <a:rPr lang="de-DE" altLang="de-DE" sz="2000" dirty="0" err="1">
                <a:latin typeface="Arial" pitchFamily="34" charset="0"/>
              </a:rPr>
              <a:t>of</a:t>
            </a:r>
            <a:r>
              <a:rPr lang="de-DE" altLang="de-DE" sz="2000" dirty="0">
                <a:latin typeface="Arial" pitchFamily="34" charset="0"/>
              </a:rPr>
              <a:t> </a:t>
            </a:r>
            <a:r>
              <a:rPr lang="de-DE" altLang="de-DE" sz="2000" dirty="0" err="1">
                <a:latin typeface="Arial" pitchFamily="34" charset="0"/>
              </a:rPr>
              <a:t>Floodplains</a:t>
            </a:r>
            <a:endParaRPr lang="de-DE" altLang="de-DE" sz="1800" b="0" dirty="0">
              <a:solidFill>
                <a:srgbClr val="2753A1"/>
              </a:solidFill>
              <a:latin typeface="Arial" pitchFamily="34" charset="0"/>
            </a:endParaRPr>
          </a:p>
        </p:txBody>
      </p:sp>
      <p:sp>
        <p:nvSpPr>
          <p:cNvPr id="6" name="Text Box 6"/>
          <p:cNvSpPr txBox="1">
            <a:spLocks noChangeArrowheads="1"/>
          </p:cNvSpPr>
          <p:nvPr/>
        </p:nvSpPr>
        <p:spPr bwMode="auto">
          <a:xfrm>
            <a:off x="3094038" y="1798638"/>
            <a:ext cx="2801937" cy="8175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3200" b="1">
                <a:solidFill>
                  <a:schemeClr val="tx1"/>
                </a:solidFill>
                <a:latin typeface="Interstate-Black"/>
              </a:defRPr>
            </a:lvl1pPr>
            <a:lvl2pPr marL="742950" indent="-285750" eaLnBrk="0" hangingPunct="0">
              <a:defRPr sz="3200" b="1">
                <a:solidFill>
                  <a:schemeClr val="tx1"/>
                </a:solidFill>
                <a:latin typeface="Interstate-Black"/>
              </a:defRPr>
            </a:lvl2pPr>
            <a:lvl3pPr marL="1143000" indent="-228600" eaLnBrk="0" hangingPunct="0">
              <a:defRPr sz="3200" b="1">
                <a:solidFill>
                  <a:schemeClr val="tx1"/>
                </a:solidFill>
                <a:latin typeface="Interstate-Black"/>
              </a:defRPr>
            </a:lvl3pPr>
            <a:lvl4pPr marL="1600200" indent="-228600" eaLnBrk="0" hangingPunct="0">
              <a:defRPr sz="3200" b="1">
                <a:solidFill>
                  <a:schemeClr val="tx1"/>
                </a:solidFill>
                <a:latin typeface="Interstate-Black"/>
              </a:defRPr>
            </a:lvl4pPr>
            <a:lvl5pPr marL="2057400" indent="-228600" eaLnBrk="0" hangingPunct="0">
              <a:defRPr sz="3200" b="1">
                <a:solidFill>
                  <a:schemeClr val="tx1"/>
                </a:solidFill>
                <a:latin typeface="Interstate-Black"/>
              </a:defRPr>
            </a:lvl5pPr>
            <a:lvl6pPr marL="2514600" indent="-228600" eaLnBrk="0" fontAlgn="base" hangingPunct="0">
              <a:spcBef>
                <a:spcPct val="0"/>
              </a:spcBef>
              <a:spcAft>
                <a:spcPct val="0"/>
              </a:spcAft>
              <a:defRPr sz="3200" b="1">
                <a:solidFill>
                  <a:schemeClr val="tx1"/>
                </a:solidFill>
                <a:latin typeface="Interstate-Black"/>
              </a:defRPr>
            </a:lvl6pPr>
            <a:lvl7pPr marL="2971800" indent="-228600" eaLnBrk="0" fontAlgn="base" hangingPunct="0">
              <a:spcBef>
                <a:spcPct val="0"/>
              </a:spcBef>
              <a:spcAft>
                <a:spcPct val="0"/>
              </a:spcAft>
              <a:defRPr sz="3200" b="1">
                <a:solidFill>
                  <a:schemeClr val="tx1"/>
                </a:solidFill>
                <a:latin typeface="Interstate-Black"/>
              </a:defRPr>
            </a:lvl7pPr>
            <a:lvl8pPr marL="3429000" indent="-228600" eaLnBrk="0" fontAlgn="base" hangingPunct="0">
              <a:spcBef>
                <a:spcPct val="0"/>
              </a:spcBef>
              <a:spcAft>
                <a:spcPct val="0"/>
              </a:spcAft>
              <a:defRPr sz="3200" b="1">
                <a:solidFill>
                  <a:schemeClr val="tx1"/>
                </a:solidFill>
                <a:latin typeface="Interstate-Black"/>
              </a:defRPr>
            </a:lvl8pPr>
            <a:lvl9pPr marL="3886200" indent="-228600" eaLnBrk="0" fontAlgn="base" hangingPunct="0">
              <a:spcBef>
                <a:spcPct val="0"/>
              </a:spcBef>
              <a:spcAft>
                <a:spcPct val="0"/>
              </a:spcAft>
              <a:defRPr sz="3200" b="1">
                <a:solidFill>
                  <a:schemeClr val="tx1"/>
                </a:solidFill>
                <a:latin typeface="Interstate-Black"/>
              </a:defRPr>
            </a:lvl9pPr>
          </a:lstStyle>
          <a:p>
            <a:pPr eaLnBrk="1" hangingPunct="1">
              <a:lnSpc>
                <a:spcPct val="80000"/>
              </a:lnSpc>
              <a:spcAft>
                <a:spcPct val="10000"/>
              </a:spcAft>
            </a:pPr>
            <a:r>
              <a:rPr lang="de-DE" altLang="de-DE" sz="2000" dirty="0" err="1">
                <a:latin typeface="Arial" pitchFamily="34" charset="0"/>
              </a:rPr>
              <a:t>Structural</a:t>
            </a:r>
            <a:r>
              <a:rPr lang="de-DE" altLang="de-DE" sz="2000" dirty="0">
                <a:latin typeface="Arial" pitchFamily="34" charset="0"/>
              </a:rPr>
              <a:t> Quality </a:t>
            </a:r>
            <a:r>
              <a:rPr lang="de-DE" altLang="de-DE" sz="2000" dirty="0" err="1">
                <a:latin typeface="Arial" pitchFamily="34" charset="0"/>
              </a:rPr>
              <a:t>of</a:t>
            </a:r>
            <a:r>
              <a:rPr lang="de-DE" altLang="de-DE" sz="2000" dirty="0">
                <a:latin typeface="Arial" pitchFamily="34" charset="0"/>
              </a:rPr>
              <a:t> </a:t>
            </a:r>
            <a:r>
              <a:rPr lang="de-DE" altLang="de-DE" sz="2000" dirty="0" err="1">
                <a:latin typeface="Arial" pitchFamily="34" charset="0"/>
              </a:rPr>
              <a:t>surface</a:t>
            </a:r>
            <a:r>
              <a:rPr lang="de-DE" altLang="de-DE" sz="2000" dirty="0">
                <a:latin typeface="Arial" pitchFamily="34" charset="0"/>
              </a:rPr>
              <a:t> </a:t>
            </a:r>
            <a:r>
              <a:rPr lang="de-DE" altLang="de-DE" sz="2000" dirty="0" err="1">
                <a:latin typeface="Arial" pitchFamily="34" charset="0"/>
              </a:rPr>
              <a:t>water</a:t>
            </a:r>
            <a:r>
              <a:rPr lang="de-DE" altLang="de-DE" sz="2000" dirty="0">
                <a:latin typeface="Arial" pitchFamily="34" charset="0"/>
              </a:rPr>
              <a:t> </a:t>
            </a:r>
            <a:r>
              <a:rPr lang="de-DE" altLang="de-DE" sz="2000" dirty="0" err="1">
                <a:latin typeface="Arial" pitchFamily="34" charset="0"/>
              </a:rPr>
              <a:t>bodies</a:t>
            </a:r>
            <a:endParaRPr lang="de-DE" altLang="de-DE" sz="2000" dirty="0">
              <a:latin typeface="Arial" pitchFamily="34" charset="0"/>
            </a:endParaRPr>
          </a:p>
          <a:p>
            <a:pPr eaLnBrk="1" hangingPunct="1">
              <a:lnSpc>
                <a:spcPct val="75000"/>
              </a:lnSpc>
              <a:spcAft>
                <a:spcPct val="10000"/>
              </a:spcAft>
            </a:pPr>
            <a:endParaRPr lang="de-DE" altLang="de-DE" sz="1800" b="0" dirty="0">
              <a:latin typeface="Arial" pitchFamily="34" charset="0"/>
            </a:endParaRPr>
          </a:p>
        </p:txBody>
      </p:sp>
      <p:sp>
        <p:nvSpPr>
          <p:cNvPr id="8" name="Text Box 10"/>
          <p:cNvSpPr txBox="1">
            <a:spLocks noChangeArrowheads="1"/>
          </p:cNvSpPr>
          <p:nvPr/>
        </p:nvSpPr>
        <p:spPr bwMode="auto">
          <a:xfrm>
            <a:off x="179388" y="1798638"/>
            <a:ext cx="2905125" cy="581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3200" b="1">
                <a:solidFill>
                  <a:schemeClr val="tx1"/>
                </a:solidFill>
                <a:latin typeface="Interstate-Black"/>
              </a:defRPr>
            </a:lvl1pPr>
            <a:lvl2pPr marL="742950" indent="-285750" eaLnBrk="0" hangingPunct="0">
              <a:defRPr sz="3200" b="1">
                <a:solidFill>
                  <a:schemeClr val="tx1"/>
                </a:solidFill>
                <a:latin typeface="Interstate-Black"/>
              </a:defRPr>
            </a:lvl2pPr>
            <a:lvl3pPr marL="1143000" indent="-228600" eaLnBrk="0" hangingPunct="0">
              <a:defRPr sz="3200" b="1">
                <a:solidFill>
                  <a:schemeClr val="tx1"/>
                </a:solidFill>
                <a:latin typeface="Interstate-Black"/>
              </a:defRPr>
            </a:lvl3pPr>
            <a:lvl4pPr marL="1600200" indent="-228600" eaLnBrk="0" hangingPunct="0">
              <a:defRPr sz="3200" b="1">
                <a:solidFill>
                  <a:schemeClr val="tx1"/>
                </a:solidFill>
                <a:latin typeface="Interstate-Black"/>
              </a:defRPr>
            </a:lvl4pPr>
            <a:lvl5pPr marL="2057400" indent="-228600" eaLnBrk="0" hangingPunct="0">
              <a:defRPr sz="3200" b="1">
                <a:solidFill>
                  <a:schemeClr val="tx1"/>
                </a:solidFill>
                <a:latin typeface="Interstate-Black"/>
              </a:defRPr>
            </a:lvl5pPr>
            <a:lvl6pPr marL="2514600" indent="-228600" eaLnBrk="0" fontAlgn="base" hangingPunct="0">
              <a:spcBef>
                <a:spcPct val="0"/>
              </a:spcBef>
              <a:spcAft>
                <a:spcPct val="0"/>
              </a:spcAft>
              <a:defRPr sz="3200" b="1">
                <a:solidFill>
                  <a:schemeClr val="tx1"/>
                </a:solidFill>
                <a:latin typeface="Interstate-Black"/>
              </a:defRPr>
            </a:lvl6pPr>
            <a:lvl7pPr marL="2971800" indent="-228600" eaLnBrk="0" fontAlgn="base" hangingPunct="0">
              <a:spcBef>
                <a:spcPct val="0"/>
              </a:spcBef>
              <a:spcAft>
                <a:spcPct val="0"/>
              </a:spcAft>
              <a:defRPr sz="3200" b="1">
                <a:solidFill>
                  <a:schemeClr val="tx1"/>
                </a:solidFill>
                <a:latin typeface="Interstate-Black"/>
              </a:defRPr>
            </a:lvl7pPr>
            <a:lvl8pPr marL="3429000" indent="-228600" eaLnBrk="0" fontAlgn="base" hangingPunct="0">
              <a:spcBef>
                <a:spcPct val="0"/>
              </a:spcBef>
              <a:spcAft>
                <a:spcPct val="0"/>
              </a:spcAft>
              <a:defRPr sz="3200" b="1">
                <a:solidFill>
                  <a:schemeClr val="tx1"/>
                </a:solidFill>
                <a:latin typeface="Interstate-Black"/>
              </a:defRPr>
            </a:lvl8pPr>
            <a:lvl9pPr marL="3886200" indent="-228600" eaLnBrk="0" fontAlgn="base" hangingPunct="0">
              <a:spcBef>
                <a:spcPct val="0"/>
              </a:spcBef>
              <a:spcAft>
                <a:spcPct val="0"/>
              </a:spcAft>
              <a:defRPr sz="3200" b="1">
                <a:solidFill>
                  <a:schemeClr val="tx1"/>
                </a:solidFill>
                <a:latin typeface="Interstate-Black"/>
              </a:defRPr>
            </a:lvl9pPr>
          </a:lstStyle>
          <a:p>
            <a:pPr eaLnBrk="1" hangingPunct="1">
              <a:lnSpc>
                <a:spcPct val="80000"/>
              </a:lnSpc>
              <a:spcAft>
                <a:spcPct val="10000"/>
              </a:spcAft>
            </a:pPr>
            <a:r>
              <a:rPr lang="de-DE" altLang="de-DE" sz="2000" dirty="0" err="1">
                <a:latin typeface="Arial" pitchFamily="34" charset="0"/>
              </a:rPr>
              <a:t>Ecological</a:t>
            </a:r>
            <a:r>
              <a:rPr lang="de-DE" altLang="de-DE" sz="2000" dirty="0">
                <a:latin typeface="Arial" pitchFamily="34" charset="0"/>
              </a:rPr>
              <a:t> Status </a:t>
            </a:r>
            <a:r>
              <a:rPr lang="de-DE" altLang="de-DE" sz="2000" dirty="0" err="1">
                <a:latin typeface="Arial" pitchFamily="34" charset="0"/>
              </a:rPr>
              <a:t>of</a:t>
            </a:r>
            <a:r>
              <a:rPr lang="de-DE" altLang="de-DE" sz="2000" dirty="0">
                <a:latin typeface="Arial" pitchFamily="34" charset="0"/>
              </a:rPr>
              <a:t> </a:t>
            </a:r>
            <a:r>
              <a:rPr lang="de-DE" altLang="de-DE" sz="2000" dirty="0" err="1">
                <a:latin typeface="Arial" pitchFamily="34" charset="0"/>
              </a:rPr>
              <a:t>surface</a:t>
            </a:r>
            <a:r>
              <a:rPr lang="de-DE" altLang="de-DE" sz="2000" dirty="0">
                <a:latin typeface="Arial" pitchFamily="34" charset="0"/>
              </a:rPr>
              <a:t> </a:t>
            </a:r>
            <a:r>
              <a:rPr lang="de-DE" altLang="de-DE" sz="2000" dirty="0" err="1">
                <a:latin typeface="Arial" pitchFamily="34" charset="0"/>
              </a:rPr>
              <a:t>water</a:t>
            </a:r>
            <a:r>
              <a:rPr lang="de-DE" altLang="de-DE" sz="2000" dirty="0">
                <a:latin typeface="Arial" pitchFamily="34" charset="0"/>
              </a:rPr>
              <a:t> </a:t>
            </a:r>
            <a:r>
              <a:rPr lang="de-DE" altLang="de-DE" sz="2000" dirty="0" err="1">
                <a:latin typeface="Arial" pitchFamily="34" charset="0"/>
              </a:rPr>
              <a:t>bodies</a:t>
            </a:r>
            <a:endParaRPr lang="de-DE" altLang="de-DE" sz="1800" dirty="0">
              <a:latin typeface="Arial" pitchFamily="34" charset="0"/>
            </a:endParaRPr>
          </a:p>
        </p:txBody>
      </p:sp>
      <p:sp>
        <p:nvSpPr>
          <p:cNvPr id="12" name="Text Box 16"/>
          <p:cNvSpPr txBox="1">
            <a:spLocks noChangeArrowheads="1"/>
          </p:cNvSpPr>
          <p:nvPr/>
        </p:nvSpPr>
        <p:spPr bwMode="auto">
          <a:xfrm>
            <a:off x="3222648" y="6411065"/>
            <a:ext cx="2764513" cy="246221"/>
          </a:xfrm>
          <a:prstGeom prst="rect">
            <a:avLst/>
          </a:prstGeom>
          <a:solidFill>
            <a:schemeClr val="bg1"/>
          </a:solidFill>
          <a:ln>
            <a:noFill/>
          </a:ln>
        </p:spPr>
        <p:txBody>
          <a:bodyPr wrap="square">
            <a:spAutoFit/>
          </a:bodyPr>
          <a:lstStyle>
            <a:lvl1pPr eaLnBrk="0" hangingPunct="0">
              <a:defRPr sz="3200" b="1">
                <a:solidFill>
                  <a:schemeClr val="tx1"/>
                </a:solidFill>
                <a:latin typeface="Interstate-Black"/>
              </a:defRPr>
            </a:lvl1pPr>
            <a:lvl2pPr marL="742950" indent="-285750" eaLnBrk="0" hangingPunct="0">
              <a:defRPr sz="3200" b="1">
                <a:solidFill>
                  <a:schemeClr val="tx1"/>
                </a:solidFill>
                <a:latin typeface="Interstate-Black"/>
              </a:defRPr>
            </a:lvl2pPr>
            <a:lvl3pPr marL="1143000" indent="-228600" eaLnBrk="0" hangingPunct="0">
              <a:defRPr sz="3200" b="1">
                <a:solidFill>
                  <a:schemeClr val="tx1"/>
                </a:solidFill>
                <a:latin typeface="Interstate-Black"/>
              </a:defRPr>
            </a:lvl3pPr>
            <a:lvl4pPr marL="1600200" indent="-228600" eaLnBrk="0" hangingPunct="0">
              <a:defRPr sz="3200" b="1">
                <a:solidFill>
                  <a:schemeClr val="tx1"/>
                </a:solidFill>
                <a:latin typeface="Interstate-Black"/>
              </a:defRPr>
            </a:lvl4pPr>
            <a:lvl5pPr marL="2057400" indent="-228600" eaLnBrk="0" hangingPunct="0">
              <a:defRPr sz="3200" b="1">
                <a:solidFill>
                  <a:schemeClr val="tx1"/>
                </a:solidFill>
                <a:latin typeface="Interstate-Black"/>
              </a:defRPr>
            </a:lvl5pPr>
            <a:lvl6pPr marL="2514600" indent="-228600" eaLnBrk="0" fontAlgn="base" hangingPunct="0">
              <a:spcBef>
                <a:spcPct val="0"/>
              </a:spcBef>
              <a:spcAft>
                <a:spcPct val="0"/>
              </a:spcAft>
              <a:defRPr sz="3200" b="1">
                <a:solidFill>
                  <a:schemeClr val="tx1"/>
                </a:solidFill>
                <a:latin typeface="Interstate-Black"/>
              </a:defRPr>
            </a:lvl6pPr>
            <a:lvl7pPr marL="2971800" indent="-228600" eaLnBrk="0" fontAlgn="base" hangingPunct="0">
              <a:spcBef>
                <a:spcPct val="0"/>
              </a:spcBef>
              <a:spcAft>
                <a:spcPct val="0"/>
              </a:spcAft>
              <a:defRPr sz="3200" b="1">
                <a:solidFill>
                  <a:schemeClr val="tx1"/>
                </a:solidFill>
                <a:latin typeface="Interstate-Black"/>
              </a:defRPr>
            </a:lvl7pPr>
            <a:lvl8pPr marL="3429000" indent="-228600" eaLnBrk="0" fontAlgn="base" hangingPunct="0">
              <a:spcBef>
                <a:spcPct val="0"/>
              </a:spcBef>
              <a:spcAft>
                <a:spcPct val="0"/>
              </a:spcAft>
              <a:defRPr sz="3200" b="1">
                <a:solidFill>
                  <a:schemeClr val="tx1"/>
                </a:solidFill>
                <a:latin typeface="Interstate-Black"/>
              </a:defRPr>
            </a:lvl8pPr>
            <a:lvl9pPr marL="3886200" indent="-228600" eaLnBrk="0" fontAlgn="base" hangingPunct="0">
              <a:spcBef>
                <a:spcPct val="0"/>
              </a:spcBef>
              <a:spcAft>
                <a:spcPct val="0"/>
              </a:spcAft>
              <a:defRPr sz="3200" b="1">
                <a:solidFill>
                  <a:schemeClr val="tx1"/>
                </a:solidFill>
                <a:latin typeface="Interstate-Black"/>
              </a:defRPr>
            </a:lvl9pPr>
          </a:lstStyle>
          <a:p>
            <a:pPr eaLnBrk="1" hangingPunct="1">
              <a:spcBef>
                <a:spcPct val="50000"/>
              </a:spcBef>
            </a:pPr>
            <a:r>
              <a:rPr lang="de-DE" altLang="de-DE" sz="1000" dirty="0" smtClean="0">
                <a:latin typeface="Arial" pitchFamily="34" charset="0"/>
              </a:rPr>
              <a:t>Source: UBA </a:t>
            </a:r>
            <a:r>
              <a:rPr lang="de-DE" altLang="de-DE" sz="1000" dirty="0" err="1" smtClean="0">
                <a:latin typeface="Arial" pitchFamily="34" charset="0"/>
              </a:rPr>
              <a:t>according</a:t>
            </a:r>
            <a:r>
              <a:rPr lang="de-DE" altLang="de-DE" sz="1000" dirty="0" smtClean="0">
                <a:latin typeface="Arial" pitchFamily="34" charset="0"/>
              </a:rPr>
              <a:t> </a:t>
            </a:r>
            <a:r>
              <a:rPr lang="de-DE" altLang="de-DE" sz="1000" dirty="0" err="1" smtClean="0">
                <a:latin typeface="Arial" pitchFamily="34" charset="0"/>
              </a:rPr>
              <a:t>to</a:t>
            </a:r>
            <a:r>
              <a:rPr lang="de-DE" altLang="de-DE" sz="1000" dirty="0" smtClean="0">
                <a:latin typeface="Arial" pitchFamily="34" charset="0"/>
              </a:rPr>
              <a:t> LAWA 2002</a:t>
            </a:r>
            <a:endParaRPr lang="de-DE" altLang="de-DE" sz="1000" dirty="0">
              <a:latin typeface="Arial" pitchFamily="34" charset="0"/>
            </a:endParaRPr>
          </a:p>
        </p:txBody>
      </p:sp>
      <p:sp>
        <p:nvSpPr>
          <p:cNvPr id="13" name="Textfeld 2"/>
          <p:cNvSpPr txBox="1">
            <a:spLocks noChangeArrowheads="1"/>
          </p:cNvSpPr>
          <p:nvPr/>
        </p:nvSpPr>
        <p:spPr bwMode="auto">
          <a:xfrm>
            <a:off x="6982147" y="3556000"/>
            <a:ext cx="1066800" cy="13239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3200" b="1">
                <a:solidFill>
                  <a:schemeClr val="tx1"/>
                </a:solidFill>
                <a:latin typeface="Interstate-Black"/>
              </a:defRPr>
            </a:lvl1pPr>
            <a:lvl2pPr marL="742950" indent="-285750" eaLnBrk="0" hangingPunct="0">
              <a:defRPr sz="3200" b="1">
                <a:solidFill>
                  <a:schemeClr val="tx1"/>
                </a:solidFill>
                <a:latin typeface="Interstate-Black"/>
              </a:defRPr>
            </a:lvl2pPr>
            <a:lvl3pPr marL="1143000" indent="-228600" eaLnBrk="0" hangingPunct="0">
              <a:defRPr sz="3200" b="1">
                <a:solidFill>
                  <a:schemeClr val="tx1"/>
                </a:solidFill>
                <a:latin typeface="Interstate-Black"/>
              </a:defRPr>
            </a:lvl3pPr>
            <a:lvl4pPr marL="1600200" indent="-228600" eaLnBrk="0" hangingPunct="0">
              <a:defRPr sz="3200" b="1">
                <a:solidFill>
                  <a:schemeClr val="tx1"/>
                </a:solidFill>
                <a:latin typeface="Interstate-Black"/>
              </a:defRPr>
            </a:lvl4pPr>
            <a:lvl5pPr marL="2057400" indent="-228600" eaLnBrk="0" hangingPunct="0">
              <a:defRPr sz="3200" b="1">
                <a:solidFill>
                  <a:schemeClr val="tx1"/>
                </a:solidFill>
                <a:latin typeface="Interstate-Black"/>
              </a:defRPr>
            </a:lvl5pPr>
            <a:lvl6pPr marL="2514600" indent="-228600" eaLnBrk="0" fontAlgn="base" hangingPunct="0">
              <a:spcBef>
                <a:spcPct val="0"/>
              </a:spcBef>
              <a:spcAft>
                <a:spcPct val="0"/>
              </a:spcAft>
              <a:defRPr sz="3200" b="1">
                <a:solidFill>
                  <a:schemeClr val="tx1"/>
                </a:solidFill>
                <a:latin typeface="Interstate-Black"/>
              </a:defRPr>
            </a:lvl6pPr>
            <a:lvl7pPr marL="2971800" indent="-228600" eaLnBrk="0" fontAlgn="base" hangingPunct="0">
              <a:spcBef>
                <a:spcPct val="0"/>
              </a:spcBef>
              <a:spcAft>
                <a:spcPct val="0"/>
              </a:spcAft>
              <a:defRPr sz="3200" b="1">
                <a:solidFill>
                  <a:schemeClr val="tx1"/>
                </a:solidFill>
                <a:latin typeface="Interstate-Black"/>
              </a:defRPr>
            </a:lvl7pPr>
            <a:lvl8pPr marL="3429000" indent="-228600" eaLnBrk="0" fontAlgn="base" hangingPunct="0">
              <a:spcBef>
                <a:spcPct val="0"/>
              </a:spcBef>
              <a:spcAft>
                <a:spcPct val="0"/>
              </a:spcAft>
              <a:defRPr sz="3200" b="1">
                <a:solidFill>
                  <a:schemeClr val="tx1"/>
                </a:solidFill>
                <a:latin typeface="Interstate-Black"/>
              </a:defRPr>
            </a:lvl8pPr>
            <a:lvl9pPr marL="3886200" indent="-228600" eaLnBrk="0" fontAlgn="base" hangingPunct="0">
              <a:spcBef>
                <a:spcPct val="0"/>
              </a:spcBef>
              <a:spcAft>
                <a:spcPct val="0"/>
              </a:spcAft>
              <a:defRPr sz="3200" b="1">
                <a:solidFill>
                  <a:schemeClr val="tx1"/>
                </a:solidFill>
                <a:latin typeface="Interstate-Black"/>
              </a:defRPr>
            </a:lvl9pPr>
          </a:lstStyle>
          <a:p>
            <a:pPr eaLnBrk="1" hangingPunct="1"/>
            <a:r>
              <a:rPr lang="de-DE" altLang="de-DE" sz="8000"/>
              <a:t>?</a:t>
            </a:r>
          </a:p>
        </p:txBody>
      </p:sp>
      <p:sp>
        <p:nvSpPr>
          <p:cNvPr id="14" name="Text Box 16"/>
          <p:cNvSpPr txBox="1">
            <a:spLocks noChangeArrowheads="1"/>
          </p:cNvSpPr>
          <p:nvPr/>
        </p:nvSpPr>
        <p:spPr bwMode="auto">
          <a:xfrm>
            <a:off x="198313" y="6411066"/>
            <a:ext cx="2855491" cy="400110"/>
          </a:xfrm>
          <a:prstGeom prst="rect">
            <a:avLst/>
          </a:prstGeom>
          <a:solidFill>
            <a:schemeClr val="bg1"/>
          </a:solidFill>
          <a:ln>
            <a:noFill/>
          </a:ln>
        </p:spPr>
        <p:txBody>
          <a:bodyPr wrap="square">
            <a:spAutoFit/>
          </a:bodyPr>
          <a:lstStyle>
            <a:lvl1pPr eaLnBrk="0" hangingPunct="0">
              <a:defRPr sz="3200" b="1">
                <a:solidFill>
                  <a:schemeClr val="tx1"/>
                </a:solidFill>
                <a:latin typeface="Interstate-Black"/>
              </a:defRPr>
            </a:lvl1pPr>
            <a:lvl2pPr marL="742950" indent="-285750" eaLnBrk="0" hangingPunct="0">
              <a:defRPr sz="3200" b="1">
                <a:solidFill>
                  <a:schemeClr val="tx1"/>
                </a:solidFill>
                <a:latin typeface="Interstate-Black"/>
              </a:defRPr>
            </a:lvl2pPr>
            <a:lvl3pPr marL="1143000" indent="-228600" eaLnBrk="0" hangingPunct="0">
              <a:defRPr sz="3200" b="1">
                <a:solidFill>
                  <a:schemeClr val="tx1"/>
                </a:solidFill>
                <a:latin typeface="Interstate-Black"/>
              </a:defRPr>
            </a:lvl3pPr>
            <a:lvl4pPr marL="1600200" indent="-228600" eaLnBrk="0" hangingPunct="0">
              <a:defRPr sz="3200" b="1">
                <a:solidFill>
                  <a:schemeClr val="tx1"/>
                </a:solidFill>
                <a:latin typeface="Interstate-Black"/>
              </a:defRPr>
            </a:lvl4pPr>
            <a:lvl5pPr marL="2057400" indent="-228600" eaLnBrk="0" hangingPunct="0">
              <a:defRPr sz="3200" b="1">
                <a:solidFill>
                  <a:schemeClr val="tx1"/>
                </a:solidFill>
                <a:latin typeface="Interstate-Black"/>
              </a:defRPr>
            </a:lvl5pPr>
            <a:lvl6pPr marL="2514600" indent="-228600" eaLnBrk="0" fontAlgn="base" hangingPunct="0">
              <a:spcBef>
                <a:spcPct val="0"/>
              </a:spcBef>
              <a:spcAft>
                <a:spcPct val="0"/>
              </a:spcAft>
              <a:defRPr sz="3200" b="1">
                <a:solidFill>
                  <a:schemeClr val="tx1"/>
                </a:solidFill>
                <a:latin typeface="Interstate-Black"/>
              </a:defRPr>
            </a:lvl6pPr>
            <a:lvl7pPr marL="2971800" indent="-228600" eaLnBrk="0" fontAlgn="base" hangingPunct="0">
              <a:spcBef>
                <a:spcPct val="0"/>
              </a:spcBef>
              <a:spcAft>
                <a:spcPct val="0"/>
              </a:spcAft>
              <a:defRPr sz="3200" b="1">
                <a:solidFill>
                  <a:schemeClr val="tx1"/>
                </a:solidFill>
                <a:latin typeface="Interstate-Black"/>
              </a:defRPr>
            </a:lvl7pPr>
            <a:lvl8pPr marL="3429000" indent="-228600" eaLnBrk="0" fontAlgn="base" hangingPunct="0">
              <a:spcBef>
                <a:spcPct val="0"/>
              </a:spcBef>
              <a:spcAft>
                <a:spcPct val="0"/>
              </a:spcAft>
              <a:defRPr sz="3200" b="1">
                <a:solidFill>
                  <a:schemeClr val="tx1"/>
                </a:solidFill>
                <a:latin typeface="Interstate-Black"/>
              </a:defRPr>
            </a:lvl8pPr>
            <a:lvl9pPr marL="3886200" indent="-228600" eaLnBrk="0" fontAlgn="base" hangingPunct="0">
              <a:spcBef>
                <a:spcPct val="0"/>
              </a:spcBef>
              <a:spcAft>
                <a:spcPct val="0"/>
              </a:spcAft>
              <a:defRPr sz="3200" b="1">
                <a:solidFill>
                  <a:schemeClr val="tx1"/>
                </a:solidFill>
                <a:latin typeface="Interstate-Black"/>
              </a:defRPr>
            </a:lvl9pPr>
          </a:lstStyle>
          <a:p>
            <a:pPr eaLnBrk="1" hangingPunct="1">
              <a:spcBef>
                <a:spcPct val="50000"/>
              </a:spcBef>
              <a:buFont typeface="Wingdings" pitchFamily="2" charset="2"/>
              <a:buNone/>
            </a:pPr>
            <a:r>
              <a:rPr lang="de-DE" altLang="de-DE" sz="1000" dirty="0" smtClean="0">
                <a:latin typeface="Arial" pitchFamily="34" charset="0"/>
              </a:rPr>
              <a:t>Source</a:t>
            </a:r>
            <a:r>
              <a:rPr lang="de-DE" altLang="de-DE" sz="1000" dirty="0">
                <a:latin typeface="Arial" pitchFamily="34" charset="0"/>
              </a:rPr>
              <a:t>: </a:t>
            </a:r>
            <a:r>
              <a:rPr lang="de-DE" altLang="de-DE" sz="1000" dirty="0" smtClean="0">
                <a:latin typeface="Arial" pitchFamily="34" charset="0"/>
              </a:rPr>
              <a:t>BMU/UBA 2010, </a:t>
            </a:r>
            <a:r>
              <a:rPr lang="de-DE" altLang="de-DE" sz="1000" dirty="0" err="1" smtClean="0">
                <a:latin typeface="Arial" pitchFamily="34" charset="0"/>
              </a:rPr>
              <a:t>according</a:t>
            </a:r>
            <a:r>
              <a:rPr lang="de-DE" altLang="de-DE" sz="1000" dirty="0" smtClean="0">
                <a:latin typeface="Arial" pitchFamily="34" charset="0"/>
              </a:rPr>
              <a:t> </a:t>
            </a:r>
            <a:r>
              <a:rPr lang="de-DE" altLang="de-DE" sz="1000" dirty="0" err="1" smtClean="0">
                <a:latin typeface="Arial" pitchFamily="34" charset="0"/>
              </a:rPr>
              <a:t>to</a:t>
            </a:r>
            <a:r>
              <a:rPr lang="de-DE" altLang="de-DE" sz="1000" dirty="0" smtClean="0">
                <a:latin typeface="Arial" pitchFamily="34" charset="0"/>
              </a:rPr>
              <a:t> Portal Wasserblick/BfG, last update March 22 2010</a:t>
            </a:r>
            <a:endParaRPr lang="de-DE" altLang="de-DE" sz="1000" dirty="0">
              <a:latin typeface="Arial" pitchFamily="34" charset="0"/>
            </a:endParaRPr>
          </a:p>
        </p:txBody>
      </p:sp>
      <p:sp>
        <p:nvSpPr>
          <p:cNvPr id="15" name="Text Box 16"/>
          <p:cNvSpPr txBox="1">
            <a:spLocks noChangeArrowheads="1"/>
          </p:cNvSpPr>
          <p:nvPr/>
        </p:nvSpPr>
        <p:spPr bwMode="auto">
          <a:xfrm>
            <a:off x="6083473" y="6411067"/>
            <a:ext cx="1547366" cy="246221"/>
          </a:xfrm>
          <a:prstGeom prst="rect">
            <a:avLst/>
          </a:prstGeom>
          <a:solidFill>
            <a:schemeClr val="bg1"/>
          </a:solidFill>
          <a:ln>
            <a:noFill/>
          </a:ln>
        </p:spPr>
        <p:txBody>
          <a:bodyPr wrap="square">
            <a:spAutoFit/>
          </a:bodyPr>
          <a:lstStyle>
            <a:lvl1pPr eaLnBrk="0" hangingPunct="0">
              <a:defRPr sz="3200" b="1">
                <a:solidFill>
                  <a:schemeClr val="tx1"/>
                </a:solidFill>
                <a:latin typeface="Interstate-Black"/>
              </a:defRPr>
            </a:lvl1pPr>
            <a:lvl2pPr marL="742950" indent="-285750" eaLnBrk="0" hangingPunct="0">
              <a:defRPr sz="3200" b="1">
                <a:solidFill>
                  <a:schemeClr val="tx1"/>
                </a:solidFill>
                <a:latin typeface="Interstate-Black"/>
              </a:defRPr>
            </a:lvl2pPr>
            <a:lvl3pPr marL="1143000" indent="-228600" eaLnBrk="0" hangingPunct="0">
              <a:defRPr sz="3200" b="1">
                <a:solidFill>
                  <a:schemeClr val="tx1"/>
                </a:solidFill>
                <a:latin typeface="Interstate-Black"/>
              </a:defRPr>
            </a:lvl3pPr>
            <a:lvl4pPr marL="1600200" indent="-228600" eaLnBrk="0" hangingPunct="0">
              <a:defRPr sz="3200" b="1">
                <a:solidFill>
                  <a:schemeClr val="tx1"/>
                </a:solidFill>
                <a:latin typeface="Interstate-Black"/>
              </a:defRPr>
            </a:lvl4pPr>
            <a:lvl5pPr marL="2057400" indent="-228600" eaLnBrk="0" hangingPunct="0">
              <a:defRPr sz="3200" b="1">
                <a:solidFill>
                  <a:schemeClr val="tx1"/>
                </a:solidFill>
                <a:latin typeface="Interstate-Black"/>
              </a:defRPr>
            </a:lvl5pPr>
            <a:lvl6pPr marL="2514600" indent="-228600" eaLnBrk="0" fontAlgn="base" hangingPunct="0">
              <a:spcBef>
                <a:spcPct val="0"/>
              </a:spcBef>
              <a:spcAft>
                <a:spcPct val="0"/>
              </a:spcAft>
              <a:defRPr sz="3200" b="1">
                <a:solidFill>
                  <a:schemeClr val="tx1"/>
                </a:solidFill>
                <a:latin typeface="Interstate-Black"/>
              </a:defRPr>
            </a:lvl6pPr>
            <a:lvl7pPr marL="2971800" indent="-228600" eaLnBrk="0" fontAlgn="base" hangingPunct="0">
              <a:spcBef>
                <a:spcPct val="0"/>
              </a:spcBef>
              <a:spcAft>
                <a:spcPct val="0"/>
              </a:spcAft>
              <a:defRPr sz="3200" b="1">
                <a:solidFill>
                  <a:schemeClr val="tx1"/>
                </a:solidFill>
                <a:latin typeface="Interstate-Black"/>
              </a:defRPr>
            </a:lvl7pPr>
            <a:lvl8pPr marL="3429000" indent="-228600" eaLnBrk="0" fontAlgn="base" hangingPunct="0">
              <a:spcBef>
                <a:spcPct val="0"/>
              </a:spcBef>
              <a:spcAft>
                <a:spcPct val="0"/>
              </a:spcAft>
              <a:defRPr sz="3200" b="1">
                <a:solidFill>
                  <a:schemeClr val="tx1"/>
                </a:solidFill>
                <a:latin typeface="Interstate-Black"/>
              </a:defRPr>
            </a:lvl8pPr>
            <a:lvl9pPr marL="3886200" indent="-228600" eaLnBrk="0" fontAlgn="base" hangingPunct="0">
              <a:spcBef>
                <a:spcPct val="0"/>
              </a:spcBef>
              <a:spcAft>
                <a:spcPct val="0"/>
              </a:spcAft>
              <a:defRPr sz="3200" b="1">
                <a:solidFill>
                  <a:schemeClr val="tx1"/>
                </a:solidFill>
                <a:latin typeface="Interstate-Black"/>
              </a:defRPr>
            </a:lvl9pPr>
          </a:lstStyle>
          <a:p>
            <a:pPr eaLnBrk="1" hangingPunct="1">
              <a:spcBef>
                <a:spcPct val="50000"/>
              </a:spcBef>
            </a:pPr>
            <a:r>
              <a:rPr lang="de-DE" altLang="de-DE" sz="1000" dirty="0" smtClean="0">
                <a:latin typeface="Arial" pitchFamily="34" charset="0"/>
              </a:rPr>
              <a:t>Source: </a:t>
            </a:r>
            <a:r>
              <a:rPr lang="de-DE" altLang="de-DE" sz="1000" dirty="0" err="1" smtClean="0">
                <a:latin typeface="Arial" pitchFamily="34" charset="0"/>
              </a:rPr>
              <a:t>BfN</a:t>
            </a:r>
            <a:r>
              <a:rPr lang="de-DE" altLang="de-DE" sz="1000" dirty="0" smtClean="0">
                <a:latin typeface="Arial" pitchFamily="34" charset="0"/>
              </a:rPr>
              <a:t> 2009</a:t>
            </a:r>
            <a:endParaRPr lang="de-DE" altLang="de-DE" sz="1000" dirty="0">
              <a:latin typeface="Arial" pitchFamily="34" charset="0"/>
            </a:endParaRPr>
          </a:p>
        </p:txBody>
      </p:sp>
      <p:pic>
        <p:nvPicPr>
          <p:cNvPr id="1026" name="Picture 2"/>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l="34389" t="6527" r="35730" b="27939"/>
          <a:stretch/>
        </p:blipFill>
        <p:spPr bwMode="auto">
          <a:xfrm>
            <a:off x="233512" y="2580462"/>
            <a:ext cx="2762795" cy="3787001"/>
          </a:xfrm>
          <a:prstGeom prst="rect">
            <a:avLst/>
          </a:prstGeom>
          <a:noFill/>
          <a:ln w="9525">
            <a:solidFill>
              <a:srgbClr val="006600"/>
            </a:solidFill>
            <a:miter lim="800000"/>
            <a:headEnd/>
            <a:tailEnd/>
          </a:ln>
          <a:extLst>
            <a:ext uri="{909E8E84-426E-40DD-AFC4-6F175D3DCCD1}">
              <a14:hiddenFill xmlns="" xmlns:a14="http://schemas.microsoft.com/office/drawing/2010/main">
                <a:solidFill>
                  <a:schemeClr val="accent1"/>
                </a:solidFill>
              </a14:hiddenFill>
            </a:ext>
          </a:extLst>
        </p:spPr>
      </p:pic>
      <p:pic>
        <p:nvPicPr>
          <p:cNvPr id="18" name="Picture 2"/>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l="41380" t="72558" r="54843" b="16394"/>
          <a:stretch/>
        </p:blipFill>
        <p:spPr bwMode="auto">
          <a:xfrm>
            <a:off x="2555776" y="4740176"/>
            <a:ext cx="425127" cy="777056"/>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029" name="Picture 5" descr="http://www.umweltbundesamt.de/sites/default/files/medien/419/bilder/struktur_der-fliessgewaesser_2001.jpg"/>
          <p:cNvPicPr>
            <a:picLocks noChangeAspect="1" noChangeArrowheads="1"/>
          </p:cNvPicPr>
          <p:nvPr/>
        </p:nvPicPr>
        <p:blipFill rotWithShape="1">
          <a:blip r:embed="rId4" cstate="print">
            <a:extLst>
              <a:ext uri="{28A0092B-C50C-407E-A947-70E740481C1C}">
                <a14:useLocalDpi xmlns="" xmlns:a14="http://schemas.microsoft.com/office/drawing/2010/main" val="0"/>
              </a:ext>
            </a:extLst>
          </a:blip>
          <a:srcRect l="3280" t="5365" r="3933" b="7394"/>
          <a:stretch/>
        </p:blipFill>
        <p:spPr bwMode="auto">
          <a:xfrm>
            <a:off x="3139944" y="2580462"/>
            <a:ext cx="2847218" cy="3787001"/>
          </a:xfrm>
          <a:prstGeom prst="rect">
            <a:avLst/>
          </a:prstGeom>
          <a:noFill/>
          <a:ln>
            <a:solidFill>
              <a:srgbClr val="006600"/>
            </a:solidFill>
          </a:ln>
          <a:extLst>
            <a:ext uri="{909E8E84-426E-40DD-AFC4-6F175D3DCCD1}">
              <a14:hiddenFill xmlns="" xmlns:a14="http://schemas.microsoft.com/office/drawing/2010/main">
                <a:solidFill>
                  <a:srgbClr val="FFFFFF"/>
                </a:solidFill>
              </a14:hiddenFill>
            </a:ext>
          </a:extLst>
        </p:spPr>
      </p:pic>
      <p:pic>
        <p:nvPicPr>
          <p:cNvPr id="1030" name="Picture 6"/>
          <p:cNvPicPr>
            <a:picLocks noChangeAspect="1" noChangeArrowheads="1"/>
          </p:cNvPicPr>
          <p:nvPr/>
        </p:nvPicPr>
        <p:blipFill rotWithShape="1">
          <a:blip r:embed="rId5" cstate="print">
            <a:extLst>
              <a:ext uri="{28A0092B-C50C-407E-A947-70E740481C1C}">
                <a14:useLocalDpi xmlns="" xmlns:a14="http://schemas.microsoft.com/office/drawing/2010/main" val="0"/>
              </a:ext>
            </a:extLst>
          </a:blip>
          <a:srcRect l="29881" t="7788" r="28180" b="4024"/>
          <a:stretch/>
        </p:blipFill>
        <p:spPr bwMode="auto">
          <a:xfrm>
            <a:off x="6084168" y="2580462"/>
            <a:ext cx="2881571" cy="3787001"/>
          </a:xfrm>
          <a:prstGeom prst="rect">
            <a:avLst/>
          </a:prstGeom>
          <a:noFill/>
          <a:ln w="9525">
            <a:solidFill>
              <a:srgbClr val="006600"/>
            </a:solidFill>
            <a:miter lim="800000"/>
            <a:headEnd/>
            <a:tailEnd/>
          </a:ln>
          <a:extLst>
            <a:ext uri="{909E8E84-426E-40DD-AFC4-6F175D3DCCD1}">
              <a14:hiddenFill xmlns="" xmlns:a14="http://schemas.microsoft.com/office/drawing/2010/main">
                <a:solidFill>
                  <a:schemeClr val="accent1"/>
                </a:solidFill>
              </a14:hiddenFill>
            </a:ext>
          </a:extLst>
        </p:spPr>
      </p:pic>
    </p:spTree>
    <p:extLst>
      <p:ext uri="{BB962C8B-B14F-4D97-AF65-F5344CB8AC3E}">
        <p14:creationId xmlns="" xmlns:p14="http://schemas.microsoft.com/office/powerpoint/2010/main" val="38562347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smtClean="0"/>
              <a:t>Floodplains</a:t>
            </a:r>
            <a:r>
              <a:rPr lang="de-DE" dirty="0" smtClean="0"/>
              <a:t> – </a:t>
            </a:r>
            <a:r>
              <a:rPr lang="de-DE" dirty="0" err="1" smtClean="0"/>
              <a:t>loss</a:t>
            </a:r>
            <a:r>
              <a:rPr lang="de-DE" dirty="0" smtClean="0"/>
              <a:t> </a:t>
            </a:r>
            <a:r>
              <a:rPr lang="de-DE" dirty="0" err="1" smtClean="0"/>
              <a:t>of</a:t>
            </a:r>
            <a:r>
              <a:rPr lang="de-DE" dirty="0" smtClean="0"/>
              <a:t> </a:t>
            </a:r>
            <a:r>
              <a:rPr lang="de-DE" dirty="0" err="1" smtClean="0"/>
              <a:t>naturalness</a:t>
            </a:r>
            <a:endParaRPr lang="de-DE" dirty="0"/>
          </a:p>
        </p:txBody>
      </p:sp>
      <p:pic>
        <p:nvPicPr>
          <p:cNvPr id="5" name="Picture 6"/>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l="29192" t="7994" r="26943" b="3818"/>
          <a:stretch/>
        </p:blipFill>
        <p:spPr bwMode="auto">
          <a:xfrm>
            <a:off x="1979271" y="1484784"/>
            <a:ext cx="4104897" cy="5157820"/>
          </a:xfrm>
          <a:prstGeom prst="rect">
            <a:avLst/>
          </a:prstGeom>
          <a:noFill/>
          <a:ln w="9525">
            <a:solidFill>
              <a:srgbClr val="006600"/>
            </a:solidFill>
            <a:miter lim="800000"/>
            <a:headEnd/>
            <a:tailEnd/>
          </a:ln>
          <a:extLst>
            <a:ext uri="{909E8E84-426E-40DD-AFC4-6F175D3DCCD1}">
              <a14:hiddenFill xmlns="" xmlns:a14="http://schemas.microsoft.com/office/drawing/2010/main">
                <a:solidFill>
                  <a:schemeClr val="accent1"/>
                </a:solidFill>
              </a14:hiddenFill>
            </a:ext>
          </a:extLst>
        </p:spPr>
      </p:pic>
      <p:pic>
        <p:nvPicPr>
          <p:cNvPr id="4099" name="Picture 3"/>
          <p:cNvPicPr>
            <a:picLocks noChangeAspect="1" noChangeArrowheads="1"/>
          </p:cNvPicPr>
          <p:nvPr/>
        </p:nvPicPr>
        <p:blipFill rotWithShape="1">
          <a:blip r:embed="rId4" cstate="print">
            <a:extLst>
              <a:ext uri="{28A0092B-C50C-407E-A947-70E740481C1C}">
                <a14:useLocalDpi xmlns="" xmlns:a14="http://schemas.microsoft.com/office/drawing/2010/main" val="0"/>
              </a:ext>
            </a:extLst>
          </a:blip>
          <a:srcRect l="5229" t="4798" r="35886" b="23259"/>
          <a:stretch/>
        </p:blipFill>
        <p:spPr bwMode="auto">
          <a:xfrm>
            <a:off x="6084168" y="4546073"/>
            <a:ext cx="2696901" cy="197927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3" name="Text Box 4"/>
          <p:cNvSpPr txBox="1">
            <a:spLocks noChangeArrowheads="1"/>
          </p:cNvSpPr>
          <p:nvPr/>
        </p:nvSpPr>
        <p:spPr bwMode="auto">
          <a:xfrm>
            <a:off x="6568828" y="3753500"/>
            <a:ext cx="2491142" cy="646331"/>
          </a:xfrm>
          <a:prstGeom prst="rect">
            <a:avLst/>
          </a:prstGeom>
          <a:solidFill>
            <a:srgbClr val="008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3200" b="1">
                <a:solidFill>
                  <a:schemeClr val="tx1"/>
                </a:solidFill>
                <a:latin typeface="Interstate-Black"/>
              </a:defRPr>
            </a:lvl1pPr>
            <a:lvl2pPr marL="742950" indent="-285750" eaLnBrk="0" hangingPunct="0">
              <a:defRPr sz="3200" b="1">
                <a:solidFill>
                  <a:schemeClr val="tx1"/>
                </a:solidFill>
                <a:latin typeface="Interstate-Black"/>
              </a:defRPr>
            </a:lvl2pPr>
            <a:lvl3pPr marL="1143000" indent="-228600" eaLnBrk="0" hangingPunct="0">
              <a:defRPr sz="3200" b="1">
                <a:solidFill>
                  <a:schemeClr val="tx1"/>
                </a:solidFill>
                <a:latin typeface="Interstate-Black"/>
              </a:defRPr>
            </a:lvl3pPr>
            <a:lvl4pPr marL="1600200" indent="-228600" eaLnBrk="0" hangingPunct="0">
              <a:defRPr sz="3200" b="1">
                <a:solidFill>
                  <a:schemeClr val="tx1"/>
                </a:solidFill>
                <a:latin typeface="Interstate-Black"/>
              </a:defRPr>
            </a:lvl4pPr>
            <a:lvl5pPr marL="2057400" indent="-228600" eaLnBrk="0" hangingPunct="0">
              <a:defRPr sz="3200" b="1">
                <a:solidFill>
                  <a:schemeClr val="tx1"/>
                </a:solidFill>
                <a:latin typeface="Interstate-Black"/>
              </a:defRPr>
            </a:lvl5pPr>
            <a:lvl6pPr marL="2514600" indent="-228600" eaLnBrk="0" fontAlgn="base" hangingPunct="0">
              <a:spcBef>
                <a:spcPct val="0"/>
              </a:spcBef>
              <a:spcAft>
                <a:spcPct val="0"/>
              </a:spcAft>
              <a:defRPr sz="3200" b="1">
                <a:solidFill>
                  <a:schemeClr val="tx1"/>
                </a:solidFill>
                <a:latin typeface="Interstate-Black"/>
              </a:defRPr>
            </a:lvl6pPr>
            <a:lvl7pPr marL="2971800" indent="-228600" eaLnBrk="0" fontAlgn="base" hangingPunct="0">
              <a:spcBef>
                <a:spcPct val="0"/>
              </a:spcBef>
              <a:spcAft>
                <a:spcPct val="0"/>
              </a:spcAft>
              <a:defRPr sz="3200" b="1">
                <a:solidFill>
                  <a:schemeClr val="tx1"/>
                </a:solidFill>
                <a:latin typeface="Interstate-Black"/>
              </a:defRPr>
            </a:lvl7pPr>
            <a:lvl8pPr marL="3429000" indent="-228600" eaLnBrk="0" fontAlgn="base" hangingPunct="0">
              <a:spcBef>
                <a:spcPct val="0"/>
              </a:spcBef>
              <a:spcAft>
                <a:spcPct val="0"/>
              </a:spcAft>
              <a:defRPr sz="3200" b="1">
                <a:solidFill>
                  <a:schemeClr val="tx1"/>
                </a:solidFill>
                <a:latin typeface="Interstate-Black"/>
              </a:defRPr>
            </a:lvl8pPr>
            <a:lvl9pPr marL="3886200" indent="-228600" eaLnBrk="0" fontAlgn="base" hangingPunct="0">
              <a:spcBef>
                <a:spcPct val="0"/>
              </a:spcBef>
              <a:spcAft>
                <a:spcPct val="0"/>
              </a:spcAft>
              <a:defRPr sz="3200" b="1">
                <a:solidFill>
                  <a:schemeClr val="tx1"/>
                </a:solidFill>
                <a:latin typeface="Interstate-Black"/>
              </a:defRPr>
            </a:lvl9pPr>
          </a:lstStyle>
          <a:p>
            <a:pPr algn="ctr" eaLnBrk="1" hangingPunct="1">
              <a:spcBef>
                <a:spcPct val="50000"/>
              </a:spcBef>
            </a:pPr>
            <a:r>
              <a:rPr lang="de-DE" altLang="de-DE" sz="1800" dirty="0"/>
              <a:t>Status </a:t>
            </a:r>
            <a:r>
              <a:rPr lang="de-DE" altLang="de-DE" sz="1800" dirty="0" err="1"/>
              <a:t>report</a:t>
            </a:r>
            <a:r>
              <a:rPr lang="de-DE" altLang="de-DE" sz="1800" dirty="0"/>
              <a:t> </a:t>
            </a:r>
            <a:r>
              <a:rPr lang="de-DE" altLang="de-DE" sz="1800" dirty="0" err="1"/>
              <a:t>of</a:t>
            </a:r>
            <a:r>
              <a:rPr lang="de-DE" altLang="de-DE" sz="1800" dirty="0"/>
              <a:t> German </a:t>
            </a:r>
            <a:r>
              <a:rPr lang="de-DE" altLang="de-DE" sz="1800" dirty="0" err="1"/>
              <a:t>floodplains</a:t>
            </a:r>
            <a:endParaRPr lang="de-DE" altLang="de-DE" sz="1800" dirty="0"/>
          </a:p>
        </p:txBody>
      </p:sp>
      <p:pic>
        <p:nvPicPr>
          <p:cNvPr id="14" name="Picture 4"/>
          <p:cNvPicPr>
            <a:picLocks noChangeAspect="1" noChangeArrowheads="1"/>
          </p:cNvPicPr>
          <p:nvPr/>
        </p:nvPicPr>
        <p:blipFill rotWithShape="1">
          <a:blip r:embed="rId5" cstate="print">
            <a:extLst>
              <a:ext uri="{28A0092B-C50C-407E-A947-70E740481C1C}">
                <a14:useLocalDpi xmlns="" xmlns:a14="http://schemas.microsoft.com/office/drawing/2010/main" val="0"/>
              </a:ext>
            </a:extLst>
          </a:blip>
          <a:srcRect l="31682" t="6365" r="33092" b="14301"/>
          <a:stretch/>
        </p:blipFill>
        <p:spPr bwMode="auto">
          <a:xfrm>
            <a:off x="6876256" y="1449400"/>
            <a:ext cx="1552349" cy="2185052"/>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3" name="Textfeld 2"/>
          <p:cNvSpPr txBox="1"/>
          <p:nvPr/>
        </p:nvSpPr>
        <p:spPr>
          <a:xfrm>
            <a:off x="1957592" y="6642604"/>
            <a:ext cx="2736304" cy="246221"/>
          </a:xfrm>
          <a:prstGeom prst="rect">
            <a:avLst/>
          </a:prstGeom>
          <a:noFill/>
        </p:spPr>
        <p:txBody>
          <a:bodyPr wrap="square" rtlCol="0">
            <a:spAutoFit/>
          </a:bodyPr>
          <a:lstStyle/>
          <a:p>
            <a:r>
              <a:rPr lang="de-DE" altLang="de-DE" sz="1000" dirty="0" smtClean="0">
                <a:solidFill>
                  <a:srgbClr val="008000"/>
                </a:solidFill>
              </a:rPr>
              <a:t>www.bfn.de/0324_auenzustandsbericht.html</a:t>
            </a:r>
            <a:endParaRPr lang="de-DE" altLang="de-DE" sz="1000" dirty="0">
              <a:solidFill>
                <a:srgbClr val="008000"/>
              </a:solidFill>
            </a:endParaRPr>
          </a:p>
        </p:txBody>
      </p:sp>
      <p:sp>
        <p:nvSpPr>
          <p:cNvPr id="8" name="Textfeld 7"/>
          <p:cNvSpPr txBox="1"/>
          <p:nvPr/>
        </p:nvSpPr>
        <p:spPr>
          <a:xfrm>
            <a:off x="5509270" y="6402233"/>
            <a:ext cx="718914" cy="215444"/>
          </a:xfrm>
          <a:prstGeom prst="rect">
            <a:avLst/>
          </a:prstGeom>
          <a:noFill/>
        </p:spPr>
        <p:txBody>
          <a:bodyPr wrap="square" rtlCol="0">
            <a:spAutoFit/>
          </a:bodyPr>
          <a:lstStyle/>
          <a:p>
            <a:r>
              <a:rPr lang="de-DE" altLang="de-DE" sz="800" b="1" dirty="0" err="1" smtClean="0">
                <a:solidFill>
                  <a:srgbClr val="008000"/>
                </a:solidFill>
              </a:rPr>
              <a:t>BfN</a:t>
            </a:r>
            <a:r>
              <a:rPr lang="de-DE" altLang="de-DE" sz="800" b="1" dirty="0" smtClean="0">
                <a:solidFill>
                  <a:srgbClr val="008000"/>
                </a:solidFill>
              </a:rPr>
              <a:t> 2009</a:t>
            </a:r>
            <a:endParaRPr lang="de-DE" altLang="de-DE" sz="800" b="1" dirty="0">
              <a:solidFill>
                <a:srgbClr val="008000"/>
              </a:solidFill>
            </a:endParaRPr>
          </a:p>
        </p:txBody>
      </p:sp>
    </p:spTree>
    <p:extLst>
      <p:ext uri="{BB962C8B-B14F-4D97-AF65-F5344CB8AC3E}">
        <p14:creationId xmlns="" xmlns:p14="http://schemas.microsoft.com/office/powerpoint/2010/main" val="83983761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smtClean="0"/>
              <a:t>Floodplains</a:t>
            </a:r>
            <a:r>
              <a:rPr lang="de-DE" dirty="0" smtClean="0"/>
              <a:t> – </a:t>
            </a:r>
            <a:r>
              <a:rPr lang="de-DE" dirty="0" err="1" smtClean="0"/>
              <a:t>loss</a:t>
            </a:r>
            <a:r>
              <a:rPr lang="de-DE" dirty="0" smtClean="0"/>
              <a:t> </a:t>
            </a:r>
            <a:r>
              <a:rPr lang="de-DE" dirty="0" err="1" smtClean="0"/>
              <a:t>of</a:t>
            </a:r>
            <a:r>
              <a:rPr lang="de-DE" dirty="0" smtClean="0"/>
              <a:t> </a:t>
            </a:r>
            <a:r>
              <a:rPr lang="de-DE" dirty="0" err="1" smtClean="0"/>
              <a:t>inundation</a:t>
            </a:r>
            <a:r>
              <a:rPr lang="de-DE" dirty="0" smtClean="0"/>
              <a:t> </a:t>
            </a:r>
            <a:r>
              <a:rPr lang="de-DE" dirty="0" err="1" smtClean="0"/>
              <a:t>area</a:t>
            </a:r>
            <a:endParaRPr lang="de-DE" dirty="0"/>
          </a:p>
        </p:txBody>
      </p:sp>
      <p:pic>
        <p:nvPicPr>
          <p:cNvPr id="6" name="Picture 2" descr="Neues Bild (3)"/>
          <p:cNvPicPr>
            <a:picLocks noChangeAspect="1" noChangeArrowheads="1"/>
          </p:cNvPicPr>
          <p:nvPr/>
        </p:nvPicPr>
        <p:blipFill rotWithShape="1">
          <a:blip r:embed="rId3" cstate="print">
            <a:extLst>
              <a:ext uri="{28A0092B-C50C-407E-A947-70E740481C1C}">
                <a14:useLocalDpi xmlns="" xmlns:a14="http://schemas.microsoft.com/office/drawing/2010/main" val="0"/>
              </a:ext>
            </a:extLst>
          </a:blip>
          <a:srcRect l="8987" t="11866" r="11305" b="4533"/>
          <a:stretch/>
        </p:blipFill>
        <p:spPr bwMode="auto">
          <a:xfrm>
            <a:off x="1979712" y="1459185"/>
            <a:ext cx="3982938" cy="5210175"/>
          </a:xfrm>
          <a:prstGeom prst="rect">
            <a:avLst/>
          </a:prstGeom>
          <a:noFill/>
          <a:ln w="6350">
            <a:solidFill>
              <a:srgbClr val="006600"/>
            </a:solidFill>
            <a:miter lim="800000"/>
            <a:headEnd/>
            <a:tailEnd/>
          </a:ln>
          <a:extLst>
            <a:ext uri="{909E8E84-426E-40DD-AFC4-6F175D3DCCD1}">
              <a14:hiddenFill xmlns="" xmlns:a14="http://schemas.microsoft.com/office/drawing/2010/main">
                <a:solidFill>
                  <a:srgbClr val="FFFFFF"/>
                </a:solidFill>
              </a14:hiddenFill>
            </a:ext>
          </a:extLst>
        </p:spPr>
      </p:pic>
      <p:sp>
        <p:nvSpPr>
          <p:cNvPr id="10" name="Text Box 4"/>
          <p:cNvSpPr txBox="1">
            <a:spLocks noChangeArrowheads="1"/>
          </p:cNvSpPr>
          <p:nvPr/>
        </p:nvSpPr>
        <p:spPr bwMode="auto">
          <a:xfrm>
            <a:off x="0" y="3573016"/>
            <a:ext cx="1187624" cy="1077218"/>
          </a:xfrm>
          <a:prstGeom prst="rect">
            <a:avLst/>
          </a:prstGeom>
          <a:solidFill>
            <a:srgbClr val="008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3200" b="1">
                <a:solidFill>
                  <a:schemeClr val="tx1"/>
                </a:solidFill>
                <a:latin typeface="Interstate-Black"/>
              </a:defRPr>
            </a:lvl1pPr>
            <a:lvl2pPr marL="742950" indent="-285750" eaLnBrk="0" hangingPunct="0">
              <a:defRPr sz="3200" b="1">
                <a:solidFill>
                  <a:schemeClr val="tx1"/>
                </a:solidFill>
                <a:latin typeface="Interstate-Black"/>
              </a:defRPr>
            </a:lvl2pPr>
            <a:lvl3pPr marL="1143000" indent="-228600" eaLnBrk="0" hangingPunct="0">
              <a:defRPr sz="3200" b="1">
                <a:solidFill>
                  <a:schemeClr val="tx1"/>
                </a:solidFill>
                <a:latin typeface="Interstate-Black"/>
              </a:defRPr>
            </a:lvl3pPr>
            <a:lvl4pPr marL="1600200" indent="-228600" eaLnBrk="0" hangingPunct="0">
              <a:defRPr sz="3200" b="1">
                <a:solidFill>
                  <a:schemeClr val="tx1"/>
                </a:solidFill>
                <a:latin typeface="Interstate-Black"/>
              </a:defRPr>
            </a:lvl4pPr>
            <a:lvl5pPr marL="2057400" indent="-228600" eaLnBrk="0" hangingPunct="0">
              <a:defRPr sz="3200" b="1">
                <a:solidFill>
                  <a:schemeClr val="tx1"/>
                </a:solidFill>
                <a:latin typeface="Interstate-Black"/>
              </a:defRPr>
            </a:lvl5pPr>
            <a:lvl6pPr marL="2514600" indent="-228600" eaLnBrk="0" fontAlgn="base" hangingPunct="0">
              <a:spcBef>
                <a:spcPct val="0"/>
              </a:spcBef>
              <a:spcAft>
                <a:spcPct val="0"/>
              </a:spcAft>
              <a:defRPr sz="3200" b="1">
                <a:solidFill>
                  <a:schemeClr val="tx1"/>
                </a:solidFill>
                <a:latin typeface="Interstate-Black"/>
              </a:defRPr>
            </a:lvl6pPr>
            <a:lvl7pPr marL="2971800" indent="-228600" eaLnBrk="0" fontAlgn="base" hangingPunct="0">
              <a:spcBef>
                <a:spcPct val="0"/>
              </a:spcBef>
              <a:spcAft>
                <a:spcPct val="0"/>
              </a:spcAft>
              <a:defRPr sz="3200" b="1">
                <a:solidFill>
                  <a:schemeClr val="tx1"/>
                </a:solidFill>
                <a:latin typeface="Interstate-Black"/>
              </a:defRPr>
            </a:lvl7pPr>
            <a:lvl8pPr marL="3429000" indent="-228600" eaLnBrk="0" fontAlgn="base" hangingPunct="0">
              <a:spcBef>
                <a:spcPct val="0"/>
              </a:spcBef>
              <a:spcAft>
                <a:spcPct val="0"/>
              </a:spcAft>
              <a:defRPr sz="3200" b="1">
                <a:solidFill>
                  <a:schemeClr val="tx1"/>
                </a:solidFill>
                <a:latin typeface="Interstate-Black"/>
              </a:defRPr>
            </a:lvl8pPr>
            <a:lvl9pPr marL="3886200" indent="-228600" eaLnBrk="0" fontAlgn="base" hangingPunct="0">
              <a:spcBef>
                <a:spcPct val="0"/>
              </a:spcBef>
              <a:spcAft>
                <a:spcPct val="0"/>
              </a:spcAft>
              <a:defRPr sz="3200" b="1">
                <a:solidFill>
                  <a:schemeClr val="tx1"/>
                </a:solidFill>
                <a:latin typeface="Interstate-Black"/>
              </a:defRPr>
            </a:lvl9pPr>
          </a:lstStyle>
          <a:p>
            <a:pPr algn="ctr" eaLnBrk="1" hangingPunct="1">
              <a:spcBef>
                <a:spcPct val="50000"/>
              </a:spcBef>
            </a:pPr>
            <a:r>
              <a:rPr lang="de-DE" altLang="de-DE" sz="1600" b="0" dirty="0"/>
              <a:t>Status </a:t>
            </a:r>
            <a:r>
              <a:rPr lang="de-DE" altLang="de-DE" sz="1600" b="0" dirty="0" err="1"/>
              <a:t>report</a:t>
            </a:r>
            <a:r>
              <a:rPr lang="de-DE" altLang="de-DE" sz="1600" b="0" dirty="0"/>
              <a:t> </a:t>
            </a:r>
            <a:r>
              <a:rPr lang="de-DE" altLang="de-DE" sz="1600" b="0" dirty="0" err="1"/>
              <a:t>of</a:t>
            </a:r>
            <a:r>
              <a:rPr lang="de-DE" altLang="de-DE" sz="1600" b="0" dirty="0"/>
              <a:t> German </a:t>
            </a:r>
            <a:r>
              <a:rPr lang="de-DE" altLang="de-DE" sz="1600" b="0" dirty="0" err="1"/>
              <a:t>floodplains</a:t>
            </a:r>
            <a:endParaRPr lang="de-DE" altLang="de-DE" sz="1600" b="0" dirty="0"/>
          </a:p>
        </p:txBody>
      </p:sp>
      <p:pic>
        <p:nvPicPr>
          <p:cNvPr id="11" name="Picture 4"/>
          <p:cNvPicPr>
            <a:picLocks noChangeAspect="1" noChangeArrowheads="1"/>
          </p:cNvPicPr>
          <p:nvPr/>
        </p:nvPicPr>
        <p:blipFill rotWithShape="1">
          <a:blip r:embed="rId4" cstate="print">
            <a:extLst>
              <a:ext uri="{28A0092B-C50C-407E-A947-70E740481C1C}">
                <a14:useLocalDpi xmlns="" xmlns:a14="http://schemas.microsoft.com/office/drawing/2010/main" val="0"/>
              </a:ext>
            </a:extLst>
          </a:blip>
          <a:srcRect l="31682" t="6365" r="33092" b="14301"/>
          <a:stretch/>
        </p:blipFill>
        <p:spPr bwMode="auto">
          <a:xfrm>
            <a:off x="96981" y="5095756"/>
            <a:ext cx="964480" cy="135758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3" name="Picture 7"/>
          <p:cNvPicPr>
            <a:picLocks noChangeAspect="1" noChangeArrowheads="1"/>
          </p:cNvPicPr>
          <p:nvPr/>
        </p:nvPicPr>
        <p:blipFill rotWithShape="1">
          <a:blip r:embed="rId5" cstate="print">
            <a:extLst>
              <a:ext uri="{28A0092B-C50C-407E-A947-70E740481C1C}">
                <a14:useLocalDpi xmlns="" xmlns:a14="http://schemas.microsoft.com/office/drawing/2010/main" val="0"/>
              </a:ext>
            </a:extLst>
          </a:blip>
          <a:srcRect l="7958" t="18098" r="6373" b="4391"/>
          <a:stretch/>
        </p:blipFill>
        <p:spPr bwMode="auto">
          <a:xfrm>
            <a:off x="126163" y="1897450"/>
            <a:ext cx="935298" cy="12889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 name="Textfeld 6"/>
          <p:cNvSpPr txBox="1"/>
          <p:nvPr/>
        </p:nvSpPr>
        <p:spPr>
          <a:xfrm>
            <a:off x="5364088" y="6453336"/>
            <a:ext cx="718914" cy="215444"/>
          </a:xfrm>
          <a:prstGeom prst="rect">
            <a:avLst/>
          </a:prstGeom>
          <a:noFill/>
        </p:spPr>
        <p:txBody>
          <a:bodyPr wrap="square" rtlCol="0">
            <a:spAutoFit/>
          </a:bodyPr>
          <a:lstStyle/>
          <a:p>
            <a:r>
              <a:rPr lang="de-DE" altLang="de-DE" sz="800" b="1" dirty="0" err="1" smtClean="0">
                <a:solidFill>
                  <a:srgbClr val="008000"/>
                </a:solidFill>
              </a:rPr>
              <a:t>BfN</a:t>
            </a:r>
            <a:r>
              <a:rPr lang="de-DE" altLang="de-DE" sz="800" b="1" dirty="0" smtClean="0">
                <a:solidFill>
                  <a:srgbClr val="008000"/>
                </a:solidFill>
              </a:rPr>
              <a:t> 2009</a:t>
            </a:r>
            <a:endParaRPr lang="de-DE" altLang="de-DE" sz="800" b="1" dirty="0">
              <a:solidFill>
                <a:srgbClr val="008000"/>
              </a:solidFill>
            </a:endParaRPr>
          </a:p>
        </p:txBody>
      </p:sp>
      <p:sp>
        <p:nvSpPr>
          <p:cNvPr id="8" name="Textfeld 7"/>
          <p:cNvSpPr txBox="1"/>
          <p:nvPr/>
        </p:nvSpPr>
        <p:spPr>
          <a:xfrm>
            <a:off x="1957592" y="6642604"/>
            <a:ext cx="2736304" cy="246221"/>
          </a:xfrm>
          <a:prstGeom prst="rect">
            <a:avLst/>
          </a:prstGeom>
          <a:noFill/>
        </p:spPr>
        <p:txBody>
          <a:bodyPr wrap="square" rtlCol="0">
            <a:spAutoFit/>
          </a:bodyPr>
          <a:lstStyle/>
          <a:p>
            <a:r>
              <a:rPr lang="de-DE" altLang="de-DE" sz="1000" dirty="0" smtClean="0">
                <a:solidFill>
                  <a:srgbClr val="008000"/>
                </a:solidFill>
              </a:rPr>
              <a:t>www.bfn.de/0324_auenzustandsbericht.html</a:t>
            </a:r>
            <a:endParaRPr lang="de-DE" altLang="de-DE" sz="1000" dirty="0">
              <a:solidFill>
                <a:srgbClr val="008000"/>
              </a:solidFill>
            </a:endParaRPr>
          </a:p>
        </p:txBody>
      </p:sp>
      <p:sp>
        <p:nvSpPr>
          <p:cNvPr id="3" name="Textfeld 2"/>
          <p:cNvSpPr txBox="1"/>
          <p:nvPr/>
        </p:nvSpPr>
        <p:spPr>
          <a:xfrm>
            <a:off x="5962650" y="2348880"/>
            <a:ext cx="3073846" cy="3693319"/>
          </a:xfrm>
          <a:prstGeom prst="rect">
            <a:avLst/>
          </a:prstGeom>
          <a:noFill/>
        </p:spPr>
        <p:txBody>
          <a:bodyPr wrap="square" rtlCol="0">
            <a:spAutoFit/>
          </a:bodyPr>
          <a:lstStyle/>
          <a:p>
            <a:pPr marL="285750" indent="-285750">
              <a:buFont typeface="Arial" panose="020B0604020202020204" pitchFamily="34" charset="0"/>
              <a:buChar char="•"/>
            </a:pPr>
            <a:r>
              <a:rPr lang="de-DE" dirty="0" smtClean="0"/>
              <a:t>15,000 km² </a:t>
            </a:r>
            <a:r>
              <a:rPr lang="de-DE" dirty="0" err="1" smtClean="0"/>
              <a:t>of</a:t>
            </a:r>
            <a:r>
              <a:rPr lang="de-DE" dirty="0" smtClean="0"/>
              <a:t> </a:t>
            </a:r>
            <a:r>
              <a:rPr lang="de-DE" dirty="0" err="1" smtClean="0"/>
              <a:t>floodplains</a:t>
            </a:r>
            <a:r>
              <a:rPr lang="de-DE" dirty="0" smtClean="0"/>
              <a:t> (4.4 % </a:t>
            </a:r>
            <a:r>
              <a:rPr lang="de-DE" dirty="0" err="1" smtClean="0"/>
              <a:t>of</a:t>
            </a:r>
            <a:r>
              <a:rPr lang="de-DE" dirty="0" smtClean="0"/>
              <a:t> Germany)</a:t>
            </a:r>
          </a:p>
          <a:p>
            <a:pPr marL="285750" indent="-285750">
              <a:buFont typeface="Arial" panose="020B0604020202020204" pitchFamily="34" charset="0"/>
              <a:buChar char="•"/>
            </a:pPr>
            <a:r>
              <a:rPr lang="de-DE" dirty="0" err="1" smtClean="0"/>
              <a:t>Losses</a:t>
            </a:r>
            <a:r>
              <a:rPr lang="de-DE" dirty="0" smtClean="0"/>
              <a:t> </a:t>
            </a:r>
            <a:r>
              <a:rPr lang="de-DE" dirty="0" err="1" smtClean="0"/>
              <a:t>of</a:t>
            </a:r>
            <a:r>
              <a:rPr lang="de-DE" dirty="0" smtClean="0"/>
              <a:t> 2/3 </a:t>
            </a:r>
            <a:r>
              <a:rPr lang="de-DE" dirty="0" err="1" smtClean="0"/>
              <a:t>of</a:t>
            </a:r>
            <a:r>
              <a:rPr lang="de-DE" dirty="0" smtClean="0"/>
              <a:t> </a:t>
            </a:r>
            <a:r>
              <a:rPr lang="de-DE" dirty="0" err="1" smtClean="0"/>
              <a:t>floodplains</a:t>
            </a:r>
            <a:r>
              <a:rPr lang="de-DE" dirty="0" smtClean="0"/>
              <a:t> </a:t>
            </a:r>
            <a:r>
              <a:rPr lang="de-DE" dirty="0" err="1" smtClean="0"/>
              <a:t>available</a:t>
            </a:r>
            <a:r>
              <a:rPr lang="de-DE" dirty="0" smtClean="0"/>
              <a:t> </a:t>
            </a:r>
            <a:r>
              <a:rPr lang="de-DE" dirty="0" err="1" smtClean="0"/>
              <a:t>for</a:t>
            </a:r>
            <a:r>
              <a:rPr lang="de-DE" dirty="0" smtClean="0"/>
              <a:t> </a:t>
            </a:r>
            <a:r>
              <a:rPr lang="de-DE" dirty="0" err="1" smtClean="0"/>
              <a:t>inundation</a:t>
            </a:r>
            <a:r>
              <a:rPr lang="de-DE" dirty="0"/>
              <a:t> </a:t>
            </a:r>
            <a:r>
              <a:rPr lang="de-DE" dirty="0" smtClean="0"/>
              <a:t>on </a:t>
            </a:r>
            <a:r>
              <a:rPr lang="de-DE" dirty="0" err="1" smtClean="0"/>
              <a:t>the</a:t>
            </a:r>
            <a:r>
              <a:rPr lang="de-DE" dirty="0" smtClean="0"/>
              <a:t> </a:t>
            </a:r>
            <a:r>
              <a:rPr lang="de-DE" dirty="0" err="1" smtClean="0"/>
              <a:t>basis</a:t>
            </a:r>
            <a:r>
              <a:rPr lang="de-DE" dirty="0" smtClean="0"/>
              <a:t> </a:t>
            </a:r>
            <a:r>
              <a:rPr lang="de-DE" dirty="0" err="1" smtClean="0"/>
              <a:t>of</a:t>
            </a:r>
            <a:r>
              <a:rPr lang="de-DE" dirty="0" smtClean="0"/>
              <a:t> a HQ100</a:t>
            </a:r>
          </a:p>
          <a:p>
            <a:pPr marL="285750" indent="-285750">
              <a:buFont typeface="Arial" panose="020B0604020202020204" pitchFamily="34" charset="0"/>
              <a:buChar char="•"/>
            </a:pPr>
            <a:r>
              <a:rPr lang="de-DE" dirty="0" smtClean="0"/>
              <a:t>At large </a:t>
            </a:r>
            <a:r>
              <a:rPr lang="de-DE" dirty="0" err="1" smtClean="0"/>
              <a:t>rivers</a:t>
            </a:r>
            <a:r>
              <a:rPr lang="de-DE" dirty="0" smtClean="0"/>
              <a:t> (Elbe, Rhine, </a:t>
            </a:r>
            <a:r>
              <a:rPr lang="de-DE" smtClean="0"/>
              <a:t>Danube) </a:t>
            </a:r>
            <a:r>
              <a:rPr lang="de-DE" dirty="0" err="1" smtClean="0"/>
              <a:t>losses</a:t>
            </a:r>
            <a:r>
              <a:rPr lang="de-DE" dirty="0" smtClean="0"/>
              <a:t> </a:t>
            </a:r>
            <a:r>
              <a:rPr lang="de-DE" dirty="0" err="1" smtClean="0"/>
              <a:t>of</a:t>
            </a:r>
            <a:r>
              <a:rPr lang="de-DE" dirty="0" smtClean="0"/>
              <a:t> </a:t>
            </a:r>
            <a:r>
              <a:rPr lang="de-DE" dirty="0" err="1" smtClean="0"/>
              <a:t>up</a:t>
            </a:r>
            <a:r>
              <a:rPr lang="de-DE" dirty="0" smtClean="0"/>
              <a:t> </a:t>
            </a:r>
            <a:r>
              <a:rPr lang="de-DE" dirty="0" err="1" smtClean="0"/>
              <a:t>to</a:t>
            </a:r>
            <a:r>
              <a:rPr lang="de-DE" dirty="0" smtClean="0"/>
              <a:t> 90%</a:t>
            </a:r>
          </a:p>
          <a:p>
            <a:pPr marL="285750" indent="-285750">
              <a:buFont typeface="Arial" panose="020B0604020202020204" pitchFamily="34" charset="0"/>
              <a:buChar char="•"/>
            </a:pPr>
            <a:r>
              <a:rPr lang="de-DE" dirty="0" smtClean="0"/>
              <a:t>BUT </a:t>
            </a:r>
            <a:r>
              <a:rPr lang="de-DE" dirty="0" err="1" smtClean="0"/>
              <a:t>lower</a:t>
            </a:r>
            <a:r>
              <a:rPr lang="de-DE" dirty="0" smtClean="0"/>
              <a:t> </a:t>
            </a:r>
            <a:r>
              <a:rPr lang="de-DE" dirty="0" err="1" smtClean="0"/>
              <a:t>losses</a:t>
            </a:r>
            <a:r>
              <a:rPr lang="de-DE" dirty="0" smtClean="0"/>
              <a:t> do not </a:t>
            </a:r>
            <a:r>
              <a:rPr lang="de-DE" dirty="0" err="1" smtClean="0"/>
              <a:t>necessarily</a:t>
            </a:r>
            <a:r>
              <a:rPr lang="de-DE" dirty="0" smtClean="0"/>
              <a:t> </a:t>
            </a:r>
            <a:r>
              <a:rPr lang="de-DE" dirty="0" err="1" smtClean="0"/>
              <a:t>mean</a:t>
            </a:r>
            <a:r>
              <a:rPr lang="de-DE" dirty="0" smtClean="0"/>
              <a:t> a </a:t>
            </a:r>
            <a:r>
              <a:rPr lang="de-DE" dirty="0" err="1" smtClean="0"/>
              <a:t>better</a:t>
            </a:r>
            <a:r>
              <a:rPr lang="de-DE" dirty="0" smtClean="0"/>
              <a:t> </a:t>
            </a:r>
            <a:r>
              <a:rPr lang="de-DE" dirty="0" err="1" smtClean="0"/>
              <a:t>status</a:t>
            </a:r>
            <a:r>
              <a:rPr lang="de-DE" dirty="0" smtClean="0"/>
              <a:t>!</a:t>
            </a:r>
          </a:p>
          <a:p>
            <a:pPr marL="285750" indent="-285750">
              <a:buFont typeface="Arial" panose="020B0604020202020204" pitchFamily="34" charset="0"/>
              <a:buChar char="•"/>
            </a:pPr>
            <a:endParaRPr lang="de-DE" dirty="0"/>
          </a:p>
        </p:txBody>
      </p:sp>
    </p:spTree>
    <p:extLst>
      <p:ext uri="{BB962C8B-B14F-4D97-AF65-F5344CB8AC3E}">
        <p14:creationId xmlns="" xmlns:p14="http://schemas.microsoft.com/office/powerpoint/2010/main" val="356525986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9" name="Rectangle 10"/>
          <p:cNvSpPr>
            <a:spLocks noGrp="1" noChangeArrowheads="1"/>
          </p:cNvSpPr>
          <p:nvPr>
            <p:ph type="title"/>
          </p:nvPr>
        </p:nvSpPr>
        <p:spPr/>
        <p:txBody>
          <a:bodyPr/>
          <a:lstStyle/>
          <a:p>
            <a:r>
              <a:rPr lang="de-DE" altLang="de-DE" dirty="0"/>
              <a:t>Loss </a:t>
            </a:r>
            <a:r>
              <a:rPr lang="de-DE" altLang="de-DE" dirty="0" err="1"/>
              <a:t>of</a:t>
            </a:r>
            <a:r>
              <a:rPr lang="de-DE" altLang="de-DE" dirty="0"/>
              <a:t> </a:t>
            </a:r>
            <a:r>
              <a:rPr lang="de-DE" altLang="de-DE" dirty="0" err="1"/>
              <a:t>inundation</a:t>
            </a:r>
            <a:r>
              <a:rPr lang="de-DE" altLang="de-DE" dirty="0"/>
              <a:t> </a:t>
            </a:r>
            <a:r>
              <a:rPr lang="de-DE" altLang="de-DE" dirty="0" err="1"/>
              <a:t>areas</a:t>
            </a:r>
            <a:endParaRPr lang="de-DE" altLang="de-DE" dirty="0"/>
          </a:p>
        </p:txBody>
      </p:sp>
      <p:sp>
        <p:nvSpPr>
          <p:cNvPr id="21506" name="Fußzeilenplatzhalter 3"/>
          <p:cNvSpPr>
            <a:spLocks noGrp="1"/>
          </p:cNvSpPr>
          <p:nvPr>
            <p:ph type="ftr" sz="quarter" idx="10"/>
          </p:nvPr>
        </p:nvSpPr>
        <p:spPr>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defRPr>
            </a:lvl1pPr>
            <a:lvl2pPr marL="742950" indent="-285750" eaLnBrk="0" hangingPunct="0">
              <a:defRPr sz="2000">
                <a:solidFill>
                  <a:schemeClr val="tx1"/>
                </a:solidFill>
                <a:latin typeface="Arial" pitchFamily="34" charset="0"/>
              </a:defRPr>
            </a:lvl2pPr>
            <a:lvl3pPr marL="1143000" indent="-228600" eaLnBrk="0" hangingPunct="0">
              <a:defRPr sz="2000">
                <a:solidFill>
                  <a:schemeClr val="tx1"/>
                </a:solidFill>
                <a:latin typeface="Arial" pitchFamily="34" charset="0"/>
              </a:defRPr>
            </a:lvl3pPr>
            <a:lvl4pPr marL="1600200" indent="-228600" eaLnBrk="0" hangingPunct="0">
              <a:defRPr sz="2000">
                <a:solidFill>
                  <a:schemeClr val="tx1"/>
                </a:solidFill>
                <a:latin typeface="Arial" pitchFamily="34" charset="0"/>
              </a:defRPr>
            </a:lvl4pPr>
            <a:lvl5pPr marL="2057400" indent="-228600" eaLnBrk="0" hangingPunct="0">
              <a:defRPr sz="2000">
                <a:solidFill>
                  <a:schemeClr val="tx1"/>
                </a:solidFill>
                <a:latin typeface="Arial" pitchFamily="34" charset="0"/>
              </a:defRPr>
            </a:lvl5pPr>
            <a:lvl6pPr marL="2514600" indent="-228600" algn="ctr" eaLnBrk="0" fontAlgn="base" hangingPunct="0">
              <a:spcBef>
                <a:spcPct val="20000"/>
              </a:spcBef>
              <a:spcAft>
                <a:spcPct val="0"/>
              </a:spcAft>
              <a:buFont typeface="Wingdings" pitchFamily="2" charset="2"/>
              <a:buChar char="Ø"/>
              <a:defRPr sz="2000">
                <a:solidFill>
                  <a:schemeClr val="tx1"/>
                </a:solidFill>
                <a:latin typeface="Arial" pitchFamily="34" charset="0"/>
              </a:defRPr>
            </a:lvl6pPr>
            <a:lvl7pPr marL="2971800" indent="-228600" algn="ctr" eaLnBrk="0" fontAlgn="base" hangingPunct="0">
              <a:spcBef>
                <a:spcPct val="20000"/>
              </a:spcBef>
              <a:spcAft>
                <a:spcPct val="0"/>
              </a:spcAft>
              <a:buFont typeface="Wingdings" pitchFamily="2" charset="2"/>
              <a:buChar char="Ø"/>
              <a:defRPr sz="2000">
                <a:solidFill>
                  <a:schemeClr val="tx1"/>
                </a:solidFill>
                <a:latin typeface="Arial" pitchFamily="34" charset="0"/>
              </a:defRPr>
            </a:lvl7pPr>
            <a:lvl8pPr marL="3429000" indent="-228600" algn="ctr" eaLnBrk="0" fontAlgn="base" hangingPunct="0">
              <a:spcBef>
                <a:spcPct val="20000"/>
              </a:spcBef>
              <a:spcAft>
                <a:spcPct val="0"/>
              </a:spcAft>
              <a:buFont typeface="Wingdings" pitchFamily="2" charset="2"/>
              <a:buChar char="Ø"/>
              <a:defRPr sz="2000">
                <a:solidFill>
                  <a:schemeClr val="tx1"/>
                </a:solidFill>
                <a:latin typeface="Arial" pitchFamily="34" charset="0"/>
              </a:defRPr>
            </a:lvl8pPr>
            <a:lvl9pPr marL="3886200" indent="-228600" algn="ctr" eaLnBrk="0" fontAlgn="base" hangingPunct="0">
              <a:spcBef>
                <a:spcPct val="20000"/>
              </a:spcBef>
              <a:spcAft>
                <a:spcPct val="0"/>
              </a:spcAft>
              <a:buFont typeface="Wingdings" pitchFamily="2" charset="2"/>
              <a:buChar char="Ø"/>
              <a:defRPr sz="2000">
                <a:solidFill>
                  <a:schemeClr val="tx1"/>
                </a:solidFill>
                <a:latin typeface="Arial" pitchFamily="34" charset="0"/>
              </a:defRPr>
            </a:lvl9pPr>
          </a:lstStyle>
          <a:p>
            <a:pPr eaLnBrk="1" hangingPunct="1"/>
            <a:r>
              <a:rPr lang="de-DE" altLang="de-DE" sz="900" smtClean="0">
                <a:solidFill>
                  <a:srgbClr val="008000"/>
                </a:solidFill>
                <a:latin typeface="Arial Narrow" pitchFamily="34" charset="0"/>
              </a:rPr>
              <a:t>Bernd Neukirchen, 26.9.2011</a:t>
            </a:r>
          </a:p>
        </p:txBody>
      </p:sp>
      <p:sp>
        <p:nvSpPr>
          <p:cNvPr id="21508" name="Rectangle 3"/>
          <p:cNvSpPr>
            <a:spLocks noGrp="1" noChangeArrowheads="1"/>
          </p:cNvSpPr>
          <p:nvPr>
            <p:ph type="body" sz="quarter" idx="12"/>
          </p:nvPr>
        </p:nvSpPr>
        <p:spPr>
          <a:noFill/>
        </p:spPr>
        <p:txBody>
          <a:bodyPr/>
          <a:lstStyle/>
          <a:p>
            <a:pPr eaLnBrk="1" hangingPunct="1"/>
            <a:r>
              <a:rPr lang="de-DE" altLang="de-DE" sz="1800" b="1" dirty="0" err="1" smtClean="0"/>
              <a:t>Inundated</a:t>
            </a:r>
            <a:r>
              <a:rPr lang="de-DE" altLang="de-DE" sz="1800" b="1" dirty="0" smtClean="0"/>
              <a:t> </a:t>
            </a:r>
            <a:r>
              <a:rPr lang="de-DE" altLang="de-DE" sz="1800" b="1" dirty="0" err="1" smtClean="0"/>
              <a:t>dyked</a:t>
            </a:r>
            <a:r>
              <a:rPr lang="de-DE" altLang="de-DE" sz="1800" b="1" dirty="0" smtClean="0"/>
              <a:t> </a:t>
            </a:r>
            <a:r>
              <a:rPr lang="de-DE" altLang="de-DE" sz="1800" b="1" dirty="0" err="1" smtClean="0"/>
              <a:t>floodplain</a:t>
            </a:r>
            <a:r>
              <a:rPr lang="de-DE" altLang="de-DE" sz="1800" b="1" dirty="0" smtClean="0"/>
              <a:t> </a:t>
            </a:r>
            <a:r>
              <a:rPr lang="de-DE" altLang="de-DE" sz="1800" b="1" dirty="0" err="1" smtClean="0"/>
              <a:t>along</a:t>
            </a:r>
            <a:r>
              <a:rPr lang="de-DE" altLang="de-DE" sz="1800" b="1" dirty="0" smtClean="0"/>
              <a:t> </a:t>
            </a:r>
            <a:r>
              <a:rPr lang="de-DE" altLang="de-DE" sz="1800" b="1" dirty="0" err="1" smtClean="0"/>
              <a:t>the</a:t>
            </a:r>
            <a:r>
              <a:rPr lang="de-DE" altLang="de-DE" sz="1800" b="1" dirty="0" smtClean="0"/>
              <a:t> Elbe in </a:t>
            </a:r>
            <a:r>
              <a:rPr lang="de-DE" altLang="de-DE" sz="1800" b="1" dirty="0" err="1" smtClean="0"/>
              <a:t>the</a:t>
            </a:r>
            <a:r>
              <a:rPr lang="de-DE" altLang="de-DE" sz="1800" b="1" dirty="0" smtClean="0"/>
              <a:t> </a:t>
            </a:r>
            <a:r>
              <a:rPr lang="de-DE" altLang="de-DE" sz="1800" b="1" dirty="0" err="1" smtClean="0"/>
              <a:t>vicinity</a:t>
            </a:r>
            <a:r>
              <a:rPr lang="de-DE" altLang="de-DE" sz="1800" b="1" dirty="0" smtClean="0"/>
              <a:t> </a:t>
            </a:r>
            <a:r>
              <a:rPr lang="de-DE" altLang="de-DE" sz="1800" b="1" dirty="0" err="1" smtClean="0"/>
              <a:t>of</a:t>
            </a:r>
            <a:r>
              <a:rPr lang="de-DE" altLang="de-DE" sz="1800" b="1" dirty="0" smtClean="0"/>
              <a:t> Wittenberg (Sachsen-Anhalt) 2002, Dam </a:t>
            </a:r>
            <a:r>
              <a:rPr lang="de-DE" altLang="de-DE" sz="1800" b="1" dirty="0" err="1" smtClean="0"/>
              <a:t>failure</a:t>
            </a:r>
            <a:r>
              <a:rPr lang="de-DE" altLang="de-DE" sz="1800" b="1" dirty="0" smtClean="0"/>
              <a:t> </a:t>
            </a:r>
            <a:r>
              <a:rPr lang="de-DE" altLang="de-DE" sz="1800" b="1" dirty="0" err="1" smtClean="0"/>
              <a:t>Seegrehna</a:t>
            </a:r>
            <a:endParaRPr lang="de-DE" altLang="de-DE" sz="1800" b="1" dirty="0" smtClean="0"/>
          </a:p>
        </p:txBody>
      </p:sp>
      <p:pic>
        <p:nvPicPr>
          <p:cNvPr id="21507"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175" y="1376363"/>
            <a:ext cx="9140825" cy="54816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1510" name="Text Box 11"/>
          <p:cNvSpPr txBox="1">
            <a:spLocks noChangeArrowheads="1"/>
          </p:cNvSpPr>
          <p:nvPr/>
        </p:nvSpPr>
        <p:spPr bwMode="auto">
          <a:xfrm>
            <a:off x="7878426" y="6640909"/>
            <a:ext cx="1374094" cy="2462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pitchFamily="34" charset="0"/>
              </a:defRPr>
            </a:lvl1pPr>
            <a:lvl2pPr marL="742950" indent="-285750" eaLnBrk="0" hangingPunct="0">
              <a:defRPr sz="2000">
                <a:solidFill>
                  <a:schemeClr val="tx1"/>
                </a:solidFill>
                <a:latin typeface="Arial" pitchFamily="34" charset="0"/>
              </a:defRPr>
            </a:lvl2pPr>
            <a:lvl3pPr marL="1143000" indent="-228600" eaLnBrk="0" hangingPunct="0">
              <a:defRPr sz="2000">
                <a:solidFill>
                  <a:schemeClr val="tx1"/>
                </a:solidFill>
                <a:latin typeface="Arial" pitchFamily="34" charset="0"/>
              </a:defRPr>
            </a:lvl3pPr>
            <a:lvl4pPr marL="1600200" indent="-228600" eaLnBrk="0" hangingPunct="0">
              <a:defRPr sz="2000">
                <a:solidFill>
                  <a:schemeClr val="tx1"/>
                </a:solidFill>
                <a:latin typeface="Arial" pitchFamily="34" charset="0"/>
              </a:defRPr>
            </a:lvl4pPr>
            <a:lvl5pPr marL="2057400" indent="-228600" eaLnBrk="0" hangingPunct="0">
              <a:defRPr sz="2000">
                <a:solidFill>
                  <a:schemeClr val="tx1"/>
                </a:solidFill>
                <a:latin typeface="Arial" pitchFamily="34" charset="0"/>
              </a:defRPr>
            </a:lvl5pPr>
            <a:lvl6pPr marL="2514600" indent="-228600" algn="ctr" eaLnBrk="0" fontAlgn="base" hangingPunct="0">
              <a:spcBef>
                <a:spcPct val="20000"/>
              </a:spcBef>
              <a:spcAft>
                <a:spcPct val="0"/>
              </a:spcAft>
              <a:buFont typeface="Wingdings" pitchFamily="2" charset="2"/>
              <a:buChar char="Ø"/>
              <a:defRPr sz="2000">
                <a:solidFill>
                  <a:schemeClr val="tx1"/>
                </a:solidFill>
                <a:latin typeface="Arial" pitchFamily="34" charset="0"/>
              </a:defRPr>
            </a:lvl6pPr>
            <a:lvl7pPr marL="2971800" indent="-228600" algn="ctr" eaLnBrk="0" fontAlgn="base" hangingPunct="0">
              <a:spcBef>
                <a:spcPct val="20000"/>
              </a:spcBef>
              <a:spcAft>
                <a:spcPct val="0"/>
              </a:spcAft>
              <a:buFont typeface="Wingdings" pitchFamily="2" charset="2"/>
              <a:buChar char="Ø"/>
              <a:defRPr sz="2000">
                <a:solidFill>
                  <a:schemeClr val="tx1"/>
                </a:solidFill>
                <a:latin typeface="Arial" pitchFamily="34" charset="0"/>
              </a:defRPr>
            </a:lvl7pPr>
            <a:lvl8pPr marL="3429000" indent="-228600" algn="ctr" eaLnBrk="0" fontAlgn="base" hangingPunct="0">
              <a:spcBef>
                <a:spcPct val="20000"/>
              </a:spcBef>
              <a:spcAft>
                <a:spcPct val="0"/>
              </a:spcAft>
              <a:buFont typeface="Wingdings" pitchFamily="2" charset="2"/>
              <a:buChar char="Ø"/>
              <a:defRPr sz="2000">
                <a:solidFill>
                  <a:schemeClr val="tx1"/>
                </a:solidFill>
                <a:latin typeface="Arial" pitchFamily="34" charset="0"/>
              </a:defRPr>
            </a:lvl8pPr>
            <a:lvl9pPr marL="3886200" indent="-228600" algn="ctr" eaLnBrk="0" fontAlgn="base" hangingPunct="0">
              <a:spcBef>
                <a:spcPct val="20000"/>
              </a:spcBef>
              <a:spcAft>
                <a:spcPct val="0"/>
              </a:spcAft>
              <a:buFont typeface="Wingdings" pitchFamily="2" charset="2"/>
              <a:buChar char="Ø"/>
              <a:defRPr sz="2000">
                <a:solidFill>
                  <a:schemeClr val="tx1"/>
                </a:solidFill>
                <a:latin typeface="Arial" pitchFamily="34" charset="0"/>
              </a:defRPr>
            </a:lvl9pPr>
          </a:lstStyle>
          <a:p>
            <a:pPr algn="l" eaLnBrk="1" hangingPunct="1">
              <a:spcBef>
                <a:spcPct val="0"/>
              </a:spcBef>
              <a:buFontTx/>
              <a:buNone/>
            </a:pPr>
            <a:r>
              <a:rPr lang="de-DE" altLang="de-DE" sz="1000" dirty="0">
                <a:solidFill>
                  <a:schemeClr val="bg1"/>
                </a:solidFill>
              </a:rPr>
              <a:t>Foto: </a:t>
            </a:r>
            <a:r>
              <a:rPr lang="de-DE" altLang="de-DE" sz="1000" dirty="0" smtClean="0">
                <a:solidFill>
                  <a:schemeClr val="bg1"/>
                </a:solidFill>
              </a:rPr>
              <a:t>A. </a:t>
            </a:r>
            <a:r>
              <a:rPr lang="de-DE" altLang="de-DE" sz="1000" dirty="0" err="1" smtClean="0">
                <a:solidFill>
                  <a:schemeClr val="bg1"/>
                </a:solidFill>
              </a:rPr>
              <a:t>Künzelmann</a:t>
            </a:r>
            <a:endParaRPr lang="de-DE" altLang="de-DE" sz="1000" dirty="0">
              <a:solidFill>
                <a:schemeClr val="bg1"/>
              </a:solidFill>
            </a:endParaRPr>
          </a:p>
        </p:txBody>
      </p:sp>
      <p:sp>
        <p:nvSpPr>
          <p:cNvPr id="21511" name="Text Box 13"/>
          <p:cNvSpPr txBox="1">
            <a:spLocks noChangeArrowheads="1"/>
          </p:cNvSpPr>
          <p:nvPr/>
        </p:nvSpPr>
        <p:spPr bwMode="auto">
          <a:xfrm>
            <a:off x="4722813" y="6196013"/>
            <a:ext cx="3017539"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wrap="square">
            <a:spAutoFit/>
          </a:bodyPr>
          <a:lstStyle>
            <a:lvl1pPr marL="266700" indent="-266700" eaLnBrk="0" hangingPunct="0">
              <a:defRPr sz="2000">
                <a:solidFill>
                  <a:schemeClr val="tx1"/>
                </a:solidFill>
                <a:latin typeface="Arial" pitchFamily="34" charset="0"/>
              </a:defRPr>
            </a:lvl1pPr>
            <a:lvl2pPr marL="742950" indent="-285750" eaLnBrk="0" hangingPunct="0">
              <a:defRPr sz="2000">
                <a:solidFill>
                  <a:schemeClr val="tx1"/>
                </a:solidFill>
                <a:latin typeface="Arial" pitchFamily="34" charset="0"/>
              </a:defRPr>
            </a:lvl2pPr>
            <a:lvl3pPr marL="1143000" indent="-228600" eaLnBrk="0" hangingPunct="0">
              <a:defRPr sz="2000">
                <a:solidFill>
                  <a:schemeClr val="tx1"/>
                </a:solidFill>
                <a:latin typeface="Arial" pitchFamily="34" charset="0"/>
              </a:defRPr>
            </a:lvl3pPr>
            <a:lvl4pPr marL="1600200" indent="-228600" eaLnBrk="0" hangingPunct="0">
              <a:defRPr sz="2000">
                <a:solidFill>
                  <a:schemeClr val="tx1"/>
                </a:solidFill>
                <a:latin typeface="Arial" pitchFamily="34" charset="0"/>
              </a:defRPr>
            </a:lvl4pPr>
            <a:lvl5pPr marL="2057400" indent="-228600" eaLnBrk="0" hangingPunct="0">
              <a:defRPr sz="2000">
                <a:solidFill>
                  <a:schemeClr val="tx1"/>
                </a:solidFill>
                <a:latin typeface="Arial" pitchFamily="34" charset="0"/>
              </a:defRPr>
            </a:lvl5pPr>
            <a:lvl6pPr marL="2514600" indent="-228600" algn="ctr" eaLnBrk="0" fontAlgn="base" hangingPunct="0">
              <a:spcBef>
                <a:spcPct val="20000"/>
              </a:spcBef>
              <a:spcAft>
                <a:spcPct val="0"/>
              </a:spcAft>
              <a:buFont typeface="Wingdings" pitchFamily="2" charset="2"/>
              <a:buChar char="Ø"/>
              <a:defRPr sz="2000">
                <a:solidFill>
                  <a:schemeClr val="tx1"/>
                </a:solidFill>
                <a:latin typeface="Arial" pitchFamily="34" charset="0"/>
              </a:defRPr>
            </a:lvl6pPr>
            <a:lvl7pPr marL="2971800" indent="-228600" algn="ctr" eaLnBrk="0" fontAlgn="base" hangingPunct="0">
              <a:spcBef>
                <a:spcPct val="20000"/>
              </a:spcBef>
              <a:spcAft>
                <a:spcPct val="0"/>
              </a:spcAft>
              <a:buFont typeface="Wingdings" pitchFamily="2" charset="2"/>
              <a:buChar char="Ø"/>
              <a:defRPr sz="2000">
                <a:solidFill>
                  <a:schemeClr val="tx1"/>
                </a:solidFill>
                <a:latin typeface="Arial" pitchFamily="34" charset="0"/>
              </a:defRPr>
            </a:lvl7pPr>
            <a:lvl8pPr marL="3429000" indent="-228600" algn="ctr" eaLnBrk="0" fontAlgn="base" hangingPunct="0">
              <a:spcBef>
                <a:spcPct val="20000"/>
              </a:spcBef>
              <a:spcAft>
                <a:spcPct val="0"/>
              </a:spcAft>
              <a:buFont typeface="Wingdings" pitchFamily="2" charset="2"/>
              <a:buChar char="Ø"/>
              <a:defRPr sz="2000">
                <a:solidFill>
                  <a:schemeClr val="tx1"/>
                </a:solidFill>
                <a:latin typeface="Arial" pitchFamily="34" charset="0"/>
              </a:defRPr>
            </a:lvl8pPr>
            <a:lvl9pPr marL="3886200" indent="-228600" algn="ctr" eaLnBrk="0" fontAlgn="base" hangingPunct="0">
              <a:spcBef>
                <a:spcPct val="20000"/>
              </a:spcBef>
              <a:spcAft>
                <a:spcPct val="0"/>
              </a:spcAft>
              <a:buFont typeface="Wingdings" pitchFamily="2" charset="2"/>
              <a:buChar char="Ø"/>
              <a:defRPr sz="2000">
                <a:solidFill>
                  <a:schemeClr val="tx1"/>
                </a:solidFill>
                <a:latin typeface="Arial" pitchFamily="34" charset="0"/>
              </a:defRPr>
            </a:lvl9pPr>
          </a:lstStyle>
          <a:p>
            <a:pPr eaLnBrk="1" hangingPunct="1">
              <a:spcBef>
                <a:spcPct val="50000"/>
              </a:spcBef>
              <a:buFont typeface="Wingdings" pitchFamily="2" charset="2"/>
              <a:buNone/>
            </a:pPr>
            <a:r>
              <a:rPr lang="de-DE" altLang="de-DE" sz="2400" b="1" dirty="0" err="1" smtClean="0"/>
              <a:t>Active</a:t>
            </a:r>
            <a:r>
              <a:rPr lang="de-DE" altLang="de-DE" sz="2400" b="1" dirty="0" smtClean="0"/>
              <a:t> </a:t>
            </a:r>
            <a:r>
              <a:rPr lang="de-DE" altLang="de-DE" sz="2400" b="1" dirty="0" err="1" smtClean="0"/>
              <a:t>floodplain</a:t>
            </a:r>
            <a:endParaRPr lang="de-DE" altLang="de-DE" sz="2400" b="1" dirty="0"/>
          </a:p>
        </p:txBody>
      </p:sp>
      <p:sp>
        <p:nvSpPr>
          <p:cNvPr id="21512" name="Text Box 14"/>
          <p:cNvSpPr txBox="1">
            <a:spLocks noChangeArrowheads="1"/>
          </p:cNvSpPr>
          <p:nvPr/>
        </p:nvSpPr>
        <p:spPr bwMode="auto">
          <a:xfrm>
            <a:off x="407988" y="4452938"/>
            <a:ext cx="279586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wrap="square">
            <a:spAutoFit/>
          </a:bodyPr>
          <a:lstStyle>
            <a:lvl1pPr marL="266700" indent="-266700" eaLnBrk="0" hangingPunct="0">
              <a:defRPr sz="2000">
                <a:solidFill>
                  <a:schemeClr val="tx1"/>
                </a:solidFill>
                <a:latin typeface="Arial" pitchFamily="34" charset="0"/>
              </a:defRPr>
            </a:lvl1pPr>
            <a:lvl2pPr marL="742950" indent="-285750" eaLnBrk="0" hangingPunct="0">
              <a:defRPr sz="2000">
                <a:solidFill>
                  <a:schemeClr val="tx1"/>
                </a:solidFill>
                <a:latin typeface="Arial" pitchFamily="34" charset="0"/>
              </a:defRPr>
            </a:lvl2pPr>
            <a:lvl3pPr marL="1143000" indent="-228600" eaLnBrk="0" hangingPunct="0">
              <a:defRPr sz="2000">
                <a:solidFill>
                  <a:schemeClr val="tx1"/>
                </a:solidFill>
                <a:latin typeface="Arial" pitchFamily="34" charset="0"/>
              </a:defRPr>
            </a:lvl3pPr>
            <a:lvl4pPr marL="1600200" indent="-228600" eaLnBrk="0" hangingPunct="0">
              <a:defRPr sz="2000">
                <a:solidFill>
                  <a:schemeClr val="tx1"/>
                </a:solidFill>
                <a:latin typeface="Arial" pitchFamily="34" charset="0"/>
              </a:defRPr>
            </a:lvl4pPr>
            <a:lvl5pPr marL="2057400" indent="-228600" eaLnBrk="0" hangingPunct="0">
              <a:defRPr sz="2000">
                <a:solidFill>
                  <a:schemeClr val="tx1"/>
                </a:solidFill>
                <a:latin typeface="Arial" pitchFamily="34" charset="0"/>
              </a:defRPr>
            </a:lvl5pPr>
            <a:lvl6pPr marL="2514600" indent="-228600" algn="ctr" eaLnBrk="0" fontAlgn="base" hangingPunct="0">
              <a:spcBef>
                <a:spcPct val="20000"/>
              </a:spcBef>
              <a:spcAft>
                <a:spcPct val="0"/>
              </a:spcAft>
              <a:buFont typeface="Wingdings" pitchFamily="2" charset="2"/>
              <a:buChar char="Ø"/>
              <a:defRPr sz="2000">
                <a:solidFill>
                  <a:schemeClr val="tx1"/>
                </a:solidFill>
                <a:latin typeface="Arial" pitchFamily="34" charset="0"/>
              </a:defRPr>
            </a:lvl6pPr>
            <a:lvl7pPr marL="2971800" indent="-228600" algn="ctr" eaLnBrk="0" fontAlgn="base" hangingPunct="0">
              <a:spcBef>
                <a:spcPct val="20000"/>
              </a:spcBef>
              <a:spcAft>
                <a:spcPct val="0"/>
              </a:spcAft>
              <a:buFont typeface="Wingdings" pitchFamily="2" charset="2"/>
              <a:buChar char="Ø"/>
              <a:defRPr sz="2000">
                <a:solidFill>
                  <a:schemeClr val="tx1"/>
                </a:solidFill>
                <a:latin typeface="Arial" pitchFamily="34" charset="0"/>
              </a:defRPr>
            </a:lvl7pPr>
            <a:lvl8pPr marL="3429000" indent="-228600" algn="ctr" eaLnBrk="0" fontAlgn="base" hangingPunct="0">
              <a:spcBef>
                <a:spcPct val="20000"/>
              </a:spcBef>
              <a:spcAft>
                <a:spcPct val="0"/>
              </a:spcAft>
              <a:buFont typeface="Wingdings" pitchFamily="2" charset="2"/>
              <a:buChar char="Ø"/>
              <a:defRPr sz="2000">
                <a:solidFill>
                  <a:schemeClr val="tx1"/>
                </a:solidFill>
                <a:latin typeface="Arial" pitchFamily="34" charset="0"/>
              </a:defRPr>
            </a:lvl8pPr>
            <a:lvl9pPr marL="3886200" indent="-228600" algn="ctr" eaLnBrk="0" fontAlgn="base" hangingPunct="0">
              <a:spcBef>
                <a:spcPct val="20000"/>
              </a:spcBef>
              <a:spcAft>
                <a:spcPct val="0"/>
              </a:spcAft>
              <a:buFont typeface="Wingdings" pitchFamily="2" charset="2"/>
              <a:buChar char="Ø"/>
              <a:defRPr sz="2000">
                <a:solidFill>
                  <a:schemeClr val="tx1"/>
                </a:solidFill>
                <a:latin typeface="Arial" pitchFamily="34" charset="0"/>
              </a:defRPr>
            </a:lvl9pPr>
          </a:lstStyle>
          <a:p>
            <a:pPr eaLnBrk="1" hangingPunct="1">
              <a:spcBef>
                <a:spcPct val="50000"/>
              </a:spcBef>
              <a:buFont typeface="Wingdings" pitchFamily="2" charset="2"/>
              <a:buNone/>
            </a:pPr>
            <a:r>
              <a:rPr lang="de-DE" altLang="de-DE" sz="2400" b="1" dirty="0" err="1" smtClean="0"/>
              <a:t>Dyked</a:t>
            </a:r>
            <a:r>
              <a:rPr lang="de-DE" altLang="de-DE" sz="2400" b="1" dirty="0" smtClean="0"/>
              <a:t> </a:t>
            </a:r>
            <a:r>
              <a:rPr lang="de-DE" altLang="de-DE" sz="2400" b="1" dirty="0" err="1" smtClean="0"/>
              <a:t>floodplain</a:t>
            </a:r>
            <a:endParaRPr lang="de-DE" altLang="de-DE" sz="2400" b="1" dirty="0"/>
          </a:p>
        </p:txBody>
      </p:sp>
      <p:sp>
        <p:nvSpPr>
          <p:cNvPr id="21513" name="Text Box 15"/>
          <p:cNvSpPr txBox="1">
            <a:spLocks noChangeArrowheads="1"/>
          </p:cNvSpPr>
          <p:nvPr/>
        </p:nvSpPr>
        <p:spPr bwMode="auto">
          <a:xfrm rot="-600000">
            <a:off x="5997575" y="4695825"/>
            <a:ext cx="2065338"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txBody>
          <a:bodyPr>
            <a:spAutoFit/>
          </a:bodyPr>
          <a:lstStyle>
            <a:lvl1pPr marL="266700" indent="-266700" eaLnBrk="0" hangingPunct="0">
              <a:defRPr sz="2000">
                <a:solidFill>
                  <a:schemeClr val="tx1"/>
                </a:solidFill>
                <a:latin typeface="Arial" pitchFamily="34" charset="0"/>
              </a:defRPr>
            </a:lvl1pPr>
            <a:lvl2pPr marL="742950" indent="-285750" eaLnBrk="0" hangingPunct="0">
              <a:defRPr sz="2000">
                <a:solidFill>
                  <a:schemeClr val="tx1"/>
                </a:solidFill>
                <a:latin typeface="Arial" pitchFamily="34" charset="0"/>
              </a:defRPr>
            </a:lvl2pPr>
            <a:lvl3pPr marL="1143000" indent="-228600" eaLnBrk="0" hangingPunct="0">
              <a:defRPr sz="2000">
                <a:solidFill>
                  <a:schemeClr val="tx1"/>
                </a:solidFill>
                <a:latin typeface="Arial" pitchFamily="34" charset="0"/>
              </a:defRPr>
            </a:lvl3pPr>
            <a:lvl4pPr marL="1600200" indent="-228600" eaLnBrk="0" hangingPunct="0">
              <a:defRPr sz="2000">
                <a:solidFill>
                  <a:schemeClr val="tx1"/>
                </a:solidFill>
                <a:latin typeface="Arial" pitchFamily="34" charset="0"/>
              </a:defRPr>
            </a:lvl4pPr>
            <a:lvl5pPr marL="2057400" indent="-228600" eaLnBrk="0" hangingPunct="0">
              <a:defRPr sz="2000">
                <a:solidFill>
                  <a:schemeClr val="tx1"/>
                </a:solidFill>
                <a:latin typeface="Arial" pitchFamily="34" charset="0"/>
              </a:defRPr>
            </a:lvl5pPr>
            <a:lvl6pPr marL="2514600" indent="-228600" algn="ctr" eaLnBrk="0" fontAlgn="base" hangingPunct="0">
              <a:spcBef>
                <a:spcPct val="20000"/>
              </a:spcBef>
              <a:spcAft>
                <a:spcPct val="0"/>
              </a:spcAft>
              <a:buFont typeface="Wingdings" pitchFamily="2" charset="2"/>
              <a:buChar char="Ø"/>
              <a:defRPr sz="2000">
                <a:solidFill>
                  <a:schemeClr val="tx1"/>
                </a:solidFill>
                <a:latin typeface="Arial" pitchFamily="34" charset="0"/>
              </a:defRPr>
            </a:lvl6pPr>
            <a:lvl7pPr marL="2971800" indent="-228600" algn="ctr" eaLnBrk="0" fontAlgn="base" hangingPunct="0">
              <a:spcBef>
                <a:spcPct val="20000"/>
              </a:spcBef>
              <a:spcAft>
                <a:spcPct val="0"/>
              </a:spcAft>
              <a:buFont typeface="Wingdings" pitchFamily="2" charset="2"/>
              <a:buChar char="Ø"/>
              <a:defRPr sz="2000">
                <a:solidFill>
                  <a:schemeClr val="tx1"/>
                </a:solidFill>
                <a:latin typeface="Arial" pitchFamily="34" charset="0"/>
              </a:defRPr>
            </a:lvl7pPr>
            <a:lvl8pPr marL="3429000" indent="-228600" algn="ctr" eaLnBrk="0" fontAlgn="base" hangingPunct="0">
              <a:spcBef>
                <a:spcPct val="20000"/>
              </a:spcBef>
              <a:spcAft>
                <a:spcPct val="0"/>
              </a:spcAft>
              <a:buFont typeface="Wingdings" pitchFamily="2" charset="2"/>
              <a:buChar char="Ø"/>
              <a:defRPr sz="2000">
                <a:solidFill>
                  <a:schemeClr val="tx1"/>
                </a:solidFill>
                <a:latin typeface="Arial" pitchFamily="34" charset="0"/>
              </a:defRPr>
            </a:lvl8pPr>
            <a:lvl9pPr marL="3886200" indent="-228600" algn="ctr" eaLnBrk="0" fontAlgn="base" hangingPunct="0">
              <a:spcBef>
                <a:spcPct val="20000"/>
              </a:spcBef>
              <a:spcAft>
                <a:spcPct val="0"/>
              </a:spcAft>
              <a:buFont typeface="Wingdings" pitchFamily="2" charset="2"/>
              <a:buChar char="Ø"/>
              <a:defRPr sz="2000">
                <a:solidFill>
                  <a:schemeClr val="tx1"/>
                </a:solidFill>
                <a:latin typeface="Arial" pitchFamily="34" charset="0"/>
              </a:defRPr>
            </a:lvl9pPr>
          </a:lstStyle>
          <a:p>
            <a:pPr eaLnBrk="1" hangingPunct="1">
              <a:spcBef>
                <a:spcPct val="50000"/>
              </a:spcBef>
              <a:buFont typeface="Wingdings" pitchFamily="2" charset="2"/>
              <a:buNone/>
            </a:pPr>
            <a:r>
              <a:rPr lang="de-DE" altLang="de-DE" sz="2400" b="1" dirty="0" err="1" smtClean="0"/>
              <a:t>Dyke</a:t>
            </a:r>
            <a:endParaRPr lang="de-DE" altLang="de-DE" sz="2400" b="1" dirty="0"/>
          </a:p>
        </p:txBody>
      </p:sp>
    </p:spTree>
    <p:extLst>
      <p:ext uri="{BB962C8B-B14F-4D97-AF65-F5344CB8AC3E}">
        <p14:creationId xmlns="" xmlns:p14="http://schemas.microsoft.com/office/powerpoint/2010/main" val="30875499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Gleichschenkliges Dreieck 11"/>
          <p:cNvSpPr/>
          <p:nvPr/>
        </p:nvSpPr>
        <p:spPr bwMode="auto">
          <a:xfrm rot="10800000">
            <a:off x="1464741" y="5589238"/>
            <a:ext cx="658987" cy="1152129"/>
          </a:xfrm>
          <a:prstGeom prst="triangle">
            <a:avLst/>
          </a:prstGeom>
          <a:solidFill>
            <a:srgbClr val="006600">
              <a:alpha val="78000"/>
            </a:srgbClr>
          </a:solidFill>
          <a:ln>
            <a:noFill/>
          </a:ln>
          <a:effectLst/>
          <a:extLst/>
        </p:spPr>
        <p:txBody>
          <a:bodyPr vert="horz" wrap="square" lIns="91440" tIns="45720" rIns="91440" bIns="45720" numCol="1" rtlCol="0" anchor="t" anchorCtr="0" compatLnSpc="1">
            <a:prstTxWarp prst="textNoShape">
              <a:avLst/>
            </a:prstTxWarp>
            <a:spAutoFit/>
          </a:bodyPr>
          <a:lstStyle/>
          <a:p>
            <a:pPr marL="266700" marR="0" indent="-266700" algn="ctr" defTabSz="914400" rtl="0" eaLnBrk="1" fontAlgn="base" latinLnBrk="0" hangingPunct="1">
              <a:lnSpc>
                <a:spcPct val="100000"/>
              </a:lnSpc>
              <a:spcBef>
                <a:spcPct val="20000"/>
              </a:spcBef>
              <a:spcAft>
                <a:spcPct val="0"/>
              </a:spcAft>
              <a:buClrTx/>
              <a:buSzTx/>
              <a:buFont typeface="Wingdings" pitchFamily="2" charset="2"/>
              <a:buChar char="Ø"/>
              <a:tabLst/>
            </a:pPr>
            <a:endParaRPr kumimoji="0" lang="de-DE" sz="2000" b="0" i="0" u="none" strike="noStrike" cap="none" normalizeH="0" baseline="0" smtClean="0">
              <a:ln>
                <a:noFill/>
              </a:ln>
              <a:solidFill>
                <a:schemeClr val="tx1"/>
              </a:solidFill>
              <a:effectLst/>
              <a:latin typeface="Arial" charset="0"/>
            </a:endParaRPr>
          </a:p>
        </p:txBody>
      </p:sp>
      <p:sp>
        <p:nvSpPr>
          <p:cNvPr id="11" name="Flussdiagramm: Prozess 10"/>
          <p:cNvSpPr/>
          <p:nvPr/>
        </p:nvSpPr>
        <p:spPr bwMode="auto">
          <a:xfrm rot="10800000">
            <a:off x="1475656" y="1484784"/>
            <a:ext cx="648072" cy="4104455"/>
          </a:xfrm>
          <a:prstGeom prst="flowChartProcess">
            <a:avLst/>
          </a:prstGeom>
          <a:gradFill>
            <a:gsLst>
              <a:gs pos="0">
                <a:srgbClr val="006600">
                  <a:alpha val="98000"/>
                </a:srgbClr>
              </a:gs>
              <a:gs pos="39999">
                <a:srgbClr val="92D050"/>
              </a:gs>
              <a:gs pos="70000">
                <a:srgbClr val="99FF99"/>
              </a:gs>
              <a:gs pos="100000">
                <a:srgbClr val="F7FFF8"/>
              </a:gs>
            </a:gsLst>
            <a:lin ang="5400000" scaled="0"/>
          </a:gradFill>
          <a:ln>
            <a:noFill/>
          </a:ln>
          <a:effectLst/>
          <a:extLst/>
        </p:spPr>
        <p:txBody>
          <a:bodyPr vert="horz" wrap="square" lIns="91440" tIns="45720" rIns="91440" bIns="45720" numCol="1" rtlCol="0" anchor="t" anchorCtr="0" compatLnSpc="1">
            <a:prstTxWarp prst="textNoShape">
              <a:avLst/>
            </a:prstTxWarp>
            <a:spAutoFit/>
          </a:bodyPr>
          <a:lstStyle/>
          <a:p>
            <a:pPr marL="266700" marR="0" indent="-266700" algn="ctr" defTabSz="914400" rtl="0" eaLnBrk="1" fontAlgn="base" latinLnBrk="0" hangingPunct="1">
              <a:lnSpc>
                <a:spcPct val="100000"/>
              </a:lnSpc>
              <a:spcBef>
                <a:spcPct val="20000"/>
              </a:spcBef>
              <a:spcAft>
                <a:spcPct val="0"/>
              </a:spcAft>
              <a:buClrTx/>
              <a:buSzTx/>
              <a:buFont typeface="Wingdings" pitchFamily="2" charset="2"/>
              <a:buChar char="Ø"/>
              <a:tabLst/>
            </a:pPr>
            <a:endParaRPr kumimoji="0" lang="de-DE" sz="2000" b="0" i="0" u="none" strike="noStrike" cap="none" normalizeH="0" baseline="0" smtClean="0">
              <a:ln>
                <a:noFill/>
              </a:ln>
              <a:solidFill>
                <a:schemeClr val="tx1"/>
              </a:solidFill>
              <a:effectLst/>
              <a:latin typeface="Arial" charset="0"/>
            </a:endParaRPr>
          </a:p>
        </p:txBody>
      </p:sp>
      <p:sp>
        <p:nvSpPr>
          <p:cNvPr id="2" name="Titel 1"/>
          <p:cNvSpPr>
            <a:spLocks noGrp="1"/>
          </p:cNvSpPr>
          <p:nvPr>
            <p:ph type="title"/>
          </p:nvPr>
        </p:nvSpPr>
        <p:spPr/>
        <p:txBody>
          <a:bodyPr/>
          <a:lstStyle/>
          <a:p>
            <a:r>
              <a:rPr lang="de-DE" dirty="0" err="1" smtClean="0"/>
              <a:t>Legitimations</a:t>
            </a:r>
            <a:r>
              <a:rPr lang="de-DE" dirty="0" smtClean="0"/>
              <a:t>: Long </a:t>
            </a:r>
            <a:r>
              <a:rPr lang="de-DE" dirty="0" err="1" smtClean="0"/>
              <a:t>way</a:t>
            </a:r>
            <a:r>
              <a:rPr lang="de-DE" dirty="0" smtClean="0"/>
              <a:t> </a:t>
            </a:r>
            <a:r>
              <a:rPr lang="de-DE" dirty="0" err="1" smtClean="0"/>
              <a:t>to</a:t>
            </a:r>
            <a:r>
              <a:rPr lang="de-DE" dirty="0" smtClean="0"/>
              <a:t> </a:t>
            </a:r>
            <a:r>
              <a:rPr lang="de-DE" dirty="0" err="1" smtClean="0"/>
              <a:t>go</a:t>
            </a:r>
            <a:r>
              <a:rPr lang="de-DE" dirty="0" smtClean="0"/>
              <a:t>…</a:t>
            </a:r>
            <a:endParaRPr lang="de-DE" dirty="0"/>
          </a:p>
        </p:txBody>
      </p:sp>
      <p:sp>
        <p:nvSpPr>
          <p:cNvPr id="3" name="Inhaltsplatzhalter 2"/>
          <p:cNvSpPr>
            <a:spLocks noGrp="1"/>
          </p:cNvSpPr>
          <p:nvPr>
            <p:ph type="body" sz="quarter" idx="12"/>
          </p:nvPr>
        </p:nvSpPr>
        <p:spPr/>
        <p:txBody>
          <a:bodyPr/>
          <a:lstStyle/>
          <a:p>
            <a:pPr marL="0" indent="0"/>
            <a:r>
              <a:rPr lang="de-DE" sz="1800" dirty="0" smtClean="0"/>
              <a:t>2002: EU-WFD: </a:t>
            </a:r>
            <a:r>
              <a:rPr lang="de-DE" sz="1800" dirty="0" err="1" smtClean="0"/>
              <a:t>good</a:t>
            </a:r>
            <a:r>
              <a:rPr lang="de-DE" sz="1800" dirty="0" smtClean="0"/>
              <a:t> </a:t>
            </a:r>
            <a:r>
              <a:rPr lang="de-DE" sz="1800" dirty="0" err="1" smtClean="0"/>
              <a:t>ecological</a:t>
            </a:r>
            <a:r>
              <a:rPr lang="de-DE" sz="1800" dirty="0" smtClean="0"/>
              <a:t> </a:t>
            </a:r>
            <a:r>
              <a:rPr lang="de-DE" sz="1800" dirty="0" err="1" smtClean="0"/>
              <a:t>status</a:t>
            </a:r>
            <a:r>
              <a:rPr lang="de-DE" sz="1800" dirty="0" smtClean="0"/>
              <a:t> </a:t>
            </a:r>
            <a:r>
              <a:rPr lang="de-DE" sz="1800" dirty="0" err="1" smtClean="0"/>
              <a:t>till</a:t>
            </a:r>
            <a:r>
              <a:rPr lang="de-DE" sz="1800" dirty="0" smtClean="0"/>
              <a:t> 2015</a:t>
            </a:r>
          </a:p>
          <a:p>
            <a:pPr marL="717550" indent="-717550"/>
            <a:r>
              <a:rPr lang="de-DE" sz="1800" dirty="0" smtClean="0"/>
              <a:t>2005: </a:t>
            </a:r>
            <a:r>
              <a:rPr lang="de-DE" sz="1800" dirty="0" err="1" smtClean="0"/>
              <a:t>Amendment</a:t>
            </a:r>
            <a:r>
              <a:rPr lang="de-DE" sz="1800" dirty="0" smtClean="0"/>
              <a:t> Act </a:t>
            </a:r>
            <a:r>
              <a:rPr lang="de-DE" sz="1800" dirty="0" err="1" smtClean="0"/>
              <a:t>for</a:t>
            </a:r>
            <a:r>
              <a:rPr lang="de-DE" sz="1800" dirty="0" smtClean="0"/>
              <a:t> </a:t>
            </a:r>
            <a:r>
              <a:rPr lang="de-DE" sz="1800" dirty="0" err="1" smtClean="0"/>
              <a:t>the</a:t>
            </a:r>
            <a:r>
              <a:rPr lang="de-DE" sz="1800" dirty="0" smtClean="0"/>
              <a:t> </a:t>
            </a:r>
            <a:r>
              <a:rPr lang="de-DE" sz="1800" dirty="0" err="1" smtClean="0"/>
              <a:t>improvement</a:t>
            </a:r>
            <a:r>
              <a:rPr lang="de-DE" sz="1800" dirty="0" smtClean="0"/>
              <a:t> </a:t>
            </a:r>
            <a:r>
              <a:rPr lang="de-DE" sz="1800" dirty="0" err="1" smtClean="0"/>
              <a:t>of</a:t>
            </a:r>
            <a:r>
              <a:rPr lang="de-DE" sz="1800" dirty="0" smtClean="0"/>
              <a:t> a </a:t>
            </a:r>
            <a:r>
              <a:rPr lang="de-DE" sz="1800" dirty="0" err="1" smtClean="0"/>
              <a:t>preventive</a:t>
            </a:r>
            <a:r>
              <a:rPr lang="de-DE" sz="1800" dirty="0" smtClean="0"/>
              <a:t> </a:t>
            </a:r>
            <a:r>
              <a:rPr lang="de-DE" sz="1800" dirty="0" err="1" smtClean="0"/>
              <a:t>flood</a:t>
            </a:r>
            <a:r>
              <a:rPr lang="de-DE" sz="1800" dirty="0" smtClean="0"/>
              <a:t> </a:t>
            </a:r>
            <a:r>
              <a:rPr lang="de-DE" sz="1800" dirty="0" err="1" smtClean="0"/>
              <a:t>control</a:t>
            </a:r>
            <a:r>
              <a:rPr lang="de-DE" sz="1800" dirty="0" smtClean="0"/>
              <a:t>: </a:t>
            </a:r>
            <a:r>
              <a:rPr lang="de-DE" sz="1800" dirty="0" err="1" smtClean="0"/>
              <a:t>including</a:t>
            </a:r>
            <a:r>
              <a:rPr lang="de-DE" sz="1800" dirty="0" smtClean="0"/>
              <a:t> e.g. </a:t>
            </a:r>
            <a:r>
              <a:rPr lang="de-DE" sz="1800" dirty="0" err="1" smtClean="0"/>
              <a:t>introduction</a:t>
            </a:r>
            <a:r>
              <a:rPr lang="de-DE" sz="1800" dirty="0" smtClean="0"/>
              <a:t> </a:t>
            </a:r>
            <a:r>
              <a:rPr lang="de-DE" sz="1800" dirty="0" err="1" smtClean="0"/>
              <a:t>of</a:t>
            </a:r>
            <a:r>
              <a:rPr lang="de-DE" sz="1800" dirty="0" smtClean="0"/>
              <a:t> „</a:t>
            </a:r>
            <a:r>
              <a:rPr lang="de-DE" sz="1800" dirty="0" err="1" smtClean="0"/>
              <a:t>inundation</a:t>
            </a:r>
            <a:r>
              <a:rPr lang="de-DE" sz="1800" dirty="0" smtClean="0"/>
              <a:t> </a:t>
            </a:r>
            <a:r>
              <a:rPr lang="de-DE" sz="1800" dirty="0" err="1" smtClean="0"/>
              <a:t>areas</a:t>
            </a:r>
            <a:r>
              <a:rPr lang="de-DE" sz="1800" dirty="0" smtClean="0"/>
              <a:t>“ </a:t>
            </a:r>
            <a:r>
              <a:rPr lang="de-DE" sz="1800" dirty="0" err="1" smtClean="0"/>
              <a:t>for</a:t>
            </a:r>
            <a:r>
              <a:rPr lang="de-DE" sz="1800" dirty="0" smtClean="0"/>
              <a:t> </a:t>
            </a:r>
            <a:r>
              <a:rPr lang="de-DE" sz="1800" dirty="0" err="1" smtClean="0"/>
              <a:t>flood</a:t>
            </a:r>
            <a:r>
              <a:rPr lang="de-DE" sz="1800" dirty="0" smtClean="0"/>
              <a:t> </a:t>
            </a:r>
            <a:r>
              <a:rPr lang="de-DE" sz="1800" dirty="0" err="1" smtClean="0"/>
              <a:t>water</a:t>
            </a:r>
            <a:r>
              <a:rPr lang="de-DE" sz="1800" dirty="0" smtClean="0"/>
              <a:t> </a:t>
            </a:r>
            <a:r>
              <a:rPr lang="de-DE" sz="1800" dirty="0" err="1" smtClean="0"/>
              <a:t>retention</a:t>
            </a:r>
            <a:r>
              <a:rPr lang="de-DE" sz="1800" dirty="0" smtClean="0"/>
              <a:t> </a:t>
            </a:r>
            <a:r>
              <a:rPr lang="de-DE" sz="1800" dirty="0" err="1" smtClean="0"/>
              <a:t>to</a:t>
            </a:r>
            <a:r>
              <a:rPr lang="de-DE" sz="1800" dirty="0" smtClean="0"/>
              <a:t> </a:t>
            </a:r>
            <a:r>
              <a:rPr lang="de-DE" sz="1800" dirty="0" err="1" smtClean="0"/>
              <a:t>the</a:t>
            </a:r>
            <a:r>
              <a:rPr lang="de-DE" sz="1800" dirty="0" smtClean="0"/>
              <a:t> Federal </a:t>
            </a:r>
            <a:r>
              <a:rPr lang="de-DE" sz="1800" dirty="0" err="1" smtClean="0"/>
              <a:t>Water</a:t>
            </a:r>
            <a:r>
              <a:rPr lang="de-DE" sz="1800" dirty="0" smtClean="0"/>
              <a:t> Act</a:t>
            </a:r>
            <a:endParaRPr lang="de-DE" sz="1800" dirty="0"/>
          </a:p>
          <a:p>
            <a:pPr marL="717550" indent="-717550"/>
            <a:r>
              <a:rPr lang="de-DE" sz="1800" dirty="0" smtClean="0"/>
              <a:t>2007: EU-</a:t>
            </a:r>
            <a:r>
              <a:rPr lang="de-DE" sz="1800" dirty="0" err="1" smtClean="0"/>
              <a:t>Floods</a:t>
            </a:r>
            <a:r>
              <a:rPr lang="de-DE" sz="1800" dirty="0" smtClean="0"/>
              <a:t> </a:t>
            </a:r>
            <a:r>
              <a:rPr lang="de-DE" sz="1800" dirty="0" err="1" smtClean="0"/>
              <a:t>Directive</a:t>
            </a:r>
            <a:r>
              <a:rPr lang="de-DE" sz="1800" dirty="0" smtClean="0"/>
              <a:t>: </a:t>
            </a:r>
            <a:r>
              <a:rPr lang="de-DE" sz="1800" dirty="0" err="1" smtClean="0"/>
              <a:t>Floodrisk</a:t>
            </a:r>
            <a:r>
              <a:rPr lang="de-DE" sz="1800" dirty="0" smtClean="0"/>
              <a:t> </a:t>
            </a:r>
            <a:r>
              <a:rPr lang="de-DE" sz="1800" dirty="0" err="1" smtClean="0"/>
              <a:t>management</a:t>
            </a:r>
            <a:r>
              <a:rPr lang="de-DE" sz="1800" dirty="0" smtClean="0"/>
              <a:t> </a:t>
            </a:r>
            <a:r>
              <a:rPr lang="de-DE" sz="1800" dirty="0" err="1" smtClean="0"/>
              <a:t>plans</a:t>
            </a:r>
            <a:r>
              <a:rPr lang="de-DE" sz="1800" dirty="0" smtClean="0"/>
              <a:t> </a:t>
            </a:r>
            <a:r>
              <a:rPr lang="de-DE" sz="1800" dirty="0" err="1" smtClean="0"/>
              <a:t>with</a:t>
            </a:r>
            <a:r>
              <a:rPr lang="de-DE" sz="1800" dirty="0" smtClean="0"/>
              <a:t> </a:t>
            </a:r>
            <a:r>
              <a:rPr lang="de-DE" sz="1800" dirty="0" err="1" smtClean="0"/>
              <a:t>focus</a:t>
            </a:r>
            <a:r>
              <a:rPr lang="de-DE" sz="1800" dirty="0" smtClean="0"/>
              <a:t> on </a:t>
            </a:r>
            <a:r>
              <a:rPr lang="de-DE" sz="1800" dirty="0" err="1" smtClean="0"/>
              <a:t>prevention</a:t>
            </a:r>
            <a:r>
              <a:rPr lang="de-DE" sz="1800" dirty="0" smtClean="0"/>
              <a:t>: </a:t>
            </a:r>
            <a:r>
              <a:rPr lang="de-DE" sz="1800" dirty="0" err="1" smtClean="0"/>
              <a:t>give</a:t>
            </a:r>
            <a:r>
              <a:rPr lang="de-DE" sz="1800" dirty="0" smtClean="0"/>
              <a:t> </a:t>
            </a:r>
            <a:r>
              <a:rPr lang="de-DE" sz="1800" dirty="0" err="1" smtClean="0"/>
              <a:t>rivers</a:t>
            </a:r>
            <a:r>
              <a:rPr lang="de-DE" sz="1800" dirty="0" smtClean="0"/>
              <a:t> </a:t>
            </a:r>
            <a:r>
              <a:rPr lang="de-DE" sz="1800" dirty="0" err="1" smtClean="0"/>
              <a:t>more</a:t>
            </a:r>
            <a:r>
              <a:rPr lang="de-DE" sz="1800" dirty="0" smtClean="0"/>
              <a:t> </a:t>
            </a:r>
            <a:r>
              <a:rPr lang="de-DE" sz="1800" dirty="0" err="1" smtClean="0"/>
              <a:t>space</a:t>
            </a:r>
            <a:r>
              <a:rPr lang="de-DE" sz="1800" dirty="0" smtClean="0"/>
              <a:t>!</a:t>
            </a:r>
            <a:endParaRPr lang="de-DE" sz="1800" dirty="0"/>
          </a:p>
          <a:p>
            <a:pPr marL="717550" indent="-717550"/>
            <a:r>
              <a:rPr lang="de-DE" sz="1800" dirty="0" smtClean="0"/>
              <a:t>2007: National </a:t>
            </a:r>
            <a:r>
              <a:rPr lang="de-DE" sz="1800" dirty="0" err="1" smtClean="0"/>
              <a:t>Strategy</a:t>
            </a:r>
            <a:r>
              <a:rPr lang="de-DE" sz="1800" dirty="0" smtClean="0"/>
              <a:t> on Biological </a:t>
            </a:r>
            <a:r>
              <a:rPr lang="de-DE" sz="1800" dirty="0" err="1" smtClean="0"/>
              <a:t>Diversity</a:t>
            </a:r>
            <a:r>
              <a:rPr lang="de-DE" sz="1800" dirty="0" smtClean="0"/>
              <a:t>: </a:t>
            </a:r>
            <a:r>
              <a:rPr lang="de-DE" sz="1800" dirty="0" err="1" smtClean="0"/>
              <a:t>increase</a:t>
            </a:r>
            <a:r>
              <a:rPr lang="de-DE" sz="1800" dirty="0" smtClean="0"/>
              <a:t> </a:t>
            </a:r>
            <a:r>
              <a:rPr lang="de-DE" sz="1800" dirty="0" err="1" smtClean="0"/>
              <a:t>of</a:t>
            </a:r>
            <a:r>
              <a:rPr lang="de-DE" sz="1800" dirty="0" smtClean="0"/>
              <a:t> </a:t>
            </a:r>
            <a:r>
              <a:rPr lang="de-DE" sz="1800" dirty="0" err="1" smtClean="0"/>
              <a:t>active</a:t>
            </a:r>
            <a:r>
              <a:rPr lang="de-DE" sz="1800" dirty="0" smtClean="0"/>
              <a:t> </a:t>
            </a:r>
            <a:r>
              <a:rPr lang="de-DE" sz="1800" dirty="0" err="1" smtClean="0"/>
              <a:t>floodplains</a:t>
            </a:r>
            <a:r>
              <a:rPr lang="de-DE" sz="1800" dirty="0" smtClean="0"/>
              <a:t> </a:t>
            </a:r>
            <a:r>
              <a:rPr lang="de-DE" sz="1800" dirty="0" err="1" smtClean="0"/>
              <a:t>by</a:t>
            </a:r>
            <a:r>
              <a:rPr lang="de-DE" sz="1800" dirty="0" smtClean="0"/>
              <a:t> 10% </a:t>
            </a:r>
            <a:r>
              <a:rPr lang="de-DE" sz="1800" dirty="0" err="1" smtClean="0"/>
              <a:t>till</a:t>
            </a:r>
            <a:r>
              <a:rPr lang="de-DE" sz="1800" dirty="0" smtClean="0"/>
              <a:t> 2020</a:t>
            </a:r>
          </a:p>
          <a:p>
            <a:pPr marL="717550" indent="-717550"/>
            <a:r>
              <a:rPr lang="de-DE" sz="1800" dirty="0" smtClean="0"/>
              <a:t>2009: </a:t>
            </a:r>
            <a:r>
              <a:rPr lang="de-DE" sz="1800" dirty="0" err="1" smtClean="0"/>
              <a:t>Amendment</a:t>
            </a:r>
            <a:r>
              <a:rPr lang="de-DE" sz="1800" dirty="0" smtClean="0"/>
              <a:t> </a:t>
            </a:r>
            <a:r>
              <a:rPr lang="de-DE" sz="1800" dirty="0" err="1" smtClean="0"/>
              <a:t>to</a:t>
            </a:r>
            <a:r>
              <a:rPr lang="de-DE" sz="1800" dirty="0" smtClean="0"/>
              <a:t> </a:t>
            </a:r>
            <a:r>
              <a:rPr lang="de-DE" sz="1800" dirty="0" err="1" smtClean="0"/>
              <a:t>the</a:t>
            </a:r>
            <a:r>
              <a:rPr lang="de-DE" sz="1800" dirty="0" smtClean="0"/>
              <a:t> </a:t>
            </a:r>
            <a:r>
              <a:rPr lang="de-DE" sz="1800" dirty="0"/>
              <a:t>F</a:t>
            </a:r>
            <a:r>
              <a:rPr lang="de-DE" sz="1800" dirty="0" smtClean="0"/>
              <a:t>ederal </a:t>
            </a:r>
            <a:r>
              <a:rPr lang="de-DE" sz="1800" dirty="0" err="1" smtClean="0"/>
              <a:t>Water</a:t>
            </a:r>
            <a:r>
              <a:rPr lang="de-DE" sz="1800" dirty="0" smtClean="0"/>
              <a:t> Act: Implementation </a:t>
            </a:r>
            <a:r>
              <a:rPr lang="de-DE" sz="1800" dirty="0" err="1" smtClean="0"/>
              <a:t>of</a:t>
            </a:r>
            <a:r>
              <a:rPr lang="de-DE" sz="1800" dirty="0" smtClean="0"/>
              <a:t> </a:t>
            </a:r>
            <a:r>
              <a:rPr lang="de-DE" sz="1800" dirty="0" err="1" smtClean="0"/>
              <a:t>Floods</a:t>
            </a:r>
            <a:r>
              <a:rPr lang="de-DE" sz="1800" dirty="0" smtClean="0"/>
              <a:t> </a:t>
            </a:r>
            <a:r>
              <a:rPr lang="de-DE" sz="1800" dirty="0" err="1" smtClean="0"/>
              <a:t>Directive</a:t>
            </a:r>
            <a:endParaRPr lang="de-DE" sz="1800" dirty="0"/>
          </a:p>
          <a:p>
            <a:pPr marL="717550" indent="-717550"/>
            <a:r>
              <a:rPr lang="de-DE" sz="1800" dirty="0" smtClean="0"/>
              <a:t>2011: EU </a:t>
            </a:r>
            <a:r>
              <a:rPr lang="de-DE" sz="1800" dirty="0" err="1" smtClean="0"/>
              <a:t>Strategy</a:t>
            </a:r>
            <a:r>
              <a:rPr lang="de-DE" sz="1800" dirty="0" smtClean="0"/>
              <a:t> on </a:t>
            </a:r>
            <a:r>
              <a:rPr lang="de-DE" sz="1800" dirty="0" err="1" smtClean="0"/>
              <a:t>Biodiversity</a:t>
            </a:r>
            <a:r>
              <a:rPr lang="de-DE" sz="1800" dirty="0" smtClean="0"/>
              <a:t>: Restoration </a:t>
            </a:r>
            <a:r>
              <a:rPr lang="de-DE" sz="1800" dirty="0" err="1" smtClean="0"/>
              <a:t>of</a:t>
            </a:r>
            <a:r>
              <a:rPr lang="de-DE" sz="1800" dirty="0" smtClean="0"/>
              <a:t> 15% </a:t>
            </a:r>
            <a:r>
              <a:rPr lang="de-DE" sz="1800" dirty="0" err="1" smtClean="0"/>
              <a:t>of</a:t>
            </a:r>
            <a:r>
              <a:rPr lang="de-DE" sz="1800" dirty="0" smtClean="0"/>
              <a:t> </a:t>
            </a:r>
            <a:r>
              <a:rPr lang="de-DE" sz="1800" dirty="0" err="1" smtClean="0"/>
              <a:t>degraded</a:t>
            </a:r>
            <a:r>
              <a:rPr lang="de-DE" sz="1800" dirty="0" smtClean="0"/>
              <a:t> </a:t>
            </a:r>
            <a:r>
              <a:rPr lang="de-DE" sz="1800" dirty="0" err="1" smtClean="0"/>
              <a:t>ecosystems</a:t>
            </a:r>
            <a:r>
              <a:rPr lang="de-DE" sz="1800" dirty="0" smtClean="0"/>
              <a:t> </a:t>
            </a:r>
            <a:r>
              <a:rPr lang="de-DE" sz="1800" dirty="0" err="1" smtClean="0"/>
              <a:t>with</a:t>
            </a:r>
            <a:r>
              <a:rPr lang="de-DE" sz="1800" dirty="0" smtClean="0"/>
              <a:t> high </a:t>
            </a:r>
            <a:r>
              <a:rPr lang="de-DE" sz="1800" dirty="0" err="1" smtClean="0"/>
              <a:t>priority</a:t>
            </a:r>
            <a:r>
              <a:rPr lang="de-DE" sz="1800" dirty="0" smtClean="0"/>
              <a:t> </a:t>
            </a:r>
            <a:r>
              <a:rPr lang="de-DE" sz="1800" dirty="0" err="1" smtClean="0"/>
              <a:t>to</a:t>
            </a:r>
            <a:r>
              <a:rPr lang="de-DE" sz="1800" dirty="0" smtClean="0"/>
              <a:t> </a:t>
            </a:r>
            <a:r>
              <a:rPr lang="de-DE" sz="1800" dirty="0" err="1" smtClean="0"/>
              <a:t>floodplains</a:t>
            </a:r>
            <a:endParaRPr lang="de-DE" sz="1800" dirty="0" smtClean="0"/>
          </a:p>
          <a:p>
            <a:pPr marL="717550" indent="-717550"/>
            <a:r>
              <a:rPr lang="de-DE" sz="1800" dirty="0" smtClean="0"/>
              <a:t>2013: </a:t>
            </a:r>
            <a:r>
              <a:rPr lang="de-DE" sz="1800" dirty="0" err="1" smtClean="0"/>
              <a:t>Coalition</a:t>
            </a:r>
            <a:r>
              <a:rPr lang="de-DE" sz="1800" dirty="0" smtClean="0"/>
              <a:t> </a:t>
            </a:r>
            <a:r>
              <a:rPr lang="de-DE" sz="1800" dirty="0" err="1" smtClean="0"/>
              <a:t>agreement</a:t>
            </a:r>
            <a:r>
              <a:rPr lang="de-DE" sz="1800" dirty="0" smtClean="0"/>
              <a:t>: </a:t>
            </a:r>
            <a:r>
              <a:rPr lang="de-DE" sz="1800" dirty="0" err="1" smtClean="0"/>
              <a:t>give</a:t>
            </a:r>
            <a:r>
              <a:rPr lang="de-DE" sz="1800" dirty="0" smtClean="0"/>
              <a:t> </a:t>
            </a:r>
            <a:r>
              <a:rPr lang="de-DE" sz="1800" dirty="0" err="1"/>
              <a:t>rivers</a:t>
            </a:r>
            <a:r>
              <a:rPr lang="de-DE" sz="1800" dirty="0"/>
              <a:t> </a:t>
            </a:r>
            <a:r>
              <a:rPr lang="de-DE" sz="1800" dirty="0" err="1"/>
              <a:t>more</a:t>
            </a:r>
            <a:r>
              <a:rPr lang="de-DE" sz="1800" dirty="0"/>
              <a:t> </a:t>
            </a:r>
            <a:r>
              <a:rPr lang="de-DE" sz="1800" dirty="0" err="1"/>
              <a:t>space</a:t>
            </a:r>
            <a:r>
              <a:rPr lang="de-DE" sz="1800" dirty="0" smtClean="0"/>
              <a:t>!</a:t>
            </a:r>
          </a:p>
          <a:p>
            <a:pPr marL="717550" indent="-717550"/>
            <a:r>
              <a:rPr lang="de-DE" sz="1800" dirty="0" smtClean="0"/>
              <a:t>2015: ………</a:t>
            </a:r>
          </a:p>
          <a:p>
            <a:pPr marL="717550" indent="-717550"/>
            <a:endParaRPr lang="de-DE" sz="1800" dirty="0" smtClean="0"/>
          </a:p>
          <a:p>
            <a:pPr marL="717550" indent="-717550"/>
            <a:r>
              <a:rPr lang="de-DE" sz="1800" dirty="0" smtClean="0"/>
              <a:t>2020: ………</a:t>
            </a:r>
            <a:endParaRPr lang="de-DE" sz="1800" dirty="0"/>
          </a:p>
        </p:txBody>
      </p:sp>
      <p:pic>
        <p:nvPicPr>
          <p:cNvPr id="4" name="Inhaltsplatzhalter 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bwMode="auto">
          <a:xfrm>
            <a:off x="0" y="1700808"/>
            <a:ext cx="1187624" cy="7917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7" name="Grafik 6"/>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1" y="2979502"/>
            <a:ext cx="1191157" cy="794105"/>
          </a:xfrm>
          <a:prstGeom prst="rect">
            <a:avLst/>
          </a:prstGeom>
        </p:spPr>
      </p:pic>
      <p:pic>
        <p:nvPicPr>
          <p:cNvPr id="8" name="Picture 2"/>
          <p:cNvPicPr>
            <a:picLocks noChangeAspect="1" noChangeArrowheads="1"/>
          </p:cNvPicPr>
          <p:nvPr/>
        </p:nvPicPr>
        <p:blipFill rotWithShape="1">
          <a:blip r:embed="rId5" cstate="print">
            <a:extLst>
              <a:ext uri="{28A0092B-C50C-407E-A947-70E740481C1C}">
                <a14:useLocalDpi xmlns="" xmlns:a14="http://schemas.microsoft.com/office/drawing/2010/main" val="0"/>
              </a:ext>
            </a:extLst>
          </a:blip>
          <a:srcRect l="6488"/>
          <a:stretch/>
        </p:blipFill>
        <p:spPr bwMode="auto">
          <a:xfrm>
            <a:off x="-1" y="4278084"/>
            <a:ext cx="1191159" cy="76264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 name="Grafik 9"/>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11259" y="5533025"/>
            <a:ext cx="1211377" cy="807584"/>
          </a:xfrm>
          <a:prstGeom prst="rect">
            <a:avLst/>
          </a:prstGeom>
        </p:spPr>
      </p:pic>
      <p:sp>
        <p:nvSpPr>
          <p:cNvPr id="13" name="Text Box 8"/>
          <p:cNvSpPr txBox="1">
            <a:spLocks noChangeArrowheads="1"/>
          </p:cNvSpPr>
          <p:nvPr/>
        </p:nvSpPr>
        <p:spPr bwMode="auto">
          <a:xfrm>
            <a:off x="395536" y="2349460"/>
            <a:ext cx="938257" cy="21544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pitchFamily="34" charset="0"/>
              </a:defRPr>
            </a:lvl1pPr>
            <a:lvl2pPr marL="742950" indent="-285750" eaLnBrk="0" hangingPunct="0">
              <a:defRPr sz="2000">
                <a:solidFill>
                  <a:schemeClr val="tx1"/>
                </a:solidFill>
                <a:latin typeface="Arial" pitchFamily="34" charset="0"/>
              </a:defRPr>
            </a:lvl2pPr>
            <a:lvl3pPr marL="1143000" indent="-228600" eaLnBrk="0" hangingPunct="0">
              <a:defRPr sz="2000">
                <a:solidFill>
                  <a:schemeClr val="tx1"/>
                </a:solidFill>
                <a:latin typeface="Arial" pitchFamily="34" charset="0"/>
              </a:defRPr>
            </a:lvl3pPr>
            <a:lvl4pPr marL="1600200" indent="-228600" eaLnBrk="0" hangingPunct="0">
              <a:defRPr sz="2000">
                <a:solidFill>
                  <a:schemeClr val="tx1"/>
                </a:solidFill>
                <a:latin typeface="Arial" pitchFamily="34" charset="0"/>
              </a:defRPr>
            </a:lvl4pPr>
            <a:lvl5pPr marL="2057400" indent="-228600" eaLnBrk="0" hangingPunct="0">
              <a:defRPr sz="2000">
                <a:solidFill>
                  <a:schemeClr val="tx1"/>
                </a:solidFill>
                <a:latin typeface="Arial" pitchFamily="34" charset="0"/>
              </a:defRPr>
            </a:lvl5pPr>
            <a:lvl6pPr marL="2514600" indent="-228600" algn="ctr" eaLnBrk="0" fontAlgn="base" hangingPunct="0">
              <a:spcBef>
                <a:spcPct val="20000"/>
              </a:spcBef>
              <a:spcAft>
                <a:spcPct val="0"/>
              </a:spcAft>
              <a:buFont typeface="Wingdings" pitchFamily="2" charset="2"/>
              <a:buChar char="Ø"/>
              <a:defRPr sz="2000">
                <a:solidFill>
                  <a:schemeClr val="tx1"/>
                </a:solidFill>
                <a:latin typeface="Arial" pitchFamily="34" charset="0"/>
              </a:defRPr>
            </a:lvl6pPr>
            <a:lvl7pPr marL="2971800" indent="-228600" algn="ctr" eaLnBrk="0" fontAlgn="base" hangingPunct="0">
              <a:spcBef>
                <a:spcPct val="20000"/>
              </a:spcBef>
              <a:spcAft>
                <a:spcPct val="0"/>
              </a:spcAft>
              <a:buFont typeface="Wingdings" pitchFamily="2" charset="2"/>
              <a:buChar char="Ø"/>
              <a:defRPr sz="2000">
                <a:solidFill>
                  <a:schemeClr val="tx1"/>
                </a:solidFill>
                <a:latin typeface="Arial" pitchFamily="34" charset="0"/>
              </a:defRPr>
            </a:lvl7pPr>
            <a:lvl8pPr marL="3429000" indent="-228600" algn="ctr" eaLnBrk="0" fontAlgn="base" hangingPunct="0">
              <a:spcBef>
                <a:spcPct val="20000"/>
              </a:spcBef>
              <a:spcAft>
                <a:spcPct val="0"/>
              </a:spcAft>
              <a:buFont typeface="Wingdings" pitchFamily="2" charset="2"/>
              <a:buChar char="Ø"/>
              <a:defRPr sz="2000">
                <a:solidFill>
                  <a:schemeClr val="tx1"/>
                </a:solidFill>
                <a:latin typeface="Arial" pitchFamily="34" charset="0"/>
              </a:defRPr>
            </a:lvl8pPr>
            <a:lvl9pPr marL="3886200" indent="-228600" algn="ctr" eaLnBrk="0" fontAlgn="base" hangingPunct="0">
              <a:spcBef>
                <a:spcPct val="20000"/>
              </a:spcBef>
              <a:spcAft>
                <a:spcPct val="0"/>
              </a:spcAft>
              <a:buFont typeface="Wingdings" pitchFamily="2" charset="2"/>
              <a:buChar char="Ø"/>
              <a:defRPr sz="2000">
                <a:solidFill>
                  <a:schemeClr val="tx1"/>
                </a:solidFill>
                <a:latin typeface="Arial" pitchFamily="34" charset="0"/>
              </a:defRPr>
            </a:lvl9pPr>
          </a:lstStyle>
          <a:p>
            <a:pPr algn="l" eaLnBrk="1" hangingPunct="1">
              <a:spcBef>
                <a:spcPct val="0"/>
              </a:spcBef>
              <a:buFontTx/>
              <a:buNone/>
            </a:pPr>
            <a:r>
              <a:rPr lang="de-DE" altLang="de-DE" sz="800" dirty="0">
                <a:solidFill>
                  <a:schemeClr val="bg1"/>
                </a:solidFill>
              </a:rPr>
              <a:t>Foto: </a:t>
            </a:r>
            <a:r>
              <a:rPr lang="de-DE" altLang="de-DE" sz="800" dirty="0" smtClean="0">
                <a:solidFill>
                  <a:schemeClr val="bg1"/>
                </a:solidFill>
              </a:rPr>
              <a:t>S. </a:t>
            </a:r>
            <a:r>
              <a:rPr lang="de-DE" altLang="de-DE" sz="800" dirty="0" err="1" smtClean="0">
                <a:solidFill>
                  <a:schemeClr val="bg1"/>
                </a:solidFill>
              </a:rPr>
              <a:t>Natho</a:t>
            </a:r>
            <a:endParaRPr lang="de-DE" altLang="de-DE" sz="800" dirty="0">
              <a:solidFill>
                <a:schemeClr val="bg1"/>
              </a:solidFill>
            </a:endParaRPr>
          </a:p>
        </p:txBody>
      </p:sp>
      <p:sp>
        <p:nvSpPr>
          <p:cNvPr id="16" name="Text Box 8"/>
          <p:cNvSpPr txBox="1">
            <a:spLocks noChangeArrowheads="1"/>
          </p:cNvSpPr>
          <p:nvPr/>
        </p:nvSpPr>
        <p:spPr bwMode="auto">
          <a:xfrm>
            <a:off x="478834" y="4869740"/>
            <a:ext cx="996822" cy="21544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pitchFamily="34" charset="0"/>
              </a:defRPr>
            </a:lvl1pPr>
            <a:lvl2pPr marL="742950" indent="-285750" eaLnBrk="0" hangingPunct="0">
              <a:defRPr sz="2000">
                <a:solidFill>
                  <a:schemeClr val="tx1"/>
                </a:solidFill>
                <a:latin typeface="Arial" pitchFamily="34" charset="0"/>
              </a:defRPr>
            </a:lvl2pPr>
            <a:lvl3pPr marL="1143000" indent="-228600" eaLnBrk="0" hangingPunct="0">
              <a:defRPr sz="2000">
                <a:solidFill>
                  <a:schemeClr val="tx1"/>
                </a:solidFill>
                <a:latin typeface="Arial" pitchFamily="34" charset="0"/>
              </a:defRPr>
            </a:lvl3pPr>
            <a:lvl4pPr marL="1600200" indent="-228600" eaLnBrk="0" hangingPunct="0">
              <a:defRPr sz="2000">
                <a:solidFill>
                  <a:schemeClr val="tx1"/>
                </a:solidFill>
                <a:latin typeface="Arial" pitchFamily="34" charset="0"/>
              </a:defRPr>
            </a:lvl4pPr>
            <a:lvl5pPr marL="2057400" indent="-228600" eaLnBrk="0" hangingPunct="0">
              <a:defRPr sz="2000">
                <a:solidFill>
                  <a:schemeClr val="tx1"/>
                </a:solidFill>
                <a:latin typeface="Arial" pitchFamily="34" charset="0"/>
              </a:defRPr>
            </a:lvl5pPr>
            <a:lvl6pPr marL="2514600" indent="-228600" algn="ctr" eaLnBrk="0" fontAlgn="base" hangingPunct="0">
              <a:spcBef>
                <a:spcPct val="20000"/>
              </a:spcBef>
              <a:spcAft>
                <a:spcPct val="0"/>
              </a:spcAft>
              <a:buFont typeface="Wingdings" pitchFamily="2" charset="2"/>
              <a:buChar char="Ø"/>
              <a:defRPr sz="2000">
                <a:solidFill>
                  <a:schemeClr val="tx1"/>
                </a:solidFill>
                <a:latin typeface="Arial" pitchFamily="34" charset="0"/>
              </a:defRPr>
            </a:lvl6pPr>
            <a:lvl7pPr marL="2971800" indent="-228600" algn="ctr" eaLnBrk="0" fontAlgn="base" hangingPunct="0">
              <a:spcBef>
                <a:spcPct val="20000"/>
              </a:spcBef>
              <a:spcAft>
                <a:spcPct val="0"/>
              </a:spcAft>
              <a:buFont typeface="Wingdings" pitchFamily="2" charset="2"/>
              <a:buChar char="Ø"/>
              <a:defRPr sz="2000">
                <a:solidFill>
                  <a:schemeClr val="tx1"/>
                </a:solidFill>
                <a:latin typeface="Arial" pitchFamily="34" charset="0"/>
              </a:defRPr>
            </a:lvl7pPr>
            <a:lvl8pPr marL="3429000" indent="-228600" algn="ctr" eaLnBrk="0" fontAlgn="base" hangingPunct="0">
              <a:spcBef>
                <a:spcPct val="20000"/>
              </a:spcBef>
              <a:spcAft>
                <a:spcPct val="0"/>
              </a:spcAft>
              <a:buFont typeface="Wingdings" pitchFamily="2" charset="2"/>
              <a:buChar char="Ø"/>
              <a:defRPr sz="2000">
                <a:solidFill>
                  <a:schemeClr val="tx1"/>
                </a:solidFill>
                <a:latin typeface="Arial" pitchFamily="34" charset="0"/>
              </a:defRPr>
            </a:lvl8pPr>
            <a:lvl9pPr marL="3886200" indent="-228600" algn="ctr" eaLnBrk="0" fontAlgn="base" hangingPunct="0">
              <a:spcBef>
                <a:spcPct val="20000"/>
              </a:spcBef>
              <a:spcAft>
                <a:spcPct val="0"/>
              </a:spcAft>
              <a:buFont typeface="Wingdings" pitchFamily="2" charset="2"/>
              <a:buChar char="Ø"/>
              <a:defRPr sz="2000">
                <a:solidFill>
                  <a:schemeClr val="tx1"/>
                </a:solidFill>
                <a:latin typeface="Arial" pitchFamily="34" charset="0"/>
              </a:defRPr>
            </a:lvl9pPr>
          </a:lstStyle>
          <a:p>
            <a:pPr algn="l" eaLnBrk="1" hangingPunct="1">
              <a:spcBef>
                <a:spcPct val="0"/>
              </a:spcBef>
              <a:buFontTx/>
              <a:buNone/>
            </a:pPr>
            <a:r>
              <a:rPr lang="de-DE" altLang="de-DE" sz="800" dirty="0">
                <a:solidFill>
                  <a:schemeClr val="bg1"/>
                </a:solidFill>
              </a:rPr>
              <a:t>Foto: </a:t>
            </a:r>
            <a:r>
              <a:rPr lang="de-DE" altLang="de-DE" sz="800" dirty="0" smtClean="0">
                <a:solidFill>
                  <a:schemeClr val="bg1"/>
                </a:solidFill>
              </a:rPr>
              <a:t>J. </a:t>
            </a:r>
            <a:r>
              <a:rPr lang="de-DE" altLang="de-DE" sz="800" dirty="0" err="1" smtClean="0">
                <a:solidFill>
                  <a:schemeClr val="bg1"/>
                </a:solidFill>
              </a:rPr>
              <a:t>Purps</a:t>
            </a:r>
            <a:endParaRPr lang="de-DE" altLang="de-DE" sz="800" dirty="0">
              <a:solidFill>
                <a:schemeClr val="bg1"/>
              </a:solidFill>
            </a:endParaRPr>
          </a:p>
        </p:txBody>
      </p:sp>
      <p:sp>
        <p:nvSpPr>
          <p:cNvPr id="17" name="Text Box 8"/>
          <p:cNvSpPr txBox="1">
            <a:spLocks noChangeArrowheads="1"/>
          </p:cNvSpPr>
          <p:nvPr/>
        </p:nvSpPr>
        <p:spPr bwMode="auto">
          <a:xfrm>
            <a:off x="395536" y="3573596"/>
            <a:ext cx="940763" cy="21544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pitchFamily="34" charset="0"/>
              </a:defRPr>
            </a:lvl1pPr>
            <a:lvl2pPr marL="742950" indent="-285750" eaLnBrk="0" hangingPunct="0">
              <a:defRPr sz="2000">
                <a:solidFill>
                  <a:schemeClr val="tx1"/>
                </a:solidFill>
                <a:latin typeface="Arial" pitchFamily="34" charset="0"/>
              </a:defRPr>
            </a:lvl2pPr>
            <a:lvl3pPr marL="1143000" indent="-228600" eaLnBrk="0" hangingPunct="0">
              <a:defRPr sz="2000">
                <a:solidFill>
                  <a:schemeClr val="tx1"/>
                </a:solidFill>
                <a:latin typeface="Arial" pitchFamily="34" charset="0"/>
              </a:defRPr>
            </a:lvl3pPr>
            <a:lvl4pPr marL="1600200" indent="-228600" eaLnBrk="0" hangingPunct="0">
              <a:defRPr sz="2000">
                <a:solidFill>
                  <a:schemeClr val="tx1"/>
                </a:solidFill>
                <a:latin typeface="Arial" pitchFamily="34" charset="0"/>
              </a:defRPr>
            </a:lvl4pPr>
            <a:lvl5pPr marL="2057400" indent="-228600" eaLnBrk="0" hangingPunct="0">
              <a:defRPr sz="2000">
                <a:solidFill>
                  <a:schemeClr val="tx1"/>
                </a:solidFill>
                <a:latin typeface="Arial" pitchFamily="34" charset="0"/>
              </a:defRPr>
            </a:lvl5pPr>
            <a:lvl6pPr marL="2514600" indent="-228600" algn="ctr" eaLnBrk="0" fontAlgn="base" hangingPunct="0">
              <a:spcBef>
                <a:spcPct val="20000"/>
              </a:spcBef>
              <a:spcAft>
                <a:spcPct val="0"/>
              </a:spcAft>
              <a:buFont typeface="Wingdings" pitchFamily="2" charset="2"/>
              <a:buChar char="Ø"/>
              <a:defRPr sz="2000">
                <a:solidFill>
                  <a:schemeClr val="tx1"/>
                </a:solidFill>
                <a:latin typeface="Arial" pitchFamily="34" charset="0"/>
              </a:defRPr>
            </a:lvl6pPr>
            <a:lvl7pPr marL="2971800" indent="-228600" algn="ctr" eaLnBrk="0" fontAlgn="base" hangingPunct="0">
              <a:spcBef>
                <a:spcPct val="20000"/>
              </a:spcBef>
              <a:spcAft>
                <a:spcPct val="0"/>
              </a:spcAft>
              <a:buFont typeface="Wingdings" pitchFamily="2" charset="2"/>
              <a:buChar char="Ø"/>
              <a:defRPr sz="2000">
                <a:solidFill>
                  <a:schemeClr val="tx1"/>
                </a:solidFill>
                <a:latin typeface="Arial" pitchFamily="34" charset="0"/>
              </a:defRPr>
            </a:lvl7pPr>
            <a:lvl8pPr marL="3429000" indent="-228600" algn="ctr" eaLnBrk="0" fontAlgn="base" hangingPunct="0">
              <a:spcBef>
                <a:spcPct val="20000"/>
              </a:spcBef>
              <a:spcAft>
                <a:spcPct val="0"/>
              </a:spcAft>
              <a:buFont typeface="Wingdings" pitchFamily="2" charset="2"/>
              <a:buChar char="Ø"/>
              <a:defRPr sz="2000">
                <a:solidFill>
                  <a:schemeClr val="tx1"/>
                </a:solidFill>
                <a:latin typeface="Arial" pitchFamily="34" charset="0"/>
              </a:defRPr>
            </a:lvl8pPr>
            <a:lvl9pPr marL="3886200" indent="-228600" algn="ctr" eaLnBrk="0" fontAlgn="base" hangingPunct="0">
              <a:spcBef>
                <a:spcPct val="20000"/>
              </a:spcBef>
              <a:spcAft>
                <a:spcPct val="0"/>
              </a:spcAft>
              <a:buFont typeface="Wingdings" pitchFamily="2" charset="2"/>
              <a:buChar char="Ø"/>
              <a:defRPr sz="2000">
                <a:solidFill>
                  <a:schemeClr val="tx1"/>
                </a:solidFill>
                <a:latin typeface="Arial" pitchFamily="34" charset="0"/>
              </a:defRPr>
            </a:lvl9pPr>
          </a:lstStyle>
          <a:p>
            <a:pPr algn="l" eaLnBrk="1" hangingPunct="1">
              <a:spcBef>
                <a:spcPct val="0"/>
              </a:spcBef>
              <a:buFontTx/>
              <a:buNone/>
            </a:pPr>
            <a:r>
              <a:rPr lang="de-DE" altLang="de-DE" sz="800" dirty="0">
                <a:solidFill>
                  <a:schemeClr val="bg1"/>
                </a:solidFill>
              </a:rPr>
              <a:t>Foto: </a:t>
            </a:r>
            <a:r>
              <a:rPr lang="de-DE" altLang="de-DE" sz="800" dirty="0" smtClean="0">
                <a:solidFill>
                  <a:schemeClr val="bg1"/>
                </a:solidFill>
              </a:rPr>
              <a:t>S. </a:t>
            </a:r>
            <a:r>
              <a:rPr lang="de-DE" altLang="de-DE" sz="800" dirty="0" err="1" smtClean="0">
                <a:solidFill>
                  <a:schemeClr val="bg1"/>
                </a:solidFill>
              </a:rPr>
              <a:t>Natho</a:t>
            </a:r>
            <a:endParaRPr lang="de-DE" altLang="de-DE" sz="800" dirty="0">
              <a:solidFill>
                <a:schemeClr val="bg1"/>
              </a:solidFill>
            </a:endParaRPr>
          </a:p>
        </p:txBody>
      </p:sp>
      <p:sp>
        <p:nvSpPr>
          <p:cNvPr id="18" name="Text Box 8"/>
          <p:cNvSpPr txBox="1">
            <a:spLocks noChangeArrowheads="1"/>
          </p:cNvSpPr>
          <p:nvPr/>
        </p:nvSpPr>
        <p:spPr bwMode="auto">
          <a:xfrm>
            <a:off x="395536" y="6165884"/>
            <a:ext cx="965507" cy="21544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pitchFamily="34" charset="0"/>
              </a:defRPr>
            </a:lvl1pPr>
            <a:lvl2pPr marL="742950" indent="-285750" eaLnBrk="0" hangingPunct="0">
              <a:defRPr sz="2000">
                <a:solidFill>
                  <a:schemeClr val="tx1"/>
                </a:solidFill>
                <a:latin typeface="Arial" pitchFamily="34" charset="0"/>
              </a:defRPr>
            </a:lvl2pPr>
            <a:lvl3pPr marL="1143000" indent="-228600" eaLnBrk="0" hangingPunct="0">
              <a:defRPr sz="2000">
                <a:solidFill>
                  <a:schemeClr val="tx1"/>
                </a:solidFill>
                <a:latin typeface="Arial" pitchFamily="34" charset="0"/>
              </a:defRPr>
            </a:lvl3pPr>
            <a:lvl4pPr marL="1600200" indent="-228600" eaLnBrk="0" hangingPunct="0">
              <a:defRPr sz="2000">
                <a:solidFill>
                  <a:schemeClr val="tx1"/>
                </a:solidFill>
                <a:latin typeface="Arial" pitchFamily="34" charset="0"/>
              </a:defRPr>
            </a:lvl4pPr>
            <a:lvl5pPr marL="2057400" indent="-228600" eaLnBrk="0" hangingPunct="0">
              <a:defRPr sz="2000">
                <a:solidFill>
                  <a:schemeClr val="tx1"/>
                </a:solidFill>
                <a:latin typeface="Arial" pitchFamily="34" charset="0"/>
              </a:defRPr>
            </a:lvl5pPr>
            <a:lvl6pPr marL="2514600" indent="-228600" algn="ctr" eaLnBrk="0" fontAlgn="base" hangingPunct="0">
              <a:spcBef>
                <a:spcPct val="20000"/>
              </a:spcBef>
              <a:spcAft>
                <a:spcPct val="0"/>
              </a:spcAft>
              <a:buFont typeface="Wingdings" pitchFamily="2" charset="2"/>
              <a:buChar char="Ø"/>
              <a:defRPr sz="2000">
                <a:solidFill>
                  <a:schemeClr val="tx1"/>
                </a:solidFill>
                <a:latin typeface="Arial" pitchFamily="34" charset="0"/>
              </a:defRPr>
            </a:lvl6pPr>
            <a:lvl7pPr marL="2971800" indent="-228600" algn="ctr" eaLnBrk="0" fontAlgn="base" hangingPunct="0">
              <a:spcBef>
                <a:spcPct val="20000"/>
              </a:spcBef>
              <a:spcAft>
                <a:spcPct val="0"/>
              </a:spcAft>
              <a:buFont typeface="Wingdings" pitchFamily="2" charset="2"/>
              <a:buChar char="Ø"/>
              <a:defRPr sz="2000">
                <a:solidFill>
                  <a:schemeClr val="tx1"/>
                </a:solidFill>
                <a:latin typeface="Arial" pitchFamily="34" charset="0"/>
              </a:defRPr>
            </a:lvl7pPr>
            <a:lvl8pPr marL="3429000" indent="-228600" algn="ctr" eaLnBrk="0" fontAlgn="base" hangingPunct="0">
              <a:spcBef>
                <a:spcPct val="20000"/>
              </a:spcBef>
              <a:spcAft>
                <a:spcPct val="0"/>
              </a:spcAft>
              <a:buFont typeface="Wingdings" pitchFamily="2" charset="2"/>
              <a:buChar char="Ø"/>
              <a:defRPr sz="2000">
                <a:solidFill>
                  <a:schemeClr val="tx1"/>
                </a:solidFill>
                <a:latin typeface="Arial" pitchFamily="34" charset="0"/>
              </a:defRPr>
            </a:lvl8pPr>
            <a:lvl9pPr marL="3886200" indent="-228600" algn="ctr" eaLnBrk="0" fontAlgn="base" hangingPunct="0">
              <a:spcBef>
                <a:spcPct val="20000"/>
              </a:spcBef>
              <a:spcAft>
                <a:spcPct val="0"/>
              </a:spcAft>
              <a:buFont typeface="Wingdings" pitchFamily="2" charset="2"/>
              <a:buChar char="Ø"/>
              <a:defRPr sz="2000">
                <a:solidFill>
                  <a:schemeClr val="tx1"/>
                </a:solidFill>
                <a:latin typeface="Arial" pitchFamily="34" charset="0"/>
              </a:defRPr>
            </a:lvl9pPr>
          </a:lstStyle>
          <a:p>
            <a:pPr algn="l" eaLnBrk="1" hangingPunct="1">
              <a:spcBef>
                <a:spcPct val="0"/>
              </a:spcBef>
              <a:buFontTx/>
              <a:buNone/>
            </a:pPr>
            <a:r>
              <a:rPr lang="de-DE" altLang="de-DE" sz="800" dirty="0">
                <a:solidFill>
                  <a:schemeClr val="bg1"/>
                </a:solidFill>
              </a:rPr>
              <a:t>Foto: </a:t>
            </a:r>
            <a:r>
              <a:rPr lang="de-DE" altLang="de-DE" sz="800" dirty="0" smtClean="0">
                <a:solidFill>
                  <a:schemeClr val="bg1"/>
                </a:solidFill>
              </a:rPr>
              <a:t>S. </a:t>
            </a:r>
            <a:r>
              <a:rPr lang="de-DE" altLang="de-DE" sz="800" dirty="0" err="1" smtClean="0">
                <a:solidFill>
                  <a:schemeClr val="bg1"/>
                </a:solidFill>
              </a:rPr>
              <a:t>Natho</a:t>
            </a:r>
            <a:endParaRPr lang="de-DE" altLang="de-DE" sz="800" dirty="0">
              <a:solidFill>
                <a:schemeClr val="bg1"/>
              </a:solidFill>
            </a:endParaRPr>
          </a:p>
        </p:txBody>
      </p:sp>
    </p:spTree>
    <p:extLst>
      <p:ext uri="{BB962C8B-B14F-4D97-AF65-F5344CB8AC3E}">
        <p14:creationId xmlns="" xmlns:p14="http://schemas.microsoft.com/office/powerpoint/2010/main" val="26623482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smtClean="0"/>
              <a:t>Floodplain</a:t>
            </a:r>
            <a:r>
              <a:rPr lang="de-DE" dirty="0" smtClean="0"/>
              <a:t> Restoration Projects in </a:t>
            </a:r>
            <a:r>
              <a:rPr lang="de-DE" dirty="0"/>
              <a:t>G</a:t>
            </a:r>
            <a:r>
              <a:rPr lang="de-DE" dirty="0" smtClean="0"/>
              <a:t>ermany</a:t>
            </a:r>
            <a:endParaRPr lang="de-DE" dirty="0"/>
          </a:p>
        </p:txBody>
      </p:sp>
      <p:pic>
        <p:nvPicPr>
          <p:cNvPr id="4" name="Inhaltsplatzhalter 3"/>
          <p:cNvPicPr>
            <a:picLocks noGrp="1" noChangeAspect="1"/>
          </p:cNvPicPr>
          <p:nvPr>
            <p:ph idx="4294967295"/>
          </p:nvPr>
        </p:nvPicPr>
        <p:blipFill rotWithShape="1">
          <a:blip r:embed="rId3" cstate="print">
            <a:extLst>
              <a:ext uri="{28A0092B-C50C-407E-A947-70E740481C1C}">
                <a14:useLocalDpi xmlns="" xmlns:a14="http://schemas.microsoft.com/office/drawing/2010/main" val="0"/>
              </a:ext>
            </a:extLst>
          </a:blip>
          <a:srcRect t="8840"/>
          <a:stretch/>
        </p:blipFill>
        <p:spPr>
          <a:xfrm>
            <a:off x="0" y="1381125"/>
            <a:ext cx="4214813" cy="5432425"/>
          </a:xfrm>
        </p:spPr>
      </p:pic>
      <p:cxnSp>
        <p:nvCxnSpPr>
          <p:cNvPr id="6" name="Gerade Verbindung mit Pfeil 5"/>
          <p:cNvCxnSpPr/>
          <p:nvPr/>
        </p:nvCxnSpPr>
        <p:spPr bwMode="auto">
          <a:xfrm flipH="1" flipV="1">
            <a:off x="2699792" y="2746829"/>
            <a:ext cx="2448272" cy="1258235"/>
          </a:xfrm>
          <a:prstGeom prst="straightConnector1">
            <a:avLst/>
          </a:prstGeom>
          <a:noFill/>
          <a:ln w="31750" cap="flat" cmpd="sng" algn="ctr">
            <a:solidFill>
              <a:srgbClr val="0066CC"/>
            </a:solidFill>
            <a:prstDash val="solid"/>
            <a:round/>
            <a:headEnd type="none" w="med" len="med"/>
            <a:tailEnd type="arrow"/>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8" name="Gerade Verbindung mit Pfeil 7"/>
          <p:cNvCxnSpPr/>
          <p:nvPr/>
        </p:nvCxnSpPr>
        <p:spPr bwMode="auto">
          <a:xfrm flipH="1" flipV="1">
            <a:off x="2915817" y="3465004"/>
            <a:ext cx="2160239" cy="1303885"/>
          </a:xfrm>
          <a:prstGeom prst="straightConnector1">
            <a:avLst/>
          </a:prstGeom>
          <a:noFill/>
          <a:ln w="31750" cap="flat" cmpd="sng" algn="ctr">
            <a:solidFill>
              <a:srgbClr val="0066CC"/>
            </a:solidFill>
            <a:prstDash val="solid"/>
            <a:round/>
            <a:headEnd type="none" w="med" len="med"/>
            <a:tailEnd type="arrow"/>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9" name="Gerade Verbindung mit Pfeil 8"/>
          <p:cNvCxnSpPr/>
          <p:nvPr/>
        </p:nvCxnSpPr>
        <p:spPr bwMode="auto">
          <a:xfrm flipH="1" flipV="1">
            <a:off x="1511659" y="3573016"/>
            <a:ext cx="3564397" cy="2088232"/>
          </a:xfrm>
          <a:prstGeom prst="straightConnector1">
            <a:avLst/>
          </a:prstGeom>
          <a:noFill/>
          <a:ln w="31750" cap="flat" cmpd="sng" algn="ctr">
            <a:solidFill>
              <a:srgbClr val="339933"/>
            </a:solidFill>
            <a:prstDash val="solid"/>
            <a:round/>
            <a:headEnd type="none" w="med" len="med"/>
            <a:tailEnd type="arrow"/>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13" name="Gerade Verbindung mit Pfeil 12"/>
          <p:cNvCxnSpPr/>
          <p:nvPr/>
        </p:nvCxnSpPr>
        <p:spPr bwMode="auto">
          <a:xfrm flipH="1" flipV="1">
            <a:off x="3131840" y="2348880"/>
            <a:ext cx="2016224" cy="1008112"/>
          </a:xfrm>
          <a:prstGeom prst="straightConnector1">
            <a:avLst/>
          </a:prstGeom>
          <a:noFill/>
          <a:ln w="31750" cap="flat" cmpd="sng" algn="ctr">
            <a:solidFill>
              <a:srgbClr val="7030A0"/>
            </a:solidFill>
            <a:prstDash val="solid"/>
            <a:round/>
            <a:headEnd type="none" w="med" len="med"/>
            <a:tailEnd type="arrow"/>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20" name="Textfeld 19"/>
          <p:cNvSpPr txBox="1"/>
          <p:nvPr/>
        </p:nvSpPr>
        <p:spPr>
          <a:xfrm>
            <a:off x="5222379" y="3779748"/>
            <a:ext cx="3384376" cy="369332"/>
          </a:xfrm>
          <a:prstGeom prst="rect">
            <a:avLst/>
          </a:prstGeom>
          <a:noFill/>
        </p:spPr>
        <p:txBody>
          <a:bodyPr wrap="square" rtlCol="0">
            <a:spAutoFit/>
          </a:bodyPr>
          <a:lstStyle/>
          <a:p>
            <a:r>
              <a:rPr lang="de-DE" dirty="0" err="1" smtClean="0"/>
              <a:t>Dyke</a:t>
            </a:r>
            <a:r>
              <a:rPr lang="de-DE" dirty="0" smtClean="0"/>
              <a:t> </a:t>
            </a:r>
            <a:r>
              <a:rPr lang="de-DE" dirty="0" err="1" smtClean="0"/>
              <a:t>relocation</a:t>
            </a:r>
            <a:r>
              <a:rPr lang="de-DE" dirty="0" smtClean="0"/>
              <a:t> Lenzen (2009)</a:t>
            </a:r>
            <a:endParaRPr lang="de-DE" dirty="0"/>
          </a:p>
        </p:txBody>
      </p:sp>
      <p:sp>
        <p:nvSpPr>
          <p:cNvPr id="21" name="Textfeld 20"/>
          <p:cNvSpPr txBox="1"/>
          <p:nvPr/>
        </p:nvSpPr>
        <p:spPr>
          <a:xfrm>
            <a:off x="5220072" y="4445724"/>
            <a:ext cx="3384376" cy="923330"/>
          </a:xfrm>
          <a:prstGeom prst="rect">
            <a:avLst/>
          </a:prstGeom>
          <a:noFill/>
        </p:spPr>
        <p:txBody>
          <a:bodyPr wrap="square" rtlCol="0">
            <a:spAutoFit/>
          </a:bodyPr>
          <a:lstStyle/>
          <a:p>
            <a:r>
              <a:rPr lang="de-DE" dirty="0" smtClean="0"/>
              <a:t>Mittlere Elbe: </a:t>
            </a:r>
            <a:r>
              <a:rPr lang="de-DE" dirty="0" err="1" smtClean="0"/>
              <a:t>Dyke</a:t>
            </a:r>
            <a:r>
              <a:rPr lang="de-DE" dirty="0" smtClean="0"/>
              <a:t> </a:t>
            </a:r>
            <a:r>
              <a:rPr lang="de-DE" dirty="0" err="1" smtClean="0"/>
              <a:t>relocation</a:t>
            </a:r>
            <a:r>
              <a:rPr lang="de-DE" dirty="0" smtClean="0"/>
              <a:t> </a:t>
            </a:r>
            <a:r>
              <a:rPr lang="de-DE" dirty="0" err="1" smtClean="0"/>
              <a:t>Lödderitzer</a:t>
            </a:r>
            <a:r>
              <a:rPr lang="de-DE" dirty="0" smtClean="0"/>
              <a:t> Forst (</a:t>
            </a:r>
            <a:r>
              <a:rPr lang="de-DE" dirty="0" err="1" smtClean="0"/>
              <a:t>under</a:t>
            </a:r>
            <a:r>
              <a:rPr lang="de-DE" dirty="0" smtClean="0"/>
              <a:t> </a:t>
            </a:r>
            <a:r>
              <a:rPr lang="de-DE" dirty="0" err="1" smtClean="0"/>
              <a:t>construction</a:t>
            </a:r>
            <a:r>
              <a:rPr lang="de-DE" dirty="0" smtClean="0"/>
              <a:t>)</a:t>
            </a:r>
            <a:endParaRPr lang="de-DE" dirty="0"/>
          </a:p>
        </p:txBody>
      </p:sp>
      <p:sp>
        <p:nvSpPr>
          <p:cNvPr id="22" name="Textfeld 21"/>
          <p:cNvSpPr txBox="1"/>
          <p:nvPr/>
        </p:nvSpPr>
        <p:spPr>
          <a:xfrm>
            <a:off x="5220072" y="5446965"/>
            <a:ext cx="3384376" cy="923330"/>
          </a:xfrm>
          <a:prstGeom prst="rect">
            <a:avLst/>
          </a:prstGeom>
          <a:noFill/>
        </p:spPr>
        <p:txBody>
          <a:bodyPr wrap="square" rtlCol="0">
            <a:spAutoFit/>
          </a:bodyPr>
          <a:lstStyle/>
          <a:p>
            <a:r>
              <a:rPr lang="de-DE" dirty="0" smtClean="0"/>
              <a:t>Restoration Lippe Aue (</a:t>
            </a:r>
            <a:r>
              <a:rPr lang="de-DE" dirty="0" err="1" smtClean="0"/>
              <a:t>several</a:t>
            </a:r>
            <a:r>
              <a:rPr lang="de-DE" dirty="0" smtClean="0"/>
              <a:t> </a:t>
            </a:r>
            <a:r>
              <a:rPr lang="de-DE" dirty="0" err="1" smtClean="0"/>
              <a:t>projects</a:t>
            </a:r>
            <a:r>
              <a:rPr lang="de-DE" dirty="0" smtClean="0"/>
              <a:t> – </a:t>
            </a:r>
            <a:r>
              <a:rPr lang="de-DE" dirty="0" err="1" smtClean="0"/>
              <a:t>partly</a:t>
            </a:r>
            <a:r>
              <a:rPr lang="de-DE" dirty="0" smtClean="0"/>
              <a:t> </a:t>
            </a:r>
            <a:r>
              <a:rPr lang="de-DE" dirty="0" err="1" smtClean="0"/>
              <a:t>finished</a:t>
            </a:r>
            <a:r>
              <a:rPr lang="de-DE" dirty="0" smtClean="0"/>
              <a:t>/</a:t>
            </a:r>
            <a:r>
              <a:rPr lang="de-DE" dirty="0" err="1" smtClean="0"/>
              <a:t>under</a:t>
            </a:r>
            <a:r>
              <a:rPr lang="de-DE" dirty="0" smtClean="0"/>
              <a:t> </a:t>
            </a:r>
            <a:r>
              <a:rPr lang="de-DE" dirty="0" err="1" smtClean="0"/>
              <a:t>construction</a:t>
            </a:r>
            <a:r>
              <a:rPr lang="de-DE" dirty="0" smtClean="0"/>
              <a:t>)</a:t>
            </a:r>
            <a:endParaRPr lang="de-DE" dirty="0"/>
          </a:p>
        </p:txBody>
      </p:sp>
      <p:sp>
        <p:nvSpPr>
          <p:cNvPr id="23" name="Textfeld 22"/>
          <p:cNvSpPr txBox="1"/>
          <p:nvPr/>
        </p:nvSpPr>
        <p:spPr>
          <a:xfrm>
            <a:off x="5220072" y="3131676"/>
            <a:ext cx="3816424" cy="369332"/>
          </a:xfrm>
          <a:prstGeom prst="rect">
            <a:avLst/>
          </a:prstGeom>
          <a:noFill/>
        </p:spPr>
        <p:txBody>
          <a:bodyPr wrap="square" rtlCol="0">
            <a:spAutoFit/>
          </a:bodyPr>
          <a:lstStyle/>
          <a:p>
            <a:r>
              <a:rPr lang="de-DE" dirty="0" smtClean="0"/>
              <a:t>Mire </a:t>
            </a:r>
            <a:r>
              <a:rPr lang="de-DE" dirty="0" err="1" smtClean="0"/>
              <a:t>Kieve</a:t>
            </a:r>
            <a:r>
              <a:rPr lang="de-DE" dirty="0" smtClean="0"/>
              <a:t> (</a:t>
            </a:r>
            <a:r>
              <a:rPr lang="de-DE" dirty="0" err="1" smtClean="0"/>
              <a:t>under</a:t>
            </a:r>
            <a:r>
              <a:rPr lang="de-DE" dirty="0" smtClean="0"/>
              <a:t> </a:t>
            </a:r>
            <a:r>
              <a:rPr lang="de-DE" dirty="0" err="1" smtClean="0"/>
              <a:t>construction</a:t>
            </a:r>
            <a:r>
              <a:rPr lang="de-DE" dirty="0" smtClean="0"/>
              <a:t>)</a:t>
            </a:r>
            <a:endParaRPr lang="de-DE" dirty="0"/>
          </a:p>
        </p:txBody>
      </p:sp>
      <p:sp>
        <p:nvSpPr>
          <p:cNvPr id="3" name="Textfeld 2"/>
          <p:cNvSpPr txBox="1"/>
          <p:nvPr/>
        </p:nvSpPr>
        <p:spPr>
          <a:xfrm>
            <a:off x="4251040" y="1628800"/>
            <a:ext cx="4896544" cy="923330"/>
          </a:xfrm>
          <a:prstGeom prst="rect">
            <a:avLst/>
          </a:prstGeom>
          <a:noFill/>
        </p:spPr>
        <p:txBody>
          <a:bodyPr wrap="square" rtlCol="0">
            <a:spAutoFit/>
          </a:bodyPr>
          <a:lstStyle/>
          <a:p>
            <a:pPr marL="285750" indent="-285750">
              <a:buFont typeface="Arial" panose="020B0604020202020204" pitchFamily="34" charset="0"/>
              <a:buChar char="•"/>
            </a:pPr>
            <a:r>
              <a:rPr lang="de-DE" dirty="0" smtClean="0"/>
              <a:t>146 </a:t>
            </a:r>
            <a:r>
              <a:rPr lang="de-DE" dirty="0" err="1" smtClean="0"/>
              <a:t>projects</a:t>
            </a:r>
            <a:endParaRPr lang="de-DE" dirty="0" smtClean="0"/>
          </a:p>
          <a:p>
            <a:pPr marL="285750" indent="-285750">
              <a:buFont typeface="Arial" panose="020B0604020202020204" pitchFamily="34" charset="0"/>
              <a:buChar char="•"/>
            </a:pPr>
            <a:r>
              <a:rPr lang="de-DE" dirty="0" smtClean="0"/>
              <a:t>37 </a:t>
            </a:r>
            <a:r>
              <a:rPr lang="de-DE" dirty="0" err="1" smtClean="0"/>
              <a:t>with</a:t>
            </a:r>
            <a:r>
              <a:rPr lang="de-DE" dirty="0" smtClean="0"/>
              <a:t> </a:t>
            </a:r>
            <a:r>
              <a:rPr lang="de-DE" dirty="0" err="1" smtClean="0"/>
              <a:t>dyke</a:t>
            </a:r>
            <a:r>
              <a:rPr lang="de-DE" dirty="0" smtClean="0"/>
              <a:t> </a:t>
            </a:r>
            <a:r>
              <a:rPr lang="de-DE" dirty="0" err="1" smtClean="0"/>
              <a:t>relocations</a:t>
            </a:r>
            <a:endParaRPr lang="de-DE" dirty="0" smtClean="0"/>
          </a:p>
          <a:p>
            <a:pPr marL="285750" indent="-285750">
              <a:buFont typeface="Arial" panose="020B0604020202020204" pitchFamily="34" charset="0"/>
              <a:buChar char="•"/>
            </a:pPr>
            <a:r>
              <a:rPr lang="de-DE" dirty="0" smtClean="0"/>
              <a:t>Check </a:t>
            </a:r>
            <a:r>
              <a:rPr lang="de-DE" dirty="0" err="1" smtClean="0"/>
              <a:t>for</a:t>
            </a:r>
            <a:r>
              <a:rPr lang="de-DE" dirty="0" smtClean="0"/>
              <a:t> 91: </a:t>
            </a:r>
            <a:r>
              <a:rPr lang="de-DE" dirty="0" err="1" smtClean="0"/>
              <a:t>effect</a:t>
            </a:r>
            <a:r>
              <a:rPr lang="de-DE" dirty="0" smtClean="0"/>
              <a:t> on </a:t>
            </a:r>
            <a:r>
              <a:rPr lang="de-DE" dirty="0" err="1" smtClean="0"/>
              <a:t>floodplain</a:t>
            </a:r>
            <a:r>
              <a:rPr lang="de-DE" dirty="0" smtClean="0"/>
              <a:t> </a:t>
            </a:r>
            <a:r>
              <a:rPr lang="de-DE" dirty="0" err="1" smtClean="0"/>
              <a:t>status</a:t>
            </a:r>
            <a:r>
              <a:rPr lang="de-DE" dirty="0" smtClean="0"/>
              <a:t> </a:t>
            </a:r>
            <a:endParaRPr lang="de-DE" dirty="0"/>
          </a:p>
        </p:txBody>
      </p:sp>
      <p:sp>
        <p:nvSpPr>
          <p:cNvPr id="14" name="Textfeld 13"/>
          <p:cNvSpPr txBox="1"/>
          <p:nvPr/>
        </p:nvSpPr>
        <p:spPr>
          <a:xfrm>
            <a:off x="251520" y="6258798"/>
            <a:ext cx="1512170" cy="338554"/>
          </a:xfrm>
          <a:prstGeom prst="rect">
            <a:avLst/>
          </a:prstGeom>
          <a:solidFill>
            <a:schemeClr val="bg1"/>
          </a:solidFill>
        </p:spPr>
        <p:txBody>
          <a:bodyPr wrap="square" rtlCol="0">
            <a:spAutoFit/>
          </a:bodyPr>
          <a:lstStyle/>
          <a:p>
            <a:r>
              <a:rPr lang="de-DE" sz="800" dirty="0" err="1" smtClean="0"/>
              <a:t>Floodplain</a:t>
            </a:r>
            <a:r>
              <a:rPr lang="de-DE" sz="800" dirty="0" smtClean="0"/>
              <a:t> </a:t>
            </a:r>
            <a:r>
              <a:rPr lang="de-DE" sz="800" dirty="0" err="1" smtClean="0"/>
              <a:t>restoration</a:t>
            </a:r>
            <a:r>
              <a:rPr lang="de-DE" sz="800" dirty="0" smtClean="0"/>
              <a:t> </a:t>
            </a:r>
            <a:r>
              <a:rPr lang="de-DE" sz="800" dirty="0" err="1" smtClean="0"/>
              <a:t>with</a:t>
            </a:r>
            <a:r>
              <a:rPr lang="de-DE" sz="800" dirty="0" smtClean="0"/>
              <a:t> </a:t>
            </a:r>
            <a:r>
              <a:rPr lang="de-DE" sz="800" dirty="0" err="1" smtClean="0"/>
              <a:t>dyke</a:t>
            </a:r>
            <a:r>
              <a:rPr lang="de-DE" sz="800" dirty="0" smtClean="0"/>
              <a:t> </a:t>
            </a:r>
            <a:r>
              <a:rPr lang="de-DE" sz="800" dirty="0" err="1" smtClean="0"/>
              <a:t>relocation</a:t>
            </a:r>
            <a:endParaRPr lang="de-DE" sz="800" dirty="0"/>
          </a:p>
        </p:txBody>
      </p:sp>
      <p:sp>
        <p:nvSpPr>
          <p:cNvPr id="7" name="Rechteck 6"/>
          <p:cNvSpPr/>
          <p:nvPr/>
        </p:nvSpPr>
        <p:spPr>
          <a:xfrm>
            <a:off x="107504" y="6597352"/>
            <a:ext cx="1656184" cy="1012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Textfeld 14"/>
          <p:cNvSpPr txBox="1"/>
          <p:nvPr/>
        </p:nvSpPr>
        <p:spPr>
          <a:xfrm>
            <a:off x="35496" y="6587480"/>
            <a:ext cx="1872208" cy="169277"/>
          </a:xfrm>
          <a:prstGeom prst="rect">
            <a:avLst/>
          </a:prstGeom>
          <a:noFill/>
        </p:spPr>
        <p:txBody>
          <a:bodyPr wrap="square" rtlCol="0">
            <a:spAutoFit/>
          </a:bodyPr>
          <a:lstStyle/>
          <a:p>
            <a:r>
              <a:rPr lang="de-DE" sz="500" dirty="0" smtClean="0"/>
              <a:t>The </a:t>
            </a:r>
            <a:r>
              <a:rPr lang="de-DE" sz="500" dirty="0" err="1" smtClean="0"/>
              <a:t>size</a:t>
            </a:r>
            <a:r>
              <a:rPr lang="de-DE" sz="500" dirty="0" smtClean="0"/>
              <a:t> </a:t>
            </a:r>
            <a:r>
              <a:rPr lang="de-DE" sz="500" dirty="0" err="1" smtClean="0"/>
              <a:t>of</a:t>
            </a:r>
            <a:r>
              <a:rPr lang="de-DE" sz="500" dirty="0" smtClean="0"/>
              <a:t> </a:t>
            </a:r>
            <a:r>
              <a:rPr lang="de-DE" sz="500" dirty="0" err="1" smtClean="0"/>
              <a:t>symbols</a:t>
            </a:r>
            <a:r>
              <a:rPr lang="de-DE" sz="500" dirty="0" smtClean="0"/>
              <a:t> </a:t>
            </a:r>
            <a:r>
              <a:rPr lang="de-DE" sz="500" dirty="0" err="1" smtClean="0"/>
              <a:t>represents</a:t>
            </a:r>
            <a:r>
              <a:rPr lang="de-DE" sz="500" dirty="0" smtClean="0"/>
              <a:t> </a:t>
            </a:r>
            <a:r>
              <a:rPr lang="de-DE" sz="500" dirty="0" err="1" smtClean="0"/>
              <a:t>the</a:t>
            </a:r>
            <a:r>
              <a:rPr lang="de-DE" sz="500" dirty="0" smtClean="0"/>
              <a:t>  </a:t>
            </a:r>
            <a:r>
              <a:rPr lang="de-DE" sz="500" dirty="0" err="1" smtClean="0"/>
              <a:t>extent</a:t>
            </a:r>
            <a:r>
              <a:rPr lang="de-DE" sz="500" dirty="0" smtClean="0"/>
              <a:t> </a:t>
            </a:r>
            <a:r>
              <a:rPr lang="de-DE" sz="500" dirty="0" err="1" smtClean="0"/>
              <a:t>of</a:t>
            </a:r>
            <a:r>
              <a:rPr lang="de-DE" sz="500" dirty="0" smtClean="0"/>
              <a:t> </a:t>
            </a:r>
            <a:r>
              <a:rPr lang="de-DE" sz="500" dirty="0" err="1" smtClean="0"/>
              <a:t>the</a:t>
            </a:r>
            <a:r>
              <a:rPr lang="de-DE" sz="500" dirty="0" smtClean="0"/>
              <a:t> </a:t>
            </a:r>
            <a:r>
              <a:rPr lang="de-DE" sz="500" dirty="0" err="1" smtClean="0"/>
              <a:t>project</a:t>
            </a:r>
            <a:endParaRPr lang="de-DE" sz="500" dirty="0"/>
          </a:p>
        </p:txBody>
      </p:sp>
      <p:sp>
        <p:nvSpPr>
          <p:cNvPr id="12" name="Rechteck 11"/>
          <p:cNvSpPr/>
          <p:nvPr/>
        </p:nvSpPr>
        <p:spPr>
          <a:xfrm>
            <a:off x="251520" y="5908630"/>
            <a:ext cx="648000" cy="1846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 name="Textfeld 4"/>
          <p:cNvSpPr txBox="1"/>
          <p:nvPr/>
        </p:nvSpPr>
        <p:spPr>
          <a:xfrm>
            <a:off x="251520" y="5877272"/>
            <a:ext cx="684000" cy="338554"/>
          </a:xfrm>
          <a:prstGeom prst="rect">
            <a:avLst/>
          </a:prstGeom>
          <a:noFill/>
        </p:spPr>
        <p:txBody>
          <a:bodyPr wrap="square" rtlCol="0">
            <a:spAutoFit/>
          </a:bodyPr>
          <a:lstStyle/>
          <a:p>
            <a:r>
              <a:rPr lang="de-DE" sz="800" dirty="0" err="1" smtClean="0"/>
              <a:t>Floodplain</a:t>
            </a:r>
            <a:r>
              <a:rPr lang="de-DE" sz="800" dirty="0" smtClean="0"/>
              <a:t> </a:t>
            </a:r>
            <a:r>
              <a:rPr lang="de-DE" sz="800" dirty="0" err="1" smtClean="0"/>
              <a:t>restoration</a:t>
            </a:r>
            <a:endParaRPr lang="de-DE" sz="800" dirty="0"/>
          </a:p>
        </p:txBody>
      </p:sp>
    </p:spTree>
    <p:extLst>
      <p:ext uri="{BB962C8B-B14F-4D97-AF65-F5344CB8AC3E}">
        <p14:creationId xmlns="" xmlns:p14="http://schemas.microsoft.com/office/powerpoint/2010/main" val="1545613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par>
                          <p:cTn id="9" fill="hold">
                            <p:stCondLst>
                              <p:cond delay="0"/>
                            </p:stCondLst>
                            <p:childTnLst>
                              <p:par>
                                <p:cTn id="10" presetID="1" presetClass="entr" presetSubtype="0" fill="hold" nodeType="afterEffect">
                                  <p:stCondLst>
                                    <p:cond delay="1000"/>
                                  </p:stCondLst>
                                  <p:childTnLst>
                                    <p:set>
                                      <p:cBhvr>
                                        <p:cTn id="11" dur="1" fill="hold">
                                          <p:stCondLst>
                                            <p:cond delay="0"/>
                                          </p:stCondLst>
                                        </p:cTn>
                                        <p:tgtEl>
                                          <p:spTgt spid="6"/>
                                        </p:tgtEl>
                                        <p:attrNameLst>
                                          <p:attrName>style.visibility</p:attrName>
                                        </p:attrNameLst>
                                      </p:cBhvr>
                                      <p:to>
                                        <p:strVal val="visible"/>
                                      </p:to>
                                    </p:set>
                                  </p:childTnLst>
                                </p:cTn>
                              </p:par>
                            </p:childTnLst>
                          </p:cTn>
                        </p:par>
                        <p:par>
                          <p:cTn id="12" fill="hold">
                            <p:stCondLst>
                              <p:cond delay="1000"/>
                            </p:stCondLst>
                            <p:childTnLst>
                              <p:par>
                                <p:cTn id="13" presetID="1" presetClass="entr" presetSubtype="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par>
                          <p:cTn id="15" fill="hold">
                            <p:stCondLst>
                              <p:cond delay="1000"/>
                            </p:stCondLst>
                            <p:childTnLst>
                              <p:par>
                                <p:cTn id="16" presetID="1" presetClass="entr" presetSubtype="0" fill="hold" nodeType="afterEffect">
                                  <p:stCondLst>
                                    <p:cond delay="1000"/>
                                  </p:stCondLst>
                                  <p:childTnLst>
                                    <p:set>
                                      <p:cBhvr>
                                        <p:cTn id="17" dur="1" fill="hold">
                                          <p:stCondLst>
                                            <p:cond delay="0"/>
                                          </p:stCondLst>
                                        </p:cTn>
                                        <p:tgtEl>
                                          <p:spTgt spid="8"/>
                                        </p:tgtEl>
                                        <p:attrNameLst>
                                          <p:attrName>style.visibility</p:attrName>
                                        </p:attrNameLst>
                                      </p:cBhvr>
                                      <p:to>
                                        <p:strVal val="visible"/>
                                      </p:to>
                                    </p:set>
                                  </p:childTnLst>
                                </p:cTn>
                              </p:par>
                            </p:childTnLst>
                          </p:cTn>
                        </p:par>
                        <p:par>
                          <p:cTn id="18" fill="hold">
                            <p:stCondLst>
                              <p:cond delay="2000"/>
                            </p:stCondLst>
                            <p:childTnLst>
                              <p:par>
                                <p:cTn id="19" presetID="1" presetClass="entr" presetSubtype="0"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childTnLst>
                                </p:cTn>
                              </p:par>
                            </p:childTnLst>
                          </p:cTn>
                        </p:par>
                        <p:par>
                          <p:cTn id="21" fill="hold">
                            <p:stCondLst>
                              <p:cond delay="2000"/>
                            </p:stCondLst>
                            <p:childTnLst>
                              <p:par>
                                <p:cTn id="22" presetID="1" presetClass="entr" presetSubtype="0" fill="hold" nodeType="afterEffect">
                                  <p:stCondLst>
                                    <p:cond delay="1000"/>
                                  </p:stCondLst>
                                  <p:childTnLst>
                                    <p:set>
                                      <p:cBhvr>
                                        <p:cTn id="23" dur="1" fill="hold">
                                          <p:stCondLst>
                                            <p:cond delay="0"/>
                                          </p:stCondLst>
                                        </p:cTn>
                                        <p:tgtEl>
                                          <p:spTgt spid="9"/>
                                        </p:tgtEl>
                                        <p:attrNameLst>
                                          <p:attrName>style.visibility</p:attrName>
                                        </p:attrNameLst>
                                      </p:cBhvr>
                                      <p:to>
                                        <p:strVal val="visible"/>
                                      </p:to>
                                    </p:set>
                                  </p:childTnLst>
                                </p:cTn>
                              </p:par>
                            </p:childTnLst>
                          </p:cTn>
                        </p:par>
                        <p:par>
                          <p:cTn id="24" fill="hold">
                            <p:stCondLst>
                              <p:cond delay="3000"/>
                            </p:stCondLst>
                            <p:childTnLst>
                              <p:par>
                                <p:cTn id="25" presetID="1" presetClass="entr" presetSubtype="0"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Lst>
  </p:timing>
</p:sld>
</file>

<file path=ppt/theme/theme1.xml><?xml version="1.0" encoding="utf-8"?>
<a:theme xmlns:a="http://schemas.openxmlformats.org/drawingml/2006/main" name="1_Titel">
  <a:themeElements>
    <a:clrScheme name="1_Tite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Titel">
      <a:majorFont>
        <a:latin typeface="Interstate-Black"/>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266700" marR="0" indent="-266700" algn="ctr" defTabSz="914400" rtl="0" eaLnBrk="1" fontAlgn="base" latinLnBrk="0" hangingPunct="1">
          <a:lnSpc>
            <a:spcPct val="100000"/>
          </a:lnSpc>
          <a:spcBef>
            <a:spcPct val="20000"/>
          </a:spcBef>
          <a:spcAft>
            <a:spcPct val="0"/>
          </a:spcAft>
          <a:buClrTx/>
          <a:buSzTx/>
          <a:buFont typeface="Wingdings" pitchFamily="2" charset="2"/>
          <a:buChar char="Ø"/>
          <a:tabLst/>
          <a:defRPr kumimoji="0" lang="de-DE"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266700" marR="0" indent="-266700" algn="ctr" defTabSz="914400" rtl="0" eaLnBrk="1" fontAlgn="base" latinLnBrk="0" hangingPunct="1">
          <a:lnSpc>
            <a:spcPct val="100000"/>
          </a:lnSpc>
          <a:spcBef>
            <a:spcPct val="20000"/>
          </a:spcBef>
          <a:spcAft>
            <a:spcPct val="0"/>
          </a:spcAft>
          <a:buClrTx/>
          <a:buSzTx/>
          <a:buFont typeface="Wingdings" pitchFamily="2" charset="2"/>
          <a:buChar char="Ø"/>
          <a:tabLst/>
          <a:defRPr kumimoji="0" lang="de-DE" sz="2000" b="0" i="0" u="none" strike="noStrike" cap="none" normalizeH="0" baseline="0" smtClean="0">
            <a:ln>
              <a:noFill/>
            </a:ln>
            <a:solidFill>
              <a:schemeClr val="tx1"/>
            </a:solidFill>
            <a:effectLst/>
            <a:latin typeface="Arial" charset="0"/>
          </a:defRPr>
        </a:defPPr>
      </a:lstStyle>
    </a:lnDef>
  </a:objectDefaults>
  <a:extraClrSchemeLst>
    <a:extraClrScheme>
      <a:clrScheme name="1_Tite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Titel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Titel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Titel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Titel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Titel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Titel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Titel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Titel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Titel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Titel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Titel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BfN_Folienvorlage">
  <a:themeElements>
    <a:clrScheme name="BfN_Folienvorlag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fN_Folienvorlage">
      <a:majorFont>
        <a:latin typeface="Interstate-Black"/>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266700" marR="0" indent="-266700" algn="ctr" defTabSz="914400" rtl="0" eaLnBrk="1" fontAlgn="base" latinLnBrk="0" hangingPunct="1">
          <a:lnSpc>
            <a:spcPct val="100000"/>
          </a:lnSpc>
          <a:spcBef>
            <a:spcPct val="20000"/>
          </a:spcBef>
          <a:spcAft>
            <a:spcPct val="0"/>
          </a:spcAft>
          <a:buClrTx/>
          <a:buSzTx/>
          <a:buFont typeface="Wingdings" pitchFamily="2" charset="2"/>
          <a:buChar char="Ø"/>
          <a:tabLst/>
          <a:defRPr kumimoji="0" lang="de-DE"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266700" marR="0" indent="-266700" algn="ctr" defTabSz="914400" rtl="0" eaLnBrk="1" fontAlgn="base" latinLnBrk="0" hangingPunct="1">
          <a:lnSpc>
            <a:spcPct val="100000"/>
          </a:lnSpc>
          <a:spcBef>
            <a:spcPct val="20000"/>
          </a:spcBef>
          <a:spcAft>
            <a:spcPct val="0"/>
          </a:spcAft>
          <a:buClrTx/>
          <a:buSzTx/>
          <a:buFont typeface="Wingdings" pitchFamily="2" charset="2"/>
          <a:buChar char="Ø"/>
          <a:tabLst/>
          <a:defRPr kumimoji="0" lang="de-DE" sz="2000" b="0" i="0" u="none" strike="noStrike" cap="none" normalizeH="0" baseline="0" smtClean="0">
            <a:ln>
              <a:noFill/>
            </a:ln>
            <a:solidFill>
              <a:schemeClr val="tx1"/>
            </a:solidFill>
            <a:effectLst/>
            <a:latin typeface="Arial" charset="0"/>
          </a:defRPr>
        </a:defPPr>
      </a:lstStyle>
    </a:lnDef>
  </a:objectDefaults>
  <a:extraClrSchemeLst>
    <a:extraClrScheme>
      <a:clrScheme name="BfN_Folienvorlag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fN_Folienvorlag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fN_Folienvorlag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fN_Folienvorlag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fN_Folienvorlag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fN_Folienvorlag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fN_Folienvorlag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fN_Folienvorlag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fN_Folienvorlag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fN_Folienvorlag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fN_Folienvorlag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fN_Folienvorlag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Text_Folie">
  <a:themeElements>
    <a:clrScheme name="1_Text_Foli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Text_Folie">
      <a:majorFont>
        <a:latin typeface="Interstate-Black"/>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92D050"/>
        </a:solidFill>
        <a:ln>
          <a:noFill/>
        </a:ln>
        <a:effectLst/>
        <a:extLst/>
      </a:spPr>
      <a:bodyPr vert="horz" wrap="square" lIns="91440" tIns="45720" rIns="91440" bIns="45720" numCol="1" rtlCol="0" anchor="t" anchorCtr="0" compatLnSpc="1">
        <a:prstTxWarp prst="textNoShape">
          <a:avLst/>
        </a:prstTxWarp>
        <a:spAutoFit/>
      </a:bodyPr>
      <a:lstStyle>
        <a:defPPr marL="266700" marR="0" indent="-266700" algn="ctr" defTabSz="914400" rtl="0" eaLnBrk="1" fontAlgn="base" latinLnBrk="0" hangingPunct="1">
          <a:lnSpc>
            <a:spcPct val="100000"/>
          </a:lnSpc>
          <a:spcBef>
            <a:spcPct val="20000"/>
          </a:spcBef>
          <a:spcAft>
            <a:spcPct val="0"/>
          </a:spcAft>
          <a:buClrTx/>
          <a:buSzTx/>
          <a:buFont typeface="Wingdings" pitchFamily="2" charset="2"/>
          <a:buChar char="Ø"/>
          <a:tabLst/>
          <a:defRPr kumimoji="0" sz="2000" b="0" i="0" u="none" strike="noStrike" cap="none" normalizeH="0" baseline="0" smtClean="0">
            <a:ln>
              <a:noFill/>
            </a:ln>
            <a:solidFill>
              <a:schemeClr val="tx1"/>
            </a:solidFill>
            <a:effectLst/>
            <a:latin typeface="Arial" charset="0"/>
          </a:defRPr>
        </a:defPPr>
      </a:lstStyle>
    </a:spDef>
    <a:lnDef>
      <a:spPr bwMode="auto">
        <a:noFill/>
        <a:ln w="9525" cap="flat" cmpd="sng" algn="ctr">
          <a:solidFill>
            <a:schemeClr val="tx1"/>
          </a:solidFill>
          <a:prstDash val="solid"/>
          <a:round/>
          <a:headEnd type="none" w="med" len="med"/>
          <a:tailEnd type="none" w="med" len="me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lnDef>
  </a:objectDefaults>
  <a:extraClrSchemeLst>
    <a:extraClrScheme>
      <a:clrScheme name="1_Text_Foli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Text_Foli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Text_Foli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Text_Foli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Text_Foli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Text_Foli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Text_Foli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Text_Foli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Text_Foli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Text_Foli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Text_Foli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Text_Foli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6_Text_Folie">
  <a:themeElements>
    <a:clrScheme name="6_Text_Foli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6_Text_Folie">
      <a:majorFont>
        <a:latin typeface="Interstate-Black"/>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266700" marR="0" indent="-266700" algn="ctr" defTabSz="914400" rtl="0" eaLnBrk="1" fontAlgn="base" latinLnBrk="0" hangingPunct="1">
          <a:lnSpc>
            <a:spcPct val="100000"/>
          </a:lnSpc>
          <a:spcBef>
            <a:spcPct val="20000"/>
          </a:spcBef>
          <a:spcAft>
            <a:spcPct val="0"/>
          </a:spcAft>
          <a:buClrTx/>
          <a:buSzTx/>
          <a:buFont typeface="Wingdings" pitchFamily="2" charset="2"/>
          <a:buChar char="Ø"/>
          <a:tabLst/>
          <a:defRPr kumimoji="0" lang="de-DE"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266700" marR="0" indent="-266700" algn="ctr" defTabSz="914400" rtl="0" eaLnBrk="1" fontAlgn="base" latinLnBrk="0" hangingPunct="1">
          <a:lnSpc>
            <a:spcPct val="100000"/>
          </a:lnSpc>
          <a:spcBef>
            <a:spcPct val="20000"/>
          </a:spcBef>
          <a:spcAft>
            <a:spcPct val="0"/>
          </a:spcAft>
          <a:buClrTx/>
          <a:buSzTx/>
          <a:buFont typeface="Wingdings" pitchFamily="2" charset="2"/>
          <a:buChar char="Ø"/>
          <a:tabLst/>
          <a:defRPr kumimoji="0" lang="de-DE" sz="2000" b="0" i="0" u="none" strike="noStrike" cap="none" normalizeH="0" baseline="0" smtClean="0">
            <a:ln>
              <a:noFill/>
            </a:ln>
            <a:solidFill>
              <a:schemeClr val="tx1"/>
            </a:solidFill>
            <a:effectLst/>
            <a:latin typeface="Arial" charset="0"/>
          </a:defRPr>
        </a:defPPr>
      </a:lstStyle>
    </a:lnDef>
  </a:objectDefaults>
  <a:extraClrSchemeLst>
    <a:extraClrScheme>
      <a:clrScheme name="6_Text_Foli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6_Text_Foli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6_Text_Foli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6_Text_Foli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6_Text_Foli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6_Text_Foli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6_Text_Foli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6_Text_Foli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6_Text_Foli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6_Text_Foli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6_Text_Foli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6_Text_Foli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2_Text_Folie">
  <a:themeElements>
    <a:clrScheme name="2_Text_Foli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Text_Folie">
      <a:majorFont>
        <a:latin typeface="Interstate-Black"/>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266700" marR="0" indent="-266700" algn="ctr" defTabSz="914400" rtl="0" eaLnBrk="1" fontAlgn="base" latinLnBrk="0" hangingPunct="1">
          <a:lnSpc>
            <a:spcPct val="100000"/>
          </a:lnSpc>
          <a:spcBef>
            <a:spcPct val="20000"/>
          </a:spcBef>
          <a:spcAft>
            <a:spcPct val="0"/>
          </a:spcAft>
          <a:buClrTx/>
          <a:buSzTx/>
          <a:buFont typeface="Wingdings" pitchFamily="2" charset="2"/>
          <a:buChar char="Ø"/>
          <a:tabLst/>
          <a:defRPr kumimoji="0" lang="de-DE"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266700" marR="0" indent="-266700" algn="ctr" defTabSz="914400" rtl="0" eaLnBrk="1" fontAlgn="base" latinLnBrk="0" hangingPunct="1">
          <a:lnSpc>
            <a:spcPct val="100000"/>
          </a:lnSpc>
          <a:spcBef>
            <a:spcPct val="20000"/>
          </a:spcBef>
          <a:spcAft>
            <a:spcPct val="0"/>
          </a:spcAft>
          <a:buClrTx/>
          <a:buSzTx/>
          <a:buFont typeface="Wingdings" pitchFamily="2" charset="2"/>
          <a:buChar char="Ø"/>
          <a:tabLst/>
          <a:defRPr kumimoji="0" lang="de-DE" sz="2000" b="0" i="0" u="none" strike="noStrike" cap="none" normalizeH="0" baseline="0" smtClean="0">
            <a:ln>
              <a:noFill/>
            </a:ln>
            <a:solidFill>
              <a:schemeClr val="tx1"/>
            </a:solidFill>
            <a:effectLst/>
            <a:latin typeface="Arial" charset="0"/>
          </a:defRPr>
        </a:defPPr>
      </a:lstStyle>
    </a:lnDef>
  </a:objectDefaults>
  <a:extraClrSchemeLst>
    <a:extraClrScheme>
      <a:clrScheme name="2_Text_Foli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Text_Foli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Text_Foli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Text_Foli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Text_Foli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Text_Foli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Text_Foli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Text_Foli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Text_Foli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Text_Foli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Text_Foli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Text_Foli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3_Text_Folie">
  <a:themeElements>
    <a:clrScheme name="3_Text_Foli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3_Text_Folie">
      <a:majorFont>
        <a:latin typeface="Interstate-Black"/>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266700" marR="0" indent="-266700" algn="ctr" defTabSz="914400" rtl="0" eaLnBrk="1" fontAlgn="base" latinLnBrk="0" hangingPunct="1">
          <a:lnSpc>
            <a:spcPct val="100000"/>
          </a:lnSpc>
          <a:spcBef>
            <a:spcPct val="20000"/>
          </a:spcBef>
          <a:spcAft>
            <a:spcPct val="0"/>
          </a:spcAft>
          <a:buClrTx/>
          <a:buSzTx/>
          <a:buFont typeface="Wingdings" pitchFamily="2" charset="2"/>
          <a:buChar char="Ø"/>
          <a:tabLst/>
          <a:defRPr kumimoji="0" lang="de-DE"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266700" marR="0" indent="-266700" algn="ctr" defTabSz="914400" rtl="0" eaLnBrk="1" fontAlgn="base" latinLnBrk="0" hangingPunct="1">
          <a:lnSpc>
            <a:spcPct val="100000"/>
          </a:lnSpc>
          <a:spcBef>
            <a:spcPct val="20000"/>
          </a:spcBef>
          <a:spcAft>
            <a:spcPct val="0"/>
          </a:spcAft>
          <a:buClrTx/>
          <a:buSzTx/>
          <a:buFont typeface="Wingdings" pitchFamily="2" charset="2"/>
          <a:buChar char="Ø"/>
          <a:tabLst/>
          <a:defRPr kumimoji="0" lang="de-DE" sz="2000" b="0" i="0" u="none" strike="noStrike" cap="none" normalizeH="0" baseline="0" smtClean="0">
            <a:ln>
              <a:noFill/>
            </a:ln>
            <a:solidFill>
              <a:schemeClr val="tx1"/>
            </a:solidFill>
            <a:effectLst/>
            <a:latin typeface="Arial" charset="0"/>
          </a:defRPr>
        </a:defPPr>
      </a:lstStyle>
    </a:lnDef>
  </a:objectDefaults>
  <a:extraClrSchemeLst>
    <a:extraClrScheme>
      <a:clrScheme name="3_Text_Foli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Text_Foli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Text_Foli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Text_Foli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Text_Foli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Text_Foli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Text_Foli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Text_Foli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Text_Foli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Text_Foli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Text_Foli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Text_Foli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4_Text_Folie">
  <a:themeElements>
    <a:clrScheme name="4_Text_Foli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4_Text_Folie">
      <a:majorFont>
        <a:latin typeface="Interstate-Black"/>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266700" marR="0" indent="-266700" algn="ctr" defTabSz="914400" rtl="0" eaLnBrk="1" fontAlgn="base" latinLnBrk="0" hangingPunct="1">
          <a:lnSpc>
            <a:spcPct val="100000"/>
          </a:lnSpc>
          <a:spcBef>
            <a:spcPct val="20000"/>
          </a:spcBef>
          <a:spcAft>
            <a:spcPct val="0"/>
          </a:spcAft>
          <a:buClrTx/>
          <a:buSzTx/>
          <a:buFont typeface="Wingdings" pitchFamily="2" charset="2"/>
          <a:buChar char="Ø"/>
          <a:tabLst/>
          <a:defRPr kumimoji="0" lang="de-DE"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266700" marR="0" indent="-266700" algn="ctr" defTabSz="914400" rtl="0" eaLnBrk="1" fontAlgn="base" latinLnBrk="0" hangingPunct="1">
          <a:lnSpc>
            <a:spcPct val="100000"/>
          </a:lnSpc>
          <a:spcBef>
            <a:spcPct val="20000"/>
          </a:spcBef>
          <a:spcAft>
            <a:spcPct val="0"/>
          </a:spcAft>
          <a:buClrTx/>
          <a:buSzTx/>
          <a:buFont typeface="Wingdings" pitchFamily="2" charset="2"/>
          <a:buChar char="Ø"/>
          <a:tabLst/>
          <a:defRPr kumimoji="0" lang="de-DE" sz="2000" b="0" i="0" u="none" strike="noStrike" cap="none" normalizeH="0" baseline="0" smtClean="0">
            <a:ln>
              <a:noFill/>
            </a:ln>
            <a:solidFill>
              <a:schemeClr val="tx1"/>
            </a:solidFill>
            <a:effectLst/>
            <a:latin typeface="Arial" charset="0"/>
          </a:defRPr>
        </a:defPPr>
      </a:lstStyle>
    </a:lnDef>
  </a:objectDefaults>
  <a:extraClrSchemeLst>
    <a:extraClrScheme>
      <a:clrScheme name="4_Text_Foli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_Text_Foli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_Text_Foli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_Text_Foli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_Text_Foli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_Text_Foli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_Text_Foli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_Text_Foli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_Text_Foli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_Text_Foli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_Text_Foli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_Text_Foli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5_Text_Folie">
  <a:themeElements>
    <a:clrScheme name="5_Text_Foli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5_Text_Folie">
      <a:majorFont>
        <a:latin typeface="Interstate-Black"/>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266700" marR="0" indent="-266700" algn="ctr" defTabSz="914400" rtl="0" eaLnBrk="1" fontAlgn="base" latinLnBrk="0" hangingPunct="1">
          <a:lnSpc>
            <a:spcPct val="100000"/>
          </a:lnSpc>
          <a:spcBef>
            <a:spcPct val="20000"/>
          </a:spcBef>
          <a:spcAft>
            <a:spcPct val="0"/>
          </a:spcAft>
          <a:buClrTx/>
          <a:buSzTx/>
          <a:buFont typeface="Wingdings" pitchFamily="2" charset="2"/>
          <a:buChar char="Ø"/>
          <a:tabLst/>
          <a:defRPr kumimoji="0" lang="de-DE"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266700" marR="0" indent="-266700" algn="ctr" defTabSz="914400" rtl="0" eaLnBrk="1" fontAlgn="base" latinLnBrk="0" hangingPunct="1">
          <a:lnSpc>
            <a:spcPct val="100000"/>
          </a:lnSpc>
          <a:spcBef>
            <a:spcPct val="20000"/>
          </a:spcBef>
          <a:spcAft>
            <a:spcPct val="0"/>
          </a:spcAft>
          <a:buClrTx/>
          <a:buSzTx/>
          <a:buFont typeface="Wingdings" pitchFamily="2" charset="2"/>
          <a:buChar char="Ø"/>
          <a:tabLst/>
          <a:defRPr kumimoji="0" lang="de-DE" sz="2000" b="0" i="0" u="none" strike="noStrike" cap="none" normalizeH="0" baseline="0" smtClean="0">
            <a:ln>
              <a:noFill/>
            </a:ln>
            <a:solidFill>
              <a:schemeClr val="tx1"/>
            </a:solidFill>
            <a:effectLst/>
            <a:latin typeface="Arial" charset="0"/>
          </a:defRPr>
        </a:defPPr>
      </a:lstStyle>
    </a:lnDef>
  </a:objectDefaults>
  <a:extraClrSchemeLst>
    <a:extraClrScheme>
      <a:clrScheme name="5_Text_Foli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5_Text_Foli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5_Text_Foli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5_Text_Foli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5_Text_Foli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5_Text_Foli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5_Text_Foli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5_Text_Foli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5_Text_Foli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5_Text_Foli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5_Text_Foli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5_Text_Foli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BfN-Inhaltsfolie">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fN">
      <a:majorFont>
        <a:latin typeface="Arial Rounded MT Bold"/>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Test</Template>
  <TotalTime>0</TotalTime>
  <Words>3391</Words>
  <Application>Microsoft Office PowerPoint</Application>
  <PresentationFormat>Bildschirmpräsentation (4:3)</PresentationFormat>
  <Paragraphs>382</Paragraphs>
  <Slides>18</Slides>
  <Notes>18</Notes>
  <HiddenSlides>0</HiddenSlides>
  <MMClips>0</MMClips>
  <ScaleCrop>false</ScaleCrop>
  <HeadingPairs>
    <vt:vector size="6" baseType="variant">
      <vt:variant>
        <vt:lpstr>Design</vt:lpstr>
      </vt:variant>
      <vt:variant>
        <vt:i4>9</vt:i4>
      </vt:variant>
      <vt:variant>
        <vt:lpstr>Eingebettete OLE-Server</vt:lpstr>
      </vt:variant>
      <vt:variant>
        <vt:i4>1</vt:i4>
      </vt:variant>
      <vt:variant>
        <vt:lpstr>Folientitel</vt:lpstr>
      </vt:variant>
      <vt:variant>
        <vt:i4>18</vt:i4>
      </vt:variant>
    </vt:vector>
  </HeadingPairs>
  <TitlesOfParts>
    <vt:vector size="28" baseType="lpstr">
      <vt:lpstr>1_Titel</vt:lpstr>
      <vt:lpstr>BfN_Folienvorlage</vt:lpstr>
      <vt:lpstr>1_Text_Folie</vt:lpstr>
      <vt:lpstr>6_Text_Folie</vt:lpstr>
      <vt:lpstr>2_Text_Folie</vt:lpstr>
      <vt:lpstr>3_Text_Folie</vt:lpstr>
      <vt:lpstr>4_Text_Folie</vt:lpstr>
      <vt:lpstr>5_Text_Folie</vt:lpstr>
      <vt:lpstr>BfN-Inhaltsfolie</vt:lpstr>
      <vt:lpstr>Diagramm</vt:lpstr>
      <vt:lpstr>Floodplains in Germany Synergies with nature conservation, WFD and flood protection</vt:lpstr>
      <vt:lpstr>Folie 2</vt:lpstr>
      <vt:lpstr>Large Scale Conservation Projects</vt:lpstr>
      <vt:lpstr>How to map the status of floodplains?</vt:lpstr>
      <vt:lpstr>Floodplains – loss of naturalness</vt:lpstr>
      <vt:lpstr>Floodplains – loss of inundation area</vt:lpstr>
      <vt:lpstr>Loss of inundation areas</vt:lpstr>
      <vt:lpstr>Legitimations: Long way to go…</vt:lpstr>
      <vt:lpstr>Floodplain Restoration Projects in Germany</vt:lpstr>
      <vt:lpstr>Examples of positive effects of floodplain restoration projects</vt:lpstr>
      <vt:lpstr>Floodplain restoration and Flood protection</vt:lpstr>
      <vt:lpstr>Economic value of floodplain restoration</vt:lpstr>
      <vt:lpstr>Examples of positive effects of floodplain restoration projects</vt:lpstr>
      <vt:lpstr>Examples of positive effects of floodplain restoration projects</vt:lpstr>
      <vt:lpstr>Evaluation of Ecosystem Services -  nutrient retention in active floodplains</vt:lpstr>
      <vt:lpstr>Examples of projects:</vt:lpstr>
      <vt:lpstr>Concluding remarks</vt:lpstr>
      <vt:lpstr>Further reading</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Stephanie Natho</dc:creator>
  <cp:lastModifiedBy>steffi</cp:lastModifiedBy>
  <cp:revision>191</cp:revision>
  <cp:lastPrinted>2014-06-26T07:12:26Z</cp:lastPrinted>
  <dcterms:created xsi:type="dcterms:W3CDTF">2014-03-19T13:06:12Z</dcterms:created>
  <dcterms:modified xsi:type="dcterms:W3CDTF">2014-07-01T05:05:19Z</dcterms:modified>
</cp:coreProperties>
</file>