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6" r:id="rId2"/>
    <p:sldId id="274" r:id="rId3"/>
    <p:sldId id="275" r:id="rId4"/>
    <p:sldId id="292" r:id="rId5"/>
    <p:sldId id="293" r:id="rId6"/>
    <p:sldId id="277" r:id="rId7"/>
    <p:sldId id="291" r:id="rId8"/>
    <p:sldId id="278" r:id="rId9"/>
    <p:sldId id="294" r:id="rId10"/>
    <p:sldId id="300" r:id="rId11"/>
    <p:sldId id="281" r:id="rId12"/>
    <p:sldId id="282" r:id="rId13"/>
    <p:sldId id="283" r:id="rId14"/>
    <p:sldId id="285" r:id="rId15"/>
    <p:sldId id="297" r:id="rId16"/>
    <p:sldId id="290" r:id="rId17"/>
    <p:sldId id="286" r:id="rId18"/>
    <p:sldId id="301" r:id="rId19"/>
    <p:sldId id="298" r:id="rId20"/>
    <p:sldId id="299" r:id="rId21"/>
  </p:sldIdLst>
  <p:sldSz cx="9144000" cy="6858000" type="screen4x3"/>
  <p:notesSz cx="7099300" cy="102346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39" autoAdjust="0"/>
    <p:restoredTop sz="86188" autoAdjust="0"/>
  </p:normalViewPr>
  <p:slideViewPr>
    <p:cSldViewPr>
      <p:cViewPr>
        <p:scale>
          <a:sx n="100" d="100"/>
          <a:sy n="100" d="100"/>
        </p:scale>
        <p:origin x="-264" y="7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50" d="100"/>
          <a:sy n="150" d="100"/>
        </p:scale>
        <p:origin x="-426" y="984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A2D21AE-38BD-4254-9DFB-205BB18521B3}" type="doc">
      <dgm:prSet loTypeId="urn:microsoft.com/office/officeart/2005/8/layout/radial3" loCatId="cycl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de-DE"/>
        </a:p>
      </dgm:t>
    </dgm:pt>
    <dgm:pt modelId="{55A1E01D-D7E5-4D38-B0B7-7EA628AE5FFB}">
      <dgm:prSet phldrT="[Text]"/>
      <dgm:spPr/>
      <dgm:t>
        <a:bodyPr/>
        <a:lstStyle/>
        <a:p>
          <a:r>
            <a:rPr lang="de-DE" b="1" dirty="0" smtClean="0"/>
            <a:t>Natural </a:t>
          </a:r>
          <a:r>
            <a:rPr lang="de-DE" b="1" dirty="0" err="1" smtClean="0"/>
            <a:t>Water</a:t>
          </a:r>
          <a:r>
            <a:rPr lang="de-DE" b="1" dirty="0" smtClean="0"/>
            <a:t> Retention </a:t>
          </a:r>
          <a:r>
            <a:rPr lang="de-DE" b="1" dirty="0" err="1" smtClean="0"/>
            <a:t>Measures</a:t>
          </a:r>
          <a:endParaRPr lang="de-DE" b="1" dirty="0"/>
        </a:p>
      </dgm:t>
    </dgm:pt>
    <dgm:pt modelId="{85D48E67-943E-4590-B49F-B1C3D415EB5A}" type="parTrans" cxnId="{44920230-4A4D-4111-AB44-45C4C444EFC0}">
      <dgm:prSet/>
      <dgm:spPr/>
      <dgm:t>
        <a:bodyPr/>
        <a:lstStyle/>
        <a:p>
          <a:endParaRPr lang="de-DE"/>
        </a:p>
      </dgm:t>
    </dgm:pt>
    <dgm:pt modelId="{D8402F38-D3CB-4BB7-9379-DBE33DD5CDA8}" type="sibTrans" cxnId="{44920230-4A4D-4111-AB44-45C4C444EFC0}">
      <dgm:prSet/>
      <dgm:spPr/>
      <dgm:t>
        <a:bodyPr/>
        <a:lstStyle/>
        <a:p>
          <a:endParaRPr lang="de-DE"/>
        </a:p>
      </dgm:t>
    </dgm:pt>
    <dgm:pt modelId="{EE1A381E-D522-475C-A59C-0E325FA6E75A}">
      <dgm:prSet/>
      <dgm:spPr>
        <a:solidFill>
          <a:schemeClr val="accent1">
            <a:lumMod val="60000"/>
            <a:lumOff val="40000"/>
            <a:alpha val="50000"/>
          </a:schemeClr>
        </a:solidFill>
      </dgm:spPr>
      <dgm:t>
        <a:bodyPr/>
        <a:lstStyle/>
        <a:p>
          <a:r>
            <a:rPr lang="en-GB" dirty="0" smtClean="0"/>
            <a:t>Water Framework Directive</a:t>
          </a:r>
          <a:endParaRPr lang="en-GB" b="1" dirty="0" smtClean="0"/>
        </a:p>
      </dgm:t>
    </dgm:pt>
    <dgm:pt modelId="{218BCE2F-FA94-4516-8150-E78C39AE468B}" type="parTrans" cxnId="{C3B434E2-BEF7-4BEF-82B1-B7D505321752}">
      <dgm:prSet/>
      <dgm:spPr/>
      <dgm:t>
        <a:bodyPr/>
        <a:lstStyle/>
        <a:p>
          <a:endParaRPr lang="de-DE"/>
        </a:p>
      </dgm:t>
    </dgm:pt>
    <dgm:pt modelId="{1800BF0E-7139-4F48-AB43-7D49AF6585F4}" type="sibTrans" cxnId="{C3B434E2-BEF7-4BEF-82B1-B7D505321752}">
      <dgm:prSet/>
      <dgm:spPr/>
      <dgm:t>
        <a:bodyPr/>
        <a:lstStyle/>
        <a:p>
          <a:endParaRPr lang="de-DE"/>
        </a:p>
      </dgm:t>
    </dgm:pt>
    <dgm:pt modelId="{4F21A0B9-AAE4-472C-BFAE-65DFAE3A96FB}">
      <dgm:prSet/>
      <dgm:spPr>
        <a:solidFill>
          <a:schemeClr val="accent2">
            <a:alpha val="50000"/>
          </a:schemeClr>
        </a:solidFill>
        <a:ln>
          <a:solidFill>
            <a:schemeClr val="bg1"/>
          </a:solidFill>
        </a:ln>
      </dgm:spPr>
      <dgm:t>
        <a:bodyPr/>
        <a:lstStyle/>
        <a:p>
          <a:r>
            <a:rPr lang="en-GB" b="1" dirty="0" smtClean="0"/>
            <a:t>ESIF</a:t>
          </a:r>
        </a:p>
      </dgm:t>
    </dgm:pt>
    <dgm:pt modelId="{8602336B-9F76-441D-A336-2BDA53933A57}" type="parTrans" cxnId="{B3C2E9BB-899F-4DAC-8208-F476BA46CB81}">
      <dgm:prSet/>
      <dgm:spPr/>
      <dgm:t>
        <a:bodyPr/>
        <a:lstStyle/>
        <a:p>
          <a:endParaRPr lang="de-DE"/>
        </a:p>
      </dgm:t>
    </dgm:pt>
    <dgm:pt modelId="{37A6874D-C1C8-47C2-A186-75DA35806319}" type="sibTrans" cxnId="{B3C2E9BB-899F-4DAC-8208-F476BA46CB81}">
      <dgm:prSet/>
      <dgm:spPr/>
      <dgm:t>
        <a:bodyPr/>
        <a:lstStyle/>
        <a:p>
          <a:endParaRPr lang="de-DE"/>
        </a:p>
      </dgm:t>
    </dgm:pt>
    <dgm:pt modelId="{FD23D0C2-77C9-4B1A-9ACF-098AE0A81D72}">
      <dgm:prSet/>
      <dgm:spPr>
        <a:solidFill>
          <a:srgbClr val="92D050">
            <a:alpha val="50000"/>
          </a:srgbClr>
        </a:solidFill>
        <a:ln>
          <a:solidFill>
            <a:schemeClr val="bg1"/>
          </a:solidFill>
        </a:ln>
      </dgm:spPr>
      <dgm:t>
        <a:bodyPr/>
        <a:lstStyle/>
        <a:p>
          <a:r>
            <a:rPr lang="en-US" dirty="0" smtClean="0"/>
            <a:t>Biodiversity Strategy</a:t>
          </a:r>
          <a:endParaRPr lang="en-GB" b="1" dirty="0" smtClean="0"/>
        </a:p>
      </dgm:t>
    </dgm:pt>
    <dgm:pt modelId="{3C03F220-4AF5-47A9-A79F-2BF2EF3FFFF3}" type="parTrans" cxnId="{D2287524-D038-430F-886E-E056BC956B6D}">
      <dgm:prSet/>
      <dgm:spPr/>
      <dgm:t>
        <a:bodyPr/>
        <a:lstStyle/>
        <a:p>
          <a:endParaRPr lang="de-DE"/>
        </a:p>
      </dgm:t>
    </dgm:pt>
    <dgm:pt modelId="{4E011F4D-BB97-4F6D-A99A-8C6843C4700F}" type="sibTrans" cxnId="{D2287524-D038-430F-886E-E056BC956B6D}">
      <dgm:prSet/>
      <dgm:spPr/>
      <dgm:t>
        <a:bodyPr/>
        <a:lstStyle/>
        <a:p>
          <a:endParaRPr lang="de-DE"/>
        </a:p>
      </dgm:t>
    </dgm:pt>
    <dgm:pt modelId="{0BFDFB40-BE8B-4ED4-BCCA-511FEB2F2768}">
      <dgm:prSet/>
      <dgm:spPr>
        <a:solidFill>
          <a:srgbClr val="92D050">
            <a:alpha val="50000"/>
          </a:srgbClr>
        </a:solidFill>
      </dgm:spPr>
      <dgm:t>
        <a:bodyPr/>
        <a:lstStyle/>
        <a:p>
          <a:r>
            <a:rPr lang="en-US" dirty="0" smtClean="0"/>
            <a:t>Forest Strategy</a:t>
          </a:r>
        </a:p>
      </dgm:t>
    </dgm:pt>
    <dgm:pt modelId="{1B2DDE61-3DB8-4BBA-81A1-EBB2728CB299}" type="parTrans" cxnId="{C501EE78-53E4-468B-BA7F-0C61D1B75A3F}">
      <dgm:prSet/>
      <dgm:spPr/>
      <dgm:t>
        <a:bodyPr/>
        <a:lstStyle/>
        <a:p>
          <a:endParaRPr lang="de-DE"/>
        </a:p>
      </dgm:t>
    </dgm:pt>
    <dgm:pt modelId="{82D08FFE-3332-4639-B55A-C162AB5BE6AB}" type="sibTrans" cxnId="{C501EE78-53E4-468B-BA7F-0C61D1B75A3F}">
      <dgm:prSet/>
      <dgm:spPr/>
      <dgm:t>
        <a:bodyPr/>
        <a:lstStyle/>
        <a:p>
          <a:endParaRPr lang="de-DE"/>
        </a:p>
      </dgm:t>
    </dgm:pt>
    <dgm:pt modelId="{A9140FA9-6432-4A34-9AA3-A50FF53CF65B}">
      <dgm:prSet/>
      <dgm:spPr>
        <a:solidFill>
          <a:schemeClr val="accent1">
            <a:lumMod val="60000"/>
            <a:lumOff val="40000"/>
            <a:alpha val="50000"/>
          </a:schemeClr>
        </a:solidFill>
      </dgm:spPr>
      <dgm:t>
        <a:bodyPr/>
        <a:lstStyle/>
        <a:p>
          <a:r>
            <a:rPr lang="en-GB" dirty="0" smtClean="0"/>
            <a:t>Flood Risk Directive</a:t>
          </a:r>
          <a:endParaRPr lang="en-GB" dirty="0"/>
        </a:p>
      </dgm:t>
    </dgm:pt>
    <dgm:pt modelId="{313D8EDB-7F97-42B7-947F-3922B47B7C12}" type="parTrans" cxnId="{6A603612-EBD7-4953-8A92-A45DE80A322F}">
      <dgm:prSet/>
      <dgm:spPr/>
      <dgm:t>
        <a:bodyPr/>
        <a:lstStyle/>
        <a:p>
          <a:endParaRPr lang="de-DE"/>
        </a:p>
      </dgm:t>
    </dgm:pt>
    <dgm:pt modelId="{9C92F44C-4F12-421D-821B-E20C95120317}" type="sibTrans" cxnId="{6A603612-EBD7-4953-8A92-A45DE80A322F}">
      <dgm:prSet/>
      <dgm:spPr/>
      <dgm:t>
        <a:bodyPr/>
        <a:lstStyle/>
        <a:p>
          <a:endParaRPr lang="de-DE"/>
        </a:p>
      </dgm:t>
    </dgm:pt>
    <dgm:pt modelId="{26BA896E-149D-4BA2-857E-B5CAB3672715}">
      <dgm:prSet/>
      <dgm:spPr>
        <a:solidFill>
          <a:schemeClr val="accent1">
            <a:lumMod val="60000"/>
            <a:lumOff val="40000"/>
            <a:alpha val="50000"/>
          </a:schemeClr>
        </a:solidFill>
      </dgm:spPr>
      <dgm:t>
        <a:bodyPr/>
        <a:lstStyle/>
        <a:p>
          <a:r>
            <a:rPr lang="en-GB" dirty="0" err="1" smtClean="0"/>
            <a:t>Natura</a:t>
          </a:r>
          <a:r>
            <a:rPr lang="en-GB" dirty="0" smtClean="0"/>
            <a:t> 2000 Directives</a:t>
          </a:r>
          <a:endParaRPr lang="en-GB" dirty="0"/>
        </a:p>
      </dgm:t>
    </dgm:pt>
    <dgm:pt modelId="{C3FC6B7B-C6D4-4A80-ACDB-91DEBE987833}" type="parTrans" cxnId="{DD272998-5271-4F78-86AD-CE942B5832BA}">
      <dgm:prSet/>
      <dgm:spPr/>
      <dgm:t>
        <a:bodyPr/>
        <a:lstStyle/>
        <a:p>
          <a:endParaRPr lang="de-DE"/>
        </a:p>
      </dgm:t>
    </dgm:pt>
    <dgm:pt modelId="{E9F5D629-3707-4570-A531-466C44D94AED}" type="sibTrans" cxnId="{DD272998-5271-4F78-86AD-CE942B5832BA}">
      <dgm:prSet/>
      <dgm:spPr/>
      <dgm:t>
        <a:bodyPr/>
        <a:lstStyle/>
        <a:p>
          <a:endParaRPr lang="de-DE"/>
        </a:p>
      </dgm:t>
    </dgm:pt>
    <dgm:pt modelId="{1BD2850B-6379-4E1A-A551-F715FCCA2E34}">
      <dgm:prSet/>
      <dgm:spPr>
        <a:solidFill>
          <a:schemeClr val="accent2">
            <a:alpha val="50000"/>
          </a:schemeClr>
        </a:solidFill>
        <a:ln>
          <a:solidFill>
            <a:schemeClr val="bg1"/>
          </a:solidFill>
        </a:ln>
      </dgm:spPr>
      <dgm:t>
        <a:bodyPr/>
        <a:lstStyle/>
        <a:p>
          <a:r>
            <a:rPr lang="en-GB" b="1" dirty="0" smtClean="0"/>
            <a:t>LIFE</a:t>
          </a:r>
        </a:p>
      </dgm:t>
    </dgm:pt>
    <dgm:pt modelId="{8304BF97-369C-4CD4-8147-43CA099044C9}" type="parTrans" cxnId="{8DCD5BC2-F1D1-4869-880C-518AAE1F49B8}">
      <dgm:prSet/>
      <dgm:spPr/>
      <dgm:t>
        <a:bodyPr/>
        <a:lstStyle/>
        <a:p>
          <a:endParaRPr lang="de-DE"/>
        </a:p>
      </dgm:t>
    </dgm:pt>
    <dgm:pt modelId="{2C8BF2B8-1771-4D4B-A9B6-D798CF121BA4}" type="sibTrans" cxnId="{8DCD5BC2-F1D1-4869-880C-518AAE1F49B8}">
      <dgm:prSet/>
      <dgm:spPr/>
      <dgm:t>
        <a:bodyPr/>
        <a:lstStyle/>
        <a:p>
          <a:endParaRPr lang="de-DE"/>
        </a:p>
      </dgm:t>
    </dgm:pt>
    <dgm:pt modelId="{73844B60-212D-4B58-BDBD-D53D9FDF0015}">
      <dgm:prSet/>
      <dgm:spPr>
        <a:solidFill>
          <a:srgbClr val="92D050">
            <a:alpha val="50000"/>
          </a:srgbClr>
        </a:solidFill>
        <a:ln>
          <a:solidFill>
            <a:schemeClr val="bg1"/>
          </a:solidFill>
        </a:ln>
      </dgm:spPr>
      <dgm:t>
        <a:bodyPr/>
        <a:lstStyle/>
        <a:p>
          <a:r>
            <a:rPr lang="en-GB" dirty="0" smtClean="0"/>
            <a:t>Green Infrastructure Strategy</a:t>
          </a:r>
          <a:endParaRPr lang="en-GB" b="1" dirty="0" smtClean="0"/>
        </a:p>
      </dgm:t>
    </dgm:pt>
    <dgm:pt modelId="{F2B12D63-91F0-4902-A4D0-2E099657DB7D}" type="parTrans" cxnId="{80063386-09BB-4C1E-B58E-01AC7D6A90E2}">
      <dgm:prSet/>
      <dgm:spPr/>
      <dgm:t>
        <a:bodyPr/>
        <a:lstStyle/>
        <a:p>
          <a:endParaRPr lang="de-DE"/>
        </a:p>
      </dgm:t>
    </dgm:pt>
    <dgm:pt modelId="{16FF82F7-D23E-43C3-B635-F0A26BAD9144}" type="sibTrans" cxnId="{80063386-09BB-4C1E-B58E-01AC7D6A90E2}">
      <dgm:prSet/>
      <dgm:spPr/>
      <dgm:t>
        <a:bodyPr/>
        <a:lstStyle/>
        <a:p>
          <a:endParaRPr lang="de-DE"/>
        </a:p>
      </dgm:t>
    </dgm:pt>
    <dgm:pt modelId="{D7EB8316-4635-4487-B729-82FBF9AF9252}">
      <dgm:prSet/>
      <dgm:spPr>
        <a:solidFill>
          <a:srgbClr val="92D050">
            <a:alpha val="50000"/>
          </a:srgbClr>
        </a:solidFill>
        <a:ln>
          <a:solidFill>
            <a:schemeClr val="bg1"/>
          </a:solidFill>
        </a:ln>
      </dgm:spPr>
      <dgm:t>
        <a:bodyPr/>
        <a:lstStyle/>
        <a:p>
          <a:r>
            <a:rPr lang="en-GB" dirty="0" smtClean="0"/>
            <a:t>Blueprint Communication</a:t>
          </a:r>
          <a:endParaRPr lang="en-US" dirty="0" smtClean="0"/>
        </a:p>
      </dgm:t>
    </dgm:pt>
    <dgm:pt modelId="{EC1A85A5-615C-4CD0-90FF-C205509BC85E}" type="parTrans" cxnId="{930C46F9-1FA9-4649-A055-DFDE50485745}">
      <dgm:prSet/>
      <dgm:spPr/>
      <dgm:t>
        <a:bodyPr/>
        <a:lstStyle/>
        <a:p>
          <a:endParaRPr lang="de-DE"/>
        </a:p>
      </dgm:t>
    </dgm:pt>
    <dgm:pt modelId="{AA97D49E-41E1-4EB5-A964-C4D349583243}" type="sibTrans" cxnId="{930C46F9-1FA9-4649-A055-DFDE50485745}">
      <dgm:prSet/>
      <dgm:spPr/>
      <dgm:t>
        <a:bodyPr/>
        <a:lstStyle/>
        <a:p>
          <a:endParaRPr lang="de-DE"/>
        </a:p>
      </dgm:t>
    </dgm:pt>
    <dgm:pt modelId="{6F253EF0-3B78-4D42-B2E3-AD0F6D439067}">
      <dgm:prSet/>
      <dgm:spPr>
        <a:solidFill>
          <a:srgbClr val="92D050">
            <a:alpha val="50000"/>
          </a:srgbClr>
        </a:solidFill>
      </dgm:spPr>
      <dgm:t>
        <a:bodyPr/>
        <a:lstStyle/>
        <a:p>
          <a:r>
            <a:rPr lang="en-GB" dirty="0" smtClean="0"/>
            <a:t>Climate change Strategy</a:t>
          </a:r>
          <a:endParaRPr lang="en-US" dirty="0" smtClean="0"/>
        </a:p>
      </dgm:t>
    </dgm:pt>
    <dgm:pt modelId="{E9A6ED8A-E518-41C4-9B2D-6EEB14C21B4A}" type="parTrans" cxnId="{201961ED-E8CC-4C07-9F9D-3C2C081092F1}">
      <dgm:prSet/>
      <dgm:spPr/>
      <dgm:t>
        <a:bodyPr/>
        <a:lstStyle/>
        <a:p>
          <a:endParaRPr lang="de-DE"/>
        </a:p>
      </dgm:t>
    </dgm:pt>
    <dgm:pt modelId="{029960FD-03D5-4BAF-9661-A1430BA11C33}" type="sibTrans" cxnId="{201961ED-E8CC-4C07-9F9D-3C2C081092F1}">
      <dgm:prSet/>
      <dgm:spPr/>
      <dgm:t>
        <a:bodyPr/>
        <a:lstStyle/>
        <a:p>
          <a:endParaRPr lang="de-DE"/>
        </a:p>
      </dgm:t>
    </dgm:pt>
    <dgm:pt modelId="{E672DE3B-2839-4C83-A129-304B390208B2}">
      <dgm:prSet/>
      <dgm:spPr>
        <a:solidFill>
          <a:srgbClr val="92D050">
            <a:alpha val="50000"/>
          </a:srgbClr>
        </a:solidFill>
        <a:ln>
          <a:solidFill>
            <a:schemeClr val="bg1"/>
          </a:solidFill>
        </a:ln>
      </dgm:spPr>
      <dgm:t>
        <a:bodyPr/>
        <a:lstStyle/>
        <a:p>
          <a:r>
            <a:rPr lang="en-US" smtClean="0"/>
            <a:t>Common </a:t>
          </a:r>
          <a:r>
            <a:rPr lang="en-US" dirty="0" smtClean="0"/>
            <a:t>Agricultural Policy</a:t>
          </a:r>
          <a:endParaRPr lang="en-GB" b="1" dirty="0" smtClean="0"/>
        </a:p>
      </dgm:t>
    </dgm:pt>
    <dgm:pt modelId="{06070B85-3AD2-428E-8D01-3070769420F3}" type="parTrans" cxnId="{382152CA-449C-4124-983C-1F77D71A2BD6}">
      <dgm:prSet/>
      <dgm:spPr/>
      <dgm:t>
        <a:bodyPr/>
        <a:lstStyle/>
        <a:p>
          <a:endParaRPr lang="de-DE"/>
        </a:p>
      </dgm:t>
    </dgm:pt>
    <dgm:pt modelId="{E7F2FA53-7366-42D8-AEF4-2942FF5AEE11}" type="sibTrans" cxnId="{382152CA-449C-4124-983C-1F77D71A2BD6}">
      <dgm:prSet/>
      <dgm:spPr/>
      <dgm:t>
        <a:bodyPr/>
        <a:lstStyle/>
        <a:p>
          <a:endParaRPr lang="de-DE"/>
        </a:p>
      </dgm:t>
    </dgm:pt>
    <dgm:pt modelId="{9DEEDE1A-25E0-4E09-B572-8D91BCFE12C0}" type="pres">
      <dgm:prSet presAssocID="{6A2D21AE-38BD-4254-9DFB-205BB18521B3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541DCCFE-8DBE-4CCC-A18F-F6DCF3151CE6}" type="pres">
      <dgm:prSet presAssocID="{6A2D21AE-38BD-4254-9DFB-205BB18521B3}" presName="radial" presStyleCnt="0">
        <dgm:presLayoutVars>
          <dgm:animLvl val="ctr"/>
        </dgm:presLayoutVars>
      </dgm:prSet>
      <dgm:spPr/>
    </dgm:pt>
    <dgm:pt modelId="{FF85F809-EEA3-4998-86E1-9DF5E752915D}" type="pres">
      <dgm:prSet presAssocID="{55A1E01D-D7E5-4D38-B0B7-7EA628AE5FFB}" presName="centerShape" presStyleLbl="vennNode1" presStyleIdx="0" presStyleCnt="12" custScaleX="101378" custScaleY="106223"/>
      <dgm:spPr/>
      <dgm:t>
        <a:bodyPr/>
        <a:lstStyle/>
        <a:p>
          <a:endParaRPr lang="de-DE"/>
        </a:p>
      </dgm:t>
    </dgm:pt>
    <dgm:pt modelId="{389C03AA-B712-4540-8711-9103E43DC8F0}" type="pres">
      <dgm:prSet presAssocID="{EE1A381E-D522-475C-A59C-0E325FA6E75A}" presName="node" presStyleLbl="vennNode1" presStyleIdx="1" presStyleCnt="1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C6E7F3C-769E-4AD5-AC7D-D0C3F07B4D7E}" type="pres">
      <dgm:prSet presAssocID="{A9140FA9-6432-4A34-9AA3-A50FF53CF65B}" presName="node" presStyleLbl="vennNode1" presStyleIdx="2" presStyleCnt="1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12A88751-45A4-4558-8016-6F04C2AC3C6B}" type="pres">
      <dgm:prSet presAssocID="{26BA896E-149D-4BA2-857E-B5CAB3672715}" presName="node" presStyleLbl="vennNode1" presStyleIdx="3" presStyleCnt="1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40328E77-0FFF-4535-B422-6F06C7E413AC}" type="pres">
      <dgm:prSet presAssocID="{4F21A0B9-AAE4-472C-BFAE-65DFAE3A96FB}" presName="node" presStyleLbl="vennNode1" presStyleIdx="4" presStyleCnt="1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24213BC-25D2-4DF8-9B94-3FCA13F2F3DB}" type="pres">
      <dgm:prSet presAssocID="{1BD2850B-6379-4E1A-A551-F715FCCA2E34}" presName="node" presStyleLbl="vennNode1" presStyleIdx="5" presStyleCnt="1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9804D61-146E-47C2-98DB-FE75EF3DA1C5}" type="pres">
      <dgm:prSet presAssocID="{FD23D0C2-77C9-4B1A-9ACF-098AE0A81D72}" presName="node" presStyleLbl="vennNode1" presStyleIdx="6" presStyleCnt="1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3E2C3DE4-B568-4C78-BEA4-F34F28E8F701}" type="pres">
      <dgm:prSet presAssocID="{73844B60-212D-4B58-BDBD-D53D9FDF0015}" presName="node" presStyleLbl="vennNode1" presStyleIdx="7" presStyleCnt="1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AE71E791-774A-4474-86BA-457187624CDE}" type="pres">
      <dgm:prSet presAssocID="{E672DE3B-2839-4C83-A129-304B390208B2}" presName="node" presStyleLbl="vennNode1" presStyleIdx="8" presStyleCnt="1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3766FBB-794D-4E3E-9756-5506F433957B}" type="pres">
      <dgm:prSet presAssocID="{0BFDFB40-BE8B-4ED4-BCCA-511FEB2F2768}" presName="node" presStyleLbl="vennNode1" presStyleIdx="9" presStyleCnt="1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29B4132E-79F1-4A8B-83A9-53B7C5AD98C1}" type="pres">
      <dgm:prSet presAssocID="{6F253EF0-3B78-4D42-B2E3-AD0F6D439067}" presName="node" presStyleLbl="vennNode1" presStyleIdx="10" presStyleCnt="1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A387292A-2D65-4E55-B1E5-AE723C098511}" type="pres">
      <dgm:prSet presAssocID="{D7EB8316-4635-4487-B729-82FBF9AF9252}" presName="node" presStyleLbl="vennNode1" presStyleIdx="11" presStyleCnt="1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C8A04E54-ED99-4017-A8BA-38B3F24C97FD}" type="presOf" srcId="{FD23D0C2-77C9-4B1A-9ACF-098AE0A81D72}" destId="{D9804D61-146E-47C2-98DB-FE75EF3DA1C5}" srcOrd="0" destOrd="0" presId="urn:microsoft.com/office/officeart/2005/8/layout/radial3"/>
    <dgm:cxn modelId="{1C01CDF4-DF4D-453E-8D2E-A540168C4958}" type="presOf" srcId="{6A2D21AE-38BD-4254-9DFB-205BB18521B3}" destId="{9DEEDE1A-25E0-4E09-B572-8D91BCFE12C0}" srcOrd="0" destOrd="0" presId="urn:microsoft.com/office/officeart/2005/8/layout/radial3"/>
    <dgm:cxn modelId="{D2287524-D038-430F-886E-E056BC956B6D}" srcId="{55A1E01D-D7E5-4D38-B0B7-7EA628AE5FFB}" destId="{FD23D0C2-77C9-4B1A-9ACF-098AE0A81D72}" srcOrd="5" destOrd="0" parTransId="{3C03F220-4AF5-47A9-A79F-2BF2EF3FFFF3}" sibTransId="{4E011F4D-BB97-4F6D-A99A-8C6843C4700F}"/>
    <dgm:cxn modelId="{C2A332E5-2665-412D-A2C5-D041B966FE19}" type="presOf" srcId="{0BFDFB40-BE8B-4ED4-BCCA-511FEB2F2768}" destId="{F3766FBB-794D-4E3E-9756-5506F433957B}" srcOrd="0" destOrd="0" presId="urn:microsoft.com/office/officeart/2005/8/layout/radial3"/>
    <dgm:cxn modelId="{8DCD5BC2-F1D1-4869-880C-518AAE1F49B8}" srcId="{55A1E01D-D7E5-4D38-B0B7-7EA628AE5FFB}" destId="{1BD2850B-6379-4E1A-A551-F715FCCA2E34}" srcOrd="4" destOrd="0" parTransId="{8304BF97-369C-4CD4-8147-43CA099044C9}" sibTransId="{2C8BF2B8-1771-4D4B-A9B6-D798CF121BA4}"/>
    <dgm:cxn modelId="{6A603612-EBD7-4953-8A92-A45DE80A322F}" srcId="{55A1E01D-D7E5-4D38-B0B7-7EA628AE5FFB}" destId="{A9140FA9-6432-4A34-9AA3-A50FF53CF65B}" srcOrd="1" destOrd="0" parTransId="{313D8EDB-7F97-42B7-947F-3922B47B7C12}" sibTransId="{9C92F44C-4F12-421D-821B-E20C95120317}"/>
    <dgm:cxn modelId="{DD272998-5271-4F78-86AD-CE942B5832BA}" srcId="{55A1E01D-D7E5-4D38-B0B7-7EA628AE5FFB}" destId="{26BA896E-149D-4BA2-857E-B5CAB3672715}" srcOrd="2" destOrd="0" parTransId="{C3FC6B7B-C6D4-4A80-ACDB-91DEBE987833}" sibTransId="{E9F5D629-3707-4570-A531-466C44D94AED}"/>
    <dgm:cxn modelId="{C501EE78-53E4-468B-BA7F-0C61D1B75A3F}" srcId="{55A1E01D-D7E5-4D38-B0B7-7EA628AE5FFB}" destId="{0BFDFB40-BE8B-4ED4-BCCA-511FEB2F2768}" srcOrd="8" destOrd="0" parTransId="{1B2DDE61-3DB8-4BBA-81A1-EBB2728CB299}" sibTransId="{82D08FFE-3332-4639-B55A-C162AB5BE6AB}"/>
    <dgm:cxn modelId="{B3C2E9BB-899F-4DAC-8208-F476BA46CB81}" srcId="{55A1E01D-D7E5-4D38-B0B7-7EA628AE5FFB}" destId="{4F21A0B9-AAE4-472C-BFAE-65DFAE3A96FB}" srcOrd="3" destOrd="0" parTransId="{8602336B-9F76-441D-A336-2BDA53933A57}" sibTransId="{37A6874D-C1C8-47C2-A186-75DA35806319}"/>
    <dgm:cxn modelId="{CB39EE78-0A40-4DCA-B0CD-C1C3889DFB6F}" type="presOf" srcId="{1BD2850B-6379-4E1A-A551-F715FCCA2E34}" destId="{F24213BC-25D2-4DF8-9B94-3FCA13F2F3DB}" srcOrd="0" destOrd="0" presId="urn:microsoft.com/office/officeart/2005/8/layout/radial3"/>
    <dgm:cxn modelId="{930C46F9-1FA9-4649-A055-DFDE50485745}" srcId="{55A1E01D-D7E5-4D38-B0B7-7EA628AE5FFB}" destId="{D7EB8316-4635-4487-B729-82FBF9AF9252}" srcOrd="10" destOrd="0" parTransId="{EC1A85A5-615C-4CD0-90FF-C205509BC85E}" sibTransId="{AA97D49E-41E1-4EB5-A964-C4D349583243}"/>
    <dgm:cxn modelId="{C3B434E2-BEF7-4BEF-82B1-B7D505321752}" srcId="{55A1E01D-D7E5-4D38-B0B7-7EA628AE5FFB}" destId="{EE1A381E-D522-475C-A59C-0E325FA6E75A}" srcOrd="0" destOrd="0" parTransId="{218BCE2F-FA94-4516-8150-E78C39AE468B}" sibTransId="{1800BF0E-7139-4F48-AB43-7D49AF6585F4}"/>
    <dgm:cxn modelId="{0D206871-39E4-4F84-81B2-B36492B094E1}" type="presOf" srcId="{4F21A0B9-AAE4-472C-BFAE-65DFAE3A96FB}" destId="{40328E77-0FFF-4535-B422-6F06C7E413AC}" srcOrd="0" destOrd="0" presId="urn:microsoft.com/office/officeart/2005/8/layout/radial3"/>
    <dgm:cxn modelId="{201961ED-E8CC-4C07-9F9D-3C2C081092F1}" srcId="{55A1E01D-D7E5-4D38-B0B7-7EA628AE5FFB}" destId="{6F253EF0-3B78-4D42-B2E3-AD0F6D439067}" srcOrd="9" destOrd="0" parTransId="{E9A6ED8A-E518-41C4-9B2D-6EEB14C21B4A}" sibTransId="{029960FD-03D5-4BAF-9661-A1430BA11C33}"/>
    <dgm:cxn modelId="{0DE083D9-C594-4AD0-BE03-1A644D83C936}" type="presOf" srcId="{73844B60-212D-4B58-BDBD-D53D9FDF0015}" destId="{3E2C3DE4-B568-4C78-BEA4-F34F28E8F701}" srcOrd="0" destOrd="0" presId="urn:microsoft.com/office/officeart/2005/8/layout/radial3"/>
    <dgm:cxn modelId="{8CC74154-5830-4C13-9B79-0D838862FE3C}" type="presOf" srcId="{A9140FA9-6432-4A34-9AA3-A50FF53CF65B}" destId="{EC6E7F3C-769E-4AD5-AC7D-D0C3F07B4D7E}" srcOrd="0" destOrd="0" presId="urn:microsoft.com/office/officeart/2005/8/layout/radial3"/>
    <dgm:cxn modelId="{D2DD0A68-1F9C-48E5-81D3-7D1005395764}" type="presOf" srcId="{26BA896E-149D-4BA2-857E-B5CAB3672715}" destId="{12A88751-45A4-4558-8016-6F04C2AC3C6B}" srcOrd="0" destOrd="0" presId="urn:microsoft.com/office/officeart/2005/8/layout/radial3"/>
    <dgm:cxn modelId="{80063386-09BB-4C1E-B58E-01AC7D6A90E2}" srcId="{55A1E01D-D7E5-4D38-B0B7-7EA628AE5FFB}" destId="{73844B60-212D-4B58-BDBD-D53D9FDF0015}" srcOrd="6" destOrd="0" parTransId="{F2B12D63-91F0-4902-A4D0-2E099657DB7D}" sibTransId="{16FF82F7-D23E-43C3-B635-F0A26BAD9144}"/>
    <dgm:cxn modelId="{EDC7D602-796D-499E-AEC6-201100CF7B1C}" type="presOf" srcId="{D7EB8316-4635-4487-B729-82FBF9AF9252}" destId="{A387292A-2D65-4E55-B1E5-AE723C098511}" srcOrd="0" destOrd="0" presId="urn:microsoft.com/office/officeart/2005/8/layout/radial3"/>
    <dgm:cxn modelId="{382152CA-449C-4124-983C-1F77D71A2BD6}" srcId="{55A1E01D-D7E5-4D38-B0B7-7EA628AE5FFB}" destId="{E672DE3B-2839-4C83-A129-304B390208B2}" srcOrd="7" destOrd="0" parTransId="{06070B85-3AD2-428E-8D01-3070769420F3}" sibTransId="{E7F2FA53-7366-42D8-AEF4-2942FF5AEE11}"/>
    <dgm:cxn modelId="{AD039797-4FF3-4646-AC91-35ECC325A01D}" type="presOf" srcId="{6F253EF0-3B78-4D42-B2E3-AD0F6D439067}" destId="{29B4132E-79F1-4A8B-83A9-53B7C5AD98C1}" srcOrd="0" destOrd="0" presId="urn:microsoft.com/office/officeart/2005/8/layout/radial3"/>
    <dgm:cxn modelId="{6FC4E574-218B-45BF-8E94-95494DF67346}" type="presOf" srcId="{EE1A381E-D522-475C-A59C-0E325FA6E75A}" destId="{389C03AA-B712-4540-8711-9103E43DC8F0}" srcOrd="0" destOrd="0" presId="urn:microsoft.com/office/officeart/2005/8/layout/radial3"/>
    <dgm:cxn modelId="{CE39F159-FC43-40F7-B2D9-4A3920CF3796}" type="presOf" srcId="{55A1E01D-D7E5-4D38-B0B7-7EA628AE5FFB}" destId="{FF85F809-EEA3-4998-86E1-9DF5E752915D}" srcOrd="0" destOrd="0" presId="urn:microsoft.com/office/officeart/2005/8/layout/radial3"/>
    <dgm:cxn modelId="{BA29FBBA-3DF1-4BF6-BD47-FDE5CF1C8894}" type="presOf" srcId="{E672DE3B-2839-4C83-A129-304B390208B2}" destId="{AE71E791-774A-4474-86BA-457187624CDE}" srcOrd="0" destOrd="0" presId="urn:microsoft.com/office/officeart/2005/8/layout/radial3"/>
    <dgm:cxn modelId="{44920230-4A4D-4111-AB44-45C4C444EFC0}" srcId="{6A2D21AE-38BD-4254-9DFB-205BB18521B3}" destId="{55A1E01D-D7E5-4D38-B0B7-7EA628AE5FFB}" srcOrd="0" destOrd="0" parTransId="{85D48E67-943E-4590-B49F-B1C3D415EB5A}" sibTransId="{D8402F38-D3CB-4BB7-9379-DBE33DD5CDA8}"/>
    <dgm:cxn modelId="{853D089A-891C-42BF-A1B0-3C600EC0ED13}" type="presParOf" srcId="{9DEEDE1A-25E0-4E09-B572-8D91BCFE12C0}" destId="{541DCCFE-8DBE-4CCC-A18F-F6DCF3151CE6}" srcOrd="0" destOrd="0" presId="urn:microsoft.com/office/officeart/2005/8/layout/radial3"/>
    <dgm:cxn modelId="{C64A3C8C-2A63-4D42-9552-3919A5CB768E}" type="presParOf" srcId="{541DCCFE-8DBE-4CCC-A18F-F6DCF3151CE6}" destId="{FF85F809-EEA3-4998-86E1-9DF5E752915D}" srcOrd="0" destOrd="0" presId="urn:microsoft.com/office/officeart/2005/8/layout/radial3"/>
    <dgm:cxn modelId="{F7329A45-AAFD-4923-B8D7-5E3E9E9E40AE}" type="presParOf" srcId="{541DCCFE-8DBE-4CCC-A18F-F6DCF3151CE6}" destId="{389C03AA-B712-4540-8711-9103E43DC8F0}" srcOrd="1" destOrd="0" presId="urn:microsoft.com/office/officeart/2005/8/layout/radial3"/>
    <dgm:cxn modelId="{1D451746-B51C-4BC5-A394-186EDFB86910}" type="presParOf" srcId="{541DCCFE-8DBE-4CCC-A18F-F6DCF3151CE6}" destId="{EC6E7F3C-769E-4AD5-AC7D-D0C3F07B4D7E}" srcOrd="2" destOrd="0" presId="urn:microsoft.com/office/officeart/2005/8/layout/radial3"/>
    <dgm:cxn modelId="{94FE400E-D029-401C-B7E1-9C1AB35BE662}" type="presParOf" srcId="{541DCCFE-8DBE-4CCC-A18F-F6DCF3151CE6}" destId="{12A88751-45A4-4558-8016-6F04C2AC3C6B}" srcOrd="3" destOrd="0" presId="urn:microsoft.com/office/officeart/2005/8/layout/radial3"/>
    <dgm:cxn modelId="{C2B808CB-0417-4C8D-A993-678986FAF6E1}" type="presParOf" srcId="{541DCCFE-8DBE-4CCC-A18F-F6DCF3151CE6}" destId="{40328E77-0FFF-4535-B422-6F06C7E413AC}" srcOrd="4" destOrd="0" presId="urn:microsoft.com/office/officeart/2005/8/layout/radial3"/>
    <dgm:cxn modelId="{A993AB08-865E-4915-BEFD-B345ECA2A6F5}" type="presParOf" srcId="{541DCCFE-8DBE-4CCC-A18F-F6DCF3151CE6}" destId="{F24213BC-25D2-4DF8-9B94-3FCA13F2F3DB}" srcOrd="5" destOrd="0" presId="urn:microsoft.com/office/officeart/2005/8/layout/radial3"/>
    <dgm:cxn modelId="{FC5E054B-111F-4627-A673-B71D9105DE57}" type="presParOf" srcId="{541DCCFE-8DBE-4CCC-A18F-F6DCF3151CE6}" destId="{D9804D61-146E-47C2-98DB-FE75EF3DA1C5}" srcOrd="6" destOrd="0" presId="urn:microsoft.com/office/officeart/2005/8/layout/radial3"/>
    <dgm:cxn modelId="{F7C9FFF4-BC2A-4B3A-AC90-46AEE53766A9}" type="presParOf" srcId="{541DCCFE-8DBE-4CCC-A18F-F6DCF3151CE6}" destId="{3E2C3DE4-B568-4C78-BEA4-F34F28E8F701}" srcOrd="7" destOrd="0" presId="urn:microsoft.com/office/officeart/2005/8/layout/radial3"/>
    <dgm:cxn modelId="{EC18592C-0CF5-45EC-8A2F-6E47D2471260}" type="presParOf" srcId="{541DCCFE-8DBE-4CCC-A18F-F6DCF3151CE6}" destId="{AE71E791-774A-4474-86BA-457187624CDE}" srcOrd="8" destOrd="0" presId="urn:microsoft.com/office/officeart/2005/8/layout/radial3"/>
    <dgm:cxn modelId="{3365C584-B5B1-45C1-AC0E-F634AB067D62}" type="presParOf" srcId="{541DCCFE-8DBE-4CCC-A18F-F6DCF3151CE6}" destId="{F3766FBB-794D-4E3E-9756-5506F433957B}" srcOrd="9" destOrd="0" presId="urn:microsoft.com/office/officeart/2005/8/layout/radial3"/>
    <dgm:cxn modelId="{0473C871-783E-42A1-BF2B-CA9D747CD224}" type="presParOf" srcId="{541DCCFE-8DBE-4CCC-A18F-F6DCF3151CE6}" destId="{29B4132E-79F1-4A8B-83A9-53B7C5AD98C1}" srcOrd="10" destOrd="0" presId="urn:microsoft.com/office/officeart/2005/8/layout/radial3"/>
    <dgm:cxn modelId="{FC23E7BB-D56D-42D1-A4FB-9625261C79A5}" type="presParOf" srcId="{541DCCFE-8DBE-4CCC-A18F-F6DCF3151CE6}" destId="{A387292A-2D65-4E55-B1E5-AE723C098511}" srcOrd="11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85F809-EEA3-4998-86E1-9DF5E752915D}">
      <dsp:nvSpPr>
        <dsp:cNvPr id="0" name=""/>
        <dsp:cNvSpPr/>
      </dsp:nvSpPr>
      <dsp:spPr>
        <a:xfrm>
          <a:off x="1440771" y="930064"/>
          <a:ext cx="2159017" cy="2262200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700" b="1" kern="1200" dirty="0" smtClean="0"/>
            <a:t>Natural </a:t>
          </a:r>
          <a:r>
            <a:rPr lang="de-DE" sz="2700" b="1" kern="1200" dirty="0" err="1" smtClean="0"/>
            <a:t>Water</a:t>
          </a:r>
          <a:r>
            <a:rPr lang="de-DE" sz="2700" b="1" kern="1200" dirty="0" smtClean="0"/>
            <a:t> Retention </a:t>
          </a:r>
          <a:r>
            <a:rPr lang="de-DE" sz="2700" b="1" kern="1200" dirty="0" err="1" smtClean="0"/>
            <a:t>Measures</a:t>
          </a:r>
          <a:endParaRPr lang="de-DE" sz="2700" b="1" kern="1200" dirty="0"/>
        </a:p>
      </dsp:txBody>
      <dsp:txXfrm>
        <a:off x="1756952" y="1261356"/>
        <a:ext cx="1526655" cy="1599616"/>
      </dsp:txXfrm>
    </dsp:sp>
    <dsp:sp modelId="{389C03AA-B712-4540-8711-9103E43DC8F0}">
      <dsp:nvSpPr>
        <dsp:cNvPr id="0" name=""/>
        <dsp:cNvSpPr/>
      </dsp:nvSpPr>
      <dsp:spPr>
        <a:xfrm>
          <a:off x="1987862" y="15890"/>
          <a:ext cx="1064835" cy="1064835"/>
        </a:xfrm>
        <a:prstGeom prst="ellipse">
          <a:avLst/>
        </a:prstGeom>
        <a:solidFill>
          <a:schemeClr val="accent1">
            <a:lumMod val="60000"/>
            <a:lumOff val="40000"/>
            <a:alpha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Water Framework Directive</a:t>
          </a:r>
          <a:endParaRPr lang="en-GB" sz="800" b="1" kern="1200" dirty="0" smtClean="0"/>
        </a:p>
      </dsp:txBody>
      <dsp:txXfrm>
        <a:off x="2143803" y="171831"/>
        <a:ext cx="752953" cy="752953"/>
      </dsp:txXfrm>
    </dsp:sp>
    <dsp:sp modelId="{EC6E7F3C-769E-4AD5-AC7D-D0C3F07B4D7E}">
      <dsp:nvSpPr>
        <dsp:cNvPr id="0" name=""/>
        <dsp:cNvSpPr/>
      </dsp:nvSpPr>
      <dsp:spPr>
        <a:xfrm>
          <a:off x="2805774" y="256050"/>
          <a:ext cx="1064835" cy="1064835"/>
        </a:xfrm>
        <a:prstGeom prst="ellipse">
          <a:avLst/>
        </a:prstGeom>
        <a:solidFill>
          <a:schemeClr val="accent1">
            <a:lumMod val="60000"/>
            <a:lumOff val="40000"/>
            <a:alpha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Flood Risk Directive</a:t>
          </a:r>
          <a:endParaRPr lang="en-GB" sz="800" kern="1200" dirty="0"/>
        </a:p>
      </dsp:txBody>
      <dsp:txXfrm>
        <a:off x="2961715" y="411991"/>
        <a:ext cx="752953" cy="752953"/>
      </dsp:txXfrm>
    </dsp:sp>
    <dsp:sp modelId="{12A88751-45A4-4558-8016-6F04C2AC3C6B}">
      <dsp:nvSpPr>
        <dsp:cNvPr id="0" name=""/>
        <dsp:cNvSpPr/>
      </dsp:nvSpPr>
      <dsp:spPr>
        <a:xfrm>
          <a:off x="3364005" y="900283"/>
          <a:ext cx="1064835" cy="1064835"/>
        </a:xfrm>
        <a:prstGeom prst="ellipse">
          <a:avLst/>
        </a:prstGeom>
        <a:solidFill>
          <a:schemeClr val="accent1">
            <a:lumMod val="60000"/>
            <a:lumOff val="40000"/>
            <a:alpha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err="1" smtClean="0"/>
            <a:t>Natura</a:t>
          </a:r>
          <a:r>
            <a:rPr lang="en-GB" sz="800" kern="1200" dirty="0" smtClean="0"/>
            <a:t> 2000 Directives</a:t>
          </a:r>
          <a:endParaRPr lang="en-GB" sz="800" kern="1200" dirty="0"/>
        </a:p>
      </dsp:txBody>
      <dsp:txXfrm>
        <a:off x="3519946" y="1056224"/>
        <a:ext cx="752953" cy="752953"/>
      </dsp:txXfrm>
    </dsp:sp>
    <dsp:sp modelId="{40328E77-0FFF-4535-B422-6F06C7E413AC}">
      <dsp:nvSpPr>
        <dsp:cNvPr id="0" name=""/>
        <dsp:cNvSpPr/>
      </dsp:nvSpPr>
      <dsp:spPr>
        <a:xfrm>
          <a:off x="3485320" y="1744048"/>
          <a:ext cx="1064835" cy="1064835"/>
        </a:xfrm>
        <a:prstGeom prst="ellipse">
          <a:avLst/>
        </a:prstGeom>
        <a:solidFill>
          <a:schemeClr val="accent2">
            <a:alpha val="50000"/>
          </a:schemeClr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b="1" kern="1200" dirty="0" smtClean="0"/>
            <a:t>ESIF</a:t>
          </a:r>
        </a:p>
      </dsp:txBody>
      <dsp:txXfrm>
        <a:off x="3641261" y="1899989"/>
        <a:ext cx="752953" cy="752953"/>
      </dsp:txXfrm>
    </dsp:sp>
    <dsp:sp modelId="{F24213BC-25D2-4DF8-9B94-3FCA13F2F3DB}">
      <dsp:nvSpPr>
        <dsp:cNvPr id="0" name=""/>
        <dsp:cNvSpPr/>
      </dsp:nvSpPr>
      <dsp:spPr>
        <a:xfrm>
          <a:off x="3131203" y="2519457"/>
          <a:ext cx="1064835" cy="1064835"/>
        </a:xfrm>
        <a:prstGeom prst="ellipse">
          <a:avLst/>
        </a:prstGeom>
        <a:solidFill>
          <a:schemeClr val="accent2">
            <a:alpha val="50000"/>
          </a:schemeClr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b="1" kern="1200" dirty="0" smtClean="0"/>
            <a:t>LIFE</a:t>
          </a:r>
        </a:p>
      </dsp:txBody>
      <dsp:txXfrm>
        <a:off x="3287144" y="2675398"/>
        <a:ext cx="752953" cy="752953"/>
      </dsp:txXfrm>
    </dsp:sp>
    <dsp:sp modelId="{D9804D61-146E-47C2-98DB-FE75EF3DA1C5}">
      <dsp:nvSpPr>
        <dsp:cNvPr id="0" name=""/>
        <dsp:cNvSpPr/>
      </dsp:nvSpPr>
      <dsp:spPr>
        <a:xfrm>
          <a:off x="2414083" y="2980322"/>
          <a:ext cx="1064835" cy="1064835"/>
        </a:xfrm>
        <a:prstGeom prst="ellipse">
          <a:avLst/>
        </a:prstGeom>
        <a:solidFill>
          <a:srgbClr val="92D050">
            <a:alpha val="50000"/>
          </a:srgbClr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Biodiversity Strategy</a:t>
          </a:r>
          <a:endParaRPr lang="en-GB" sz="800" b="1" kern="1200" dirty="0" smtClean="0"/>
        </a:p>
      </dsp:txBody>
      <dsp:txXfrm>
        <a:off x="2570024" y="3136263"/>
        <a:ext cx="752953" cy="752953"/>
      </dsp:txXfrm>
    </dsp:sp>
    <dsp:sp modelId="{3E2C3DE4-B568-4C78-BEA4-F34F28E8F701}">
      <dsp:nvSpPr>
        <dsp:cNvPr id="0" name=""/>
        <dsp:cNvSpPr/>
      </dsp:nvSpPr>
      <dsp:spPr>
        <a:xfrm>
          <a:off x="1561641" y="2980322"/>
          <a:ext cx="1064835" cy="1064835"/>
        </a:xfrm>
        <a:prstGeom prst="ellipse">
          <a:avLst/>
        </a:prstGeom>
        <a:solidFill>
          <a:srgbClr val="92D050">
            <a:alpha val="50000"/>
          </a:srgbClr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Green Infrastructure Strategy</a:t>
          </a:r>
          <a:endParaRPr lang="en-GB" sz="800" b="1" kern="1200" dirty="0" smtClean="0"/>
        </a:p>
      </dsp:txBody>
      <dsp:txXfrm>
        <a:off x="1717582" y="3136263"/>
        <a:ext cx="752953" cy="752953"/>
      </dsp:txXfrm>
    </dsp:sp>
    <dsp:sp modelId="{AE71E791-774A-4474-86BA-457187624CDE}">
      <dsp:nvSpPr>
        <dsp:cNvPr id="0" name=""/>
        <dsp:cNvSpPr/>
      </dsp:nvSpPr>
      <dsp:spPr>
        <a:xfrm>
          <a:off x="844521" y="2519457"/>
          <a:ext cx="1064835" cy="1064835"/>
        </a:xfrm>
        <a:prstGeom prst="ellipse">
          <a:avLst/>
        </a:prstGeom>
        <a:solidFill>
          <a:srgbClr val="92D050">
            <a:alpha val="50000"/>
          </a:srgbClr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smtClean="0"/>
            <a:t>Common </a:t>
          </a:r>
          <a:r>
            <a:rPr lang="en-US" sz="800" kern="1200" dirty="0" smtClean="0"/>
            <a:t>Agricultural Policy</a:t>
          </a:r>
          <a:endParaRPr lang="en-GB" sz="800" b="1" kern="1200" dirty="0" smtClean="0"/>
        </a:p>
      </dsp:txBody>
      <dsp:txXfrm>
        <a:off x="1000462" y="2675398"/>
        <a:ext cx="752953" cy="752953"/>
      </dsp:txXfrm>
    </dsp:sp>
    <dsp:sp modelId="{F3766FBB-794D-4E3E-9756-5506F433957B}">
      <dsp:nvSpPr>
        <dsp:cNvPr id="0" name=""/>
        <dsp:cNvSpPr/>
      </dsp:nvSpPr>
      <dsp:spPr>
        <a:xfrm>
          <a:off x="490404" y="1744048"/>
          <a:ext cx="1064835" cy="1064835"/>
        </a:xfrm>
        <a:prstGeom prst="ellipse">
          <a:avLst/>
        </a:prstGeom>
        <a:solidFill>
          <a:srgbClr val="92D050">
            <a:alpha val="5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Forest Strategy</a:t>
          </a:r>
        </a:p>
      </dsp:txBody>
      <dsp:txXfrm>
        <a:off x="646345" y="1899989"/>
        <a:ext cx="752953" cy="752953"/>
      </dsp:txXfrm>
    </dsp:sp>
    <dsp:sp modelId="{29B4132E-79F1-4A8B-83A9-53B7C5AD98C1}">
      <dsp:nvSpPr>
        <dsp:cNvPr id="0" name=""/>
        <dsp:cNvSpPr/>
      </dsp:nvSpPr>
      <dsp:spPr>
        <a:xfrm>
          <a:off x="611719" y="900283"/>
          <a:ext cx="1064835" cy="1064835"/>
        </a:xfrm>
        <a:prstGeom prst="ellipse">
          <a:avLst/>
        </a:prstGeom>
        <a:solidFill>
          <a:srgbClr val="92D050">
            <a:alpha val="5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Climate change Strategy</a:t>
          </a:r>
          <a:endParaRPr lang="en-US" sz="800" kern="1200" dirty="0" smtClean="0"/>
        </a:p>
      </dsp:txBody>
      <dsp:txXfrm>
        <a:off x="767660" y="1056224"/>
        <a:ext cx="752953" cy="752953"/>
      </dsp:txXfrm>
    </dsp:sp>
    <dsp:sp modelId="{A387292A-2D65-4E55-B1E5-AE723C098511}">
      <dsp:nvSpPr>
        <dsp:cNvPr id="0" name=""/>
        <dsp:cNvSpPr/>
      </dsp:nvSpPr>
      <dsp:spPr>
        <a:xfrm>
          <a:off x="1169950" y="256050"/>
          <a:ext cx="1064835" cy="1064835"/>
        </a:xfrm>
        <a:prstGeom prst="ellipse">
          <a:avLst/>
        </a:prstGeom>
        <a:solidFill>
          <a:srgbClr val="92D050">
            <a:alpha val="50000"/>
          </a:srgbClr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kern="1200" dirty="0" smtClean="0"/>
            <a:t>Blueprint Communication</a:t>
          </a:r>
          <a:endParaRPr lang="en-US" sz="800" kern="1200" dirty="0" smtClean="0"/>
        </a:p>
      </dsp:txBody>
      <dsp:txXfrm>
        <a:off x="1325891" y="411991"/>
        <a:ext cx="752953" cy="75295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6363" cy="511731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4021295" y="0"/>
            <a:ext cx="3076363" cy="511731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r">
              <a:defRPr sz="1200"/>
            </a:lvl1pPr>
          </a:lstStyle>
          <a:p>
            <a:fld id="{333D432C-EB9A-44EA-9C12-BC1CEAD22795}" type="datetimeFigureOut">
              <a:rPr lang="de-DE" smtClean="0"/>
              <a:t>01.07.2014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9721106"/>
            <a:ext cx="3076363" cy="511731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4021295" y="9721106"/>
            <a:ext cx="3076363" cy="511731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r">
              <a:defRPr sz="1200"/>
            </a:lvl1pPr>
          </a:lstStyle>
          <a:p>
            <a:fld id="{B2C3CEC5-9BAE-4327-8B98-E0BDF8F8E42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710778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6363" cy="511731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295" y="0"/>
            <a:ext cx="3076363" cy="511731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r">
              <a:defRPr sz="1200"/>
            </a:lvl1pPr>
          </a:lstStyle>
          <a:p>
            <a:fld id="{EE1B9C06-0D93-42AE-8C78-9B1018836CEF}" type="datetimeFigureOut">
              <a:rPr lang="de-DE" smtClean="0"/>
              <a:t>01.07.2014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68" tIns="47384" rIns="94768" bIns="47384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931" y="4861442"/>
            <a:ext cx="5679440" cy="4605576"/>
          </a:xfrm>
          <a:prstGeom prst="rect">
            <a:avLst/>
          </a:prstGeom>
        </p:spPr>
        <p:txBody>
          <a:bodyPr vert="horz" lIns="94768" tIns="47384" rIns="94768" bIns="47384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9721106"/>
            <a:ext cx="3076363" cy="511731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295" y="9721106"/>
            <a:ext cx="3076363" cy="511731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r">
              <a:defRPr sz="1200"/>
            </a:lvl1pPr>
          </a:lstStyle>
          <a:p>
            <a:fld id="{4BBF637F-B696-4D54-BA27-202B91E86DF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86943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BF637F-B696-4D54-BA27-202B91E86DFE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556878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BF637F-B696-4D54-BA27-202B91E86DFE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7402514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BF637F-B696-4D54-BA27-202B91E86DFE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7200678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BF637F-B696-4D54-BA27-202B91E86DFE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9527631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BF637F-B696-4D54-BA27-202B91E86DFE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0049826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BF637F-B696-4D54-BA27-202B91E86DFE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773485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BF637F-B696-4D54-BA27-202B91E86DFE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95226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BF637F-B696-4D54-BA27-202B91E86DFE}" type="slidenum">
              <a:rPr lang="de-DE" smtClean="0"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8390337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BF637F-B696-4D54-BA27-202B91E86DFE}" type="slidenum">
              <a:rPr lang="de-DE" smtClean="0"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5815748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BF637F-B696-4D54-BA27-202B91E86DFE}" type="slidenum">
              <a:rPr lang="de-DE" smtClean="0"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5815748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BF637F-B696-4D54-BA27-202B91E86DFE}" type="slidenum">
              <a:rPr lang="de-DE" smtClean="0"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50718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BF637F-B696-4D54-BA27-202B91E86DFE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7016403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BF637F-B696-4D54-BA27-202B91E86DFE}" type="slidenum">
              <a:rPr lang="de-DE" smtClean="0"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582394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BF637F-B696-4D54-BA27-202B91E86DFE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596945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BF637F-B696-4D54-BA27-202B91E86DFE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907201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BF637F-B696-4D54-BA27-202B91E86DFE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723067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BF637F-B696-4D54-BA27-202B91E86DFE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399388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BF637F-B696-4D54-BA27-202B91E86DFE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32252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BF637F-B696-4D54-BA27-202B91E86DFE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57555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BF637F-B696-4D54-BA27-202B91E86DFE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740251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77F36-8240-4EBB-8314-0F128BD35127}" type="datetime1">
              <a:rPr lang="de-DE" smtClean="0"/>
              <a:t>01.07.2014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Linkages NWRM and EU directives/policies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728C2-77E5-48E6-AE82-6B248AAE2F5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774332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6A8E9-EE98-48EB-A6B8-ABE36DEA2923}" type="datetime1">
              <a:rPr lang="de-DE" smtClean="0"/>
              <a:t>01.07.2014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Linkages NWRM and EU directives/policies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728C2-77E5-48E6-AE82-6B248AAE2F5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520931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DE9BE-8855-49F7-A4DC-19DE91821970}" type="datetime1">
              <a:rPr lang="de-DE" smtClean="0"/>
              <a:t>01.07.2014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Linkages NWRM and EU directives/policies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728C2-77E5-48E6-AE82-6B248AAE2F5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6723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DB55D-1788-48A1-98C6-C011AF907102}" type="datetime1">
              <a:rPr lang="de-DE" smtClean="0"/>
              <a:t>01.07.2014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Linkages NWRM and EU directives/policies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728C2-77E5-48E6-AE82-6B248AAE2F5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39536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8B59D-7549-463E-9B98-7CE885AEB743}" type="datetime1">
              <a:rPr lang="de-DE" smtClean="0"/>
              <a:t>01.07.2014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Linkages NWRM and EU directives/policies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728C2-77E5-48E6-AE82-6B248AAE2F5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677379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32C3E-6AC1-4E3B-B037-2BCADEC47BC6}" type="datetime1">
              <a:rPr lang="de-DE" smtClean="0"/>
              <a:t>01.07.2014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Linkages NWRM and EU directives/policies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728C2-77E5-48E6-AE82-6B248AAE2F5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65997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0E486-E757-4D4B-9022-98F2108E9EB3}" type="datetime1">
              <a:rPr lang="de-DE" smtClean="0"/>
              <a:t>01.07.2014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Linkages NWRM and EU directives/policies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728C2-77E5-48E6-AE82-6B248AAE2F5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62490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2EBDE-00D3-413E-81C4-1C8549CF2152}" type="datetime1">
              <a:rPr lang="de-DE" smtClean="0"/>
              <a:t>01.07.2014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Linkages NWRM and EU directives/policies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728C2-77E5-48E6-AE82-6B248AAE2F5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862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CE8F0-68A2-44FE-B13E-F1C777E2660A}" type="datetime1">
              <a:rPr lang="de-DE" smtClean="0"/>
              <a:t>01.07.2014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Linkages NWRM and EU directives/policies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728C2-77E5-48E6-AE82-6B248AAE2F5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19659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B38C4-9D71-46D8-B72A-003D5A592662}" type="datetime1">
              <a:rPr lang="de-DE" smtClean="0"/>
              <a:t>01.07.2014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Linkages NWRM and EU directives/policies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728C2-77E5-48E6-AE82-6B248AAE2F5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7790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273E2-7591-4295-84CB-7724D4B78DD1}" type="datetime1">
              <a:rPr lang="de-DE" smtClean="0"/>
              <a:t>01.07.2014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Linkages NWRM and EU directives/policies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728C2-77E5-48E6-AE82-6B248AAE2F5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056361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E72A1F-C8DA-44C2-A6CE-80F049FCA457}" type="datetime1">
              <a:rPr lang="de-DE" smtClean="0"/>
              <a:t>01.07.2014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Linkages NWRM and EU directives/policies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2728C2-77E5-48E6-AE82-6B248AAE2F5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78894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aldklimafonds.de/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8032" y="2636911"/>
            <a:ext cx="7772400" cy="2520281"/>
          </a:xfrm>
        </p:spPr>
        <p:txBody>
          <a:bodyPr>
            <a:normAutofit/>
          </a:bodyPr>
          <a:lstStyle/>
          <a:p>
            <a:r>
              <a:rPr lang="en-GB" b="1" dirty="0" smtClean="0">
                <a:solidFill>
                  <a:schemeClr val="tx2">
                    <a:lumMod val="75000"/>
                  </a:schemeClr>
                </a:solidFill>
              </a:rPr>
              <a:t>Linkages between NWRM and relevant EU directives/policies</a:t>
            </a:r>
            <a:endParaRPr lang="de-DE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788256" y="5805264"/>
            <a:ext cx="7560840" cy="334888"/>
          </a:xfrm>
        </p:spPr>
        <p:txBody>
          <a:bodyPr>
            <a:normAutofit fontScale="62500" lnSpcReduction="20000"/>
          </a:bodyPr>
          <a:lstStyle/>
          <a:p>
            <a:r>
              <a:rPr lang="en-US" sz="2800" dirty="0" smtClean="0"/>
              <a:t>Thomas Borchers, German Federal Environment Ministry</a:t>
            </a:r>
          </a:p>
          <a:p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827584" y="982468"/>
            <a:ext cx="727280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 smtClean="0"/>
              <a:t>Pilot Project on </a:t>
            </a:r>
            <a:br>
              <a:rPr lang="en-GB" sz="3600" b="1" dirty="0" smtClean="0"/>
            </a:br>
            <a:r>
              <a:rPr lang="en-GB" sz="3600" b="1" dirty="0" smtClean="0"/>
              <a:t>Natural </a:t>
            </a:r>
            <a:r>
              <a:rPr lang="en-GB" sz="3600" b="1" dirty="0"/>
              <a:t>Water Retention Measures </a:t>
            </a:r>
            <a:endParaRPr lang="en-GB" sz="3600" b="1" dirty="0" smtClean="0"/>
          </a:p>
          <a:p>
            <a:pPr algn="ctr"/>
            <a:r>
              <a:rPr lang="en-US" sz="1600" dirty="0" smtClean="0"/>
              <a:t>2</a:t>
            </a:r>
            <a:r>
              <a:rPr lang="en-US" sz="1600" baseline="30000" dirty="0" smtClean="0"/>
              <a:t>nd </a:t>
            </a:r>
            <a:r>
              <a:rPr lang="en-US" sz="1600" dirty="0" smtClean="0"/>
              <a:t>Regional </a:t>
            </a:r>
            <a:r>
              <a:rPr lang="en-US" sz="1600" dirty="0"/>
              <a:t>Workshop (Western Network), </a:t>
            </a:r>
            <a:r>
              <a:rPr lang="en-US" sz="1600" dirty="0" smtClean="0"/>
              <a:t>1-2 July 2014, Strasburg</a:t>
            </a:r>
            <a:endParaRPr lang="de-DE" sz="1600" dirty="0"/>
          </a:p>
        </p:txBody>
      </p:sp>
      <p:pic>
        <p:nvPicPr>
          <p:cNvPr id="4098" name="Picture 2" descr="F:\Vorlagen\BMU_Logo_DE.bmp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1947863" cy="779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7684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de-DE" sz="3200" dirty="0" smtClean="0">
                <a:solidFill>
                  <a:schemeClr val="accent1"/>
                </a:solidFill>
              </a:rPr>
              <a:t>Birds &amp; Habitats </a:t>
            </a:r>
            <a:r>
              <a:rPr lang="de-DE" sz="3200" dirty="0" err="1" smtClean="0">
                <a:solidFill>
                  <a:schemeClr val="accent1"/>
                </a:solidFill>
              </a:rPr>
              <a:t>Directives</a:t>
            </a:r>
            <a:endParaRPr lang="de-DE" sz="3200" dirty="0">
              <a:solidFill>
                <a:schemeClr val="accent1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7544" y="160020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b="1" dirty="0" smtClean="0"/>
              <a:t>Objective: Protection and restoration of species and habitats	</a:t>
            </a:r>
          </a:p>
          <a:p>
            <a:r>
              <a:rPr lang="en-US" sz="2400" dirty="0" smtClean="0"/>
              <a:t>Conservation and restoration of wetlands, </a:t>
            </a:r>
            <a:r>
              <a:rPr lang="en-GB" sz="2400" dirty="0" smtClean="0"/>
              <a:t>peat lands</a:t>
            </a:r>
            <a:r>
              <a:rPr lang="en-US" sz="2400" dirty="0" smtClean="0"/>
              <a:t> &amp; floodplains classified as NWRM.</a:t>
            </a:r>
          </a:p>
          <a:p>
            <a:r>
              <a:rPr lang="en-US" sz="2400" dirty="0" smtClean="0"/>
              <a:t>“Win-Win”-measures as far as possible, e.g. dyke relocation “</a:t>
            </a:r>
            <a:r>
              <a:rPr lang="en-US" sz="2400" dirty="0" err="1" smtClean="0"/>
              <a:t>Lenzener</a:t>
            </a:r>
            <a:r>
              <a:rPr lang="en-US" sz="2400" dirty="0" smtClean="0"/>
              <a:t> </a:t>
            </a:r>
            <a:r>
              <a:rPr lang="en-US" sz="2400" dirty="0" err="1" smtClean="0"/>
              <a:t>Elbtalauen</a:t>
            </a:r>
            <a:r>
              <a:rPr lang="en-US" sz="2400" dirty="0" smtClean="0"/>
              <a:t>”: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Linkages NWRM and EU directives/policies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728C2-77E5-48E6-AE82-6B248AAE2F59}" type="slidenum">
              <a:rPr lang="de-DE" smtClean="0"/>
              <a:t>10</a:t>
            </a:fld>
            <a:endParaRPr lang="de-DE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8328" y="3946469"/>
            <a:ext cx="3739805" cy="2290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517" y="4149080"/>
            <a:ext cx="3829811" cy="2262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101" y="6183631"/>
            <a:ext cx="1237927" cy="2283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feld 8"/>
          <p:cNvSpPr txBox="1"/>
          <p:nvPr/>
        </p:nvSpPr>
        <p:spPr>
          <a:xfrm>
            <a:off x="6886600" y="5991091"/>
            <a:ext cx="12961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 smtClean="0"/>
              <a:t>Source: </a:t>
            </a:r>
            <a:r>
              <a:rPr lang="de-DE" sz="1000" dirty="0"/>
              <a:t>Nora </a:t>
            </a:r>
            <a:r>
              <a:rPr lang="de-DE" sz="1000" dirty="0" err="1"/>
              <a:t>Künkler</a:t>
            </a:r>
            <a:endParaRPr lang="de-DE" sz="1000" dirty="0"/>
          </a:p>
        </p:txBody>
      </p:sp>
    </p:spTree>
    <p:extLst>
      <p:ext uri="{BB962C8B-B14F-4D97-AF65-F5344CB8AC3E}">
        <p14:creationId xmlns:p14="http://schemas.microsoft.com/office/powerpoint/2010/main" val="474791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3200" dirty="0">
                <a:solidFill>
                  <a:schemeClr val="accent3"/>
                </a:solidFill>
              </a:rPr>
              <a:t>EU Biodiversity Strategy to </a:t>
            </a:r>
            <a:r>
              <a:rPr lang="en-US" sz="3200" dirty="0" smtClean="0">
                <a:solidFill>
                  <a:schemeClr val="accent3"/>
                </a:solidFill>
              </a:rPr>
              <a:t>2020</a:t>
            </a:r>
            <a:endParaRPr lang="de-DE" sz="3200" dirty="0">
              <a:solidFill>
                <a:schemeClr val="accent3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3300" b="1" dirty="0" smtClean="0"/>
              <a:t>Objective: Stop loss of Biodiversity by 2020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Fully implement the </a:t>
            </a:r>
            <a:r>
              <a:rPr lang="de-DE" dirty="0" smtClean="0"/>
              <a:t>Natura 2000 </a:t>
            </a:r>
            <a:r>
              <a:rPr lang="de-DE" dirty="0" err="1" smtClean="0"/>
              <a:t>Directives</a:t>
            </a:r>
            <a:r>
              <a:rPr lang="de-DE" dirty="0" smtClean="0"/>
              <a:t>:</a:t>
            </a:r>
            <a:br>
              <a:rPr lang="de-DE" dirty="0" smtClean="0"/>
            </a:br>
            <a:r>
              <a:rPr lang="en-US" dirty="0" smtClean="0"/>
              <a:t>…further </a:t>
            </a:r>
            <a:r>
              <a:rPr lang="en-US" dirty="0"/>
              <a:t>integrate </a:t>
            </a:r>
            <a:r>
              <a:rPr lang="en-US" dirty="0" smtClean="0"/>
              <a:t>protection &amp; management into </a:t>
            </a:r>
            <a:r>
              <a:rPr lang="en-US" dirty="0"/>
              <a:t>key land and </a:t>
            </a:r>
            <a:r>
              <a:rPr lang="en-US" b="1" dirty="0"/>
              <a:t>water use </a:t>
            </a:r>
            <a:r>
              <a:rPr lang="en-US" b="1" dirty="0" smtClean="0"/>
              <a:t>policies</a:t>
            </a:r>
            <a:r>
              <a:rPr lang="en-US" dirty="0" smtClean="0"/>
              <a:t>.</a:t>
            </a:r>
          </a:p>
          <a:p>
            <a:r>
              <a:rPr lang="en-US" dirty="0" smtClean="0"/>
              <a:t>Maintain </a:t>
            </a:r>
            <a:r>
              <a:rPr lang="en-US" dirty="0"/>
              <a:t>and restore </a:t>
            </a:r>
            <a:r>
              <a:rPr lang="en-US" dirty="0" smtClean="0"/>
              <a:t>ecosystems </a:t>
            </a:r>
            <a:br>
              <a:rPr lang="en-US" dirty="0" smtClean="0"/>
            </a:br>
            <a:r>
              <a:rPr lang="en-US" dirty="0" smtClean="0"/>
              <a:t>and their </a:t>
            </a:r>
            <a:r>
              <a:rPr lang="en-US" dirty="0"/>
              <a:t>services </a:t>
            </a:r>
            <a:r>
              <a:rPr lang="en-US" dirty="0" smtClean="0"/>
              <a:t>by establishing </a:t>
            </a:r>
            <a:br>
              <a:rPr lang="en-US" dirty="0" smtClean="0"/>
            </a:br>
            <a:r>
              <a:rPr lang="en-US" dirty="0" smtClean="0"/>
              <a:t>green infrastructure.</a:t>
            </a:r>
            <a:br>
              <a:rPr lang="en-US" dirty="0" smtClean="0"/>
            </a:br>
            <a:endParaRPr lang="de-DE" dirty="0"/>
          </a:p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Linkages NWRM and EU directives/policies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728C2-77E5-48E6-AE82-6B248AAE2F59}" type="slidenum">
              <a:rPr lang="de-DE" smtClean="0"/>
              <a:t>11</a:t>
            </a:fld>
            <a:endParaRPr lang="de-DE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4171503"/>
            <a:ext cx="1569448" cy="220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58169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de-DE" sz="3200" dirty="0">
                <a:solidFill>
                  <a:schemeClr val="accent3"/>
                </a:solidFill>
              </a:rPr>
              <a:t>Green Infrastructure </a:t>
            </a:r>
            <a:r>
              <a:rPr lang="de-DE" sz="3200" dirty="0" err="1" smtClean="0">
                <a:solidFill>
                  <a:schemeClr val="accent3"/>
                </a:solidFill>
              </a:rPr>
              <a:t>Strategy</a:t>
            </a:r>
            <a:endParaRPr lang="de-DE" sz="3200" dirty="0">
              <a:solidFill>
                <a:schemeClr val="accent3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864" y="1628800"/>
            <a:ext cx="8229600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800" b="1" dirty="0" smtClean="0"/>
              <a:t>Key </a:t>
            </a:r>
            <a:r>
              <a:rPr lang="en-US" sz="2800" b="1" dirty="0"/>
              <a:t>step in implementing the EU </a:t>
            </a:r>
            <a:r>
              <a:rPr lang="en-US" sz="2800" b="1" dirty="0" smtClean="0"/>
              <a:t>Biodiversity </a:t>
            </a:r>
            <a:r>
              <a:rPr lang="en-US" sz="2800" b="1" dirty="0"/>
              <a:t>Strategy</a:t>
            </a:r>
            <a:endParaRPr lang="en-US" sz="2800" b="1" dirty="0" smtClean="0"/>
          </a:p>
          <a:p>
            <a:pPr marL="0" indent="0">
              <a:buNone/>
            </a:pPr>
            <a:r>
              <a:rPr lang="en-US" sz="2800" b="1" dirty="0" smtClean="0"/>
              <a:t>Objective: To </a:t>
            </a:r>
            <a:r>
              <a:rPr lang="en-US" sz="2800" b="1" dirty="0"/>
              <a:t>increase resilience and to reduce the vulnerability to natural </a:t>
            </a:r>
            <a:r>
              <a:rPr lang="en-US" sz="2800" b="1" dirty="0" smtClean="0"/>
              <a:t>disaster risks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300" dirty="0" smtClean="0"/>
              <a:t>(e.g. floods</a:t>
            </a:r>
            <a:r>
              <a:rPr lang="en-US" sz="2300" dirty="0"/>
              <a:t>, water scarcity and droughts, coastal erosion, </a:t>
            </a:r>
            <a:r>
              <a:rPr lang="en-US" sz="2300" dirty="0" smtClean="0"/>
              <a:t>…)</a:t>
            </a:r>
          </a:p>
          <a:p>
            <a:pPr marL="0" indent="0">
              <a:buNone/>
            </a:pPr>
            <a:r>
              <a:rPr lang="en-US" sz="1000" dirty="0" smtClean="0"/>
              <a:t> </a:t>
            </a:r>
          </a:p>
          <a:p>
            <a:r>
              <a:rPr lang="en-US" sz="2600" dirty="0" smtClean="0"/>
              <a:t>Enhance water related (ecosystem) services: </a:t>
            </a:r>
            <a:br>
              <a:rPr lang="en-US" sz="2600" dirty="0" smtClean="0"/>
            </a:br>
            <a:r>
              <a:rPr lang="en-US" sz="2600" dirty="0" smtClean="0"/>
              <a:t>natural water purification, regulating water </a:t>
            </a:r>
            <a:br>
              <a:rPr lang="en-US" sz="2600" dirty="0" smtClean="0"/>
            </a:br>
            <a:r>
              <a:rPr lang="en-US" sz="2600" dirty="0" smtClean="0"/>
              <a:t>outputs from catchments, and flood </a:t>
            </a:r>
            <a:br>
              <a:rPr lang="en-US" sz="2600" dirty="0" smtClean="0"/>
            </a:br>
            <a:r>
              <a:rPr lang="en-US" sz="2600" dirty="0" smtClean="0"/>
              <a:t>mitigation, groundwater recharge e.g. </a:t>
            </a:r>
            <a:br>
              <a:rPr lang="en-US" sz="2600" dirty="0" smtClean="0"/>
            </a:br>
            <a:r>
              <a:rPr lang="en-US" sz="2600" dirty="0" smtClean="0"/>
              <a:t/>
            </a:r>
            <a:br>
              <a:rPr lang="en-US" sz="2600" dirty="0" smtClean="0"/>
            </a:br>
            <a:r>
              <a:rPr lang="en-US" sz="2600" dirty="0" smtClean="0"/>
              <a:t>rivers </a:t>
            </a:r>
            <a:r>
              <a:rPr lang="en-US" sz="2600" dirty="0"/>
              <a:t>and water courses, including </a:t>
            </a:r>
            <a:r>
              <a:rPr lang="en-US" sz="2600" dirty="0" smtClean="0"/>
              <a:t>flood-</a:t>
            </a:r>
            <a:br>
              <a:rPr lang="en-US" sz="2600" dirty="0" smtClean="0"/>
            </a:br>
            <a:r>
              <a:rPr lang="en-US" sz="2600" dirty="0" smtClean="0"/>
              <a:t>plains</a:t>
            </a:r>
            <a:r>
              <a:rPr lang="en-US" sz="2600" dirty="0"/>
              <a:t>, fens, riparian forests and </a:t>
            </a:r>
            <a:r>
              <a:rPr lang="en-US" sz="2600" dirty="0" smtClean="0"/>
              <a:t>mountains.</a:t>
            </a:r>
            <a:endParaRPr lang="en-US" sz="2600" dirty="0"/>
          </a:p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Linkages NWRM and EU directives/policies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728C2-77E5-48E6-AE82-6B248AAE2F59}" type="slidenum">
              <a:rPr lang="de-DE" smtClean="0"/>
              <a:t>12</a:t>
            </a:fld>
            <a:endParaRPr lang="de-DE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3645024"/>
            <a:ext cx="1656184" cy="232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72883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de-DE" sz="3200" dirty="0" err="1">
                <a:solidFill>
                  <a:schemeClr val="accent3"/>
                </a:solidFill>
              </a:rPr>
              <a:t>Climate</a:t>
            </a:r>
            <a:r>
              <a:rPr lang="de-DE" sz="3200" dirty="0">
                <a:solidFill>
                  <a:schemeClr val="accent3"/>
                </a:solidFill>
              </a:rPr>
              <a:t> Change Adaptation </a:t>
            </a:r>
            <a:r>
              <a:rPr lang="de-DE" sz="3200" dirty="0" err="1" smtClean="0">
                <a:solidFill>
                  <a:schemeClr val="accent3"/>
                </a:solidFill>
              </a:rPr>
              <a:t>Strategy</a:t>
            </a:r>
            <a:endParaRPr lang="de-DE" sz="3200" dirty="0">
              <a:solidFill>
                <a:schemeClr val="accent3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de-DE" sz="3600" b="1" dirty="0" err="1" smtClean="0"/>
              <a:t>Objective</a:t>
            </a:r>
            <a:r>
              <a:rPr lang="de-DE" sz="3600" b="1" dirty="0" smtClean="0"/>
              <a:t>: </a:t>
            </a:r>
            <a:r>
              <a:rPr lang="en-US" sz="3600" b="1" dirty="0" smtClean="0"/>
              <a:t>Contribute </a:t>
            </a:r>
            <a:r>
              <a:rPr lang="en-US" sz="3600" b="1" dirty="0"/>
              <a:t>to a more </a:t>
            </a:r>
            <a:r>
              <a:rPr lang="en-US" sz="3600" b="1" dirty="0" smtClean="0"/>
              <a:t>climate-resilient </a:t>
            </a:r>
            <a:r>
              <a:rPr lang="de-DE" sz="3600" b="1" dirty="0" smtClean="0"/>
              <a:t>Europe </a:t>
            </a:r>
            <a:r>
              <a:rPr lang="de-DE" sz="3600" b="1" dirty="0" err="1" smtClean="0"/>
              <a:t>by</a:t>
            </a:r>
            <a:r>
              <a:rPr lang="de-DE" sz="3600" b="1" dirty="0" smtClean="0"/>
              <a:t> i.a. promote </a:t>
            </a:r>
            <a:r>
              <a:rPr lang="de-DE" sz="3600" b="1" dirty="0" err="1" smtClean="0"/>
              <a:t>action</a:t>
            </a:r>
            <a:r>
              <a:rPr lang="de-DE" sz="3600" b="1" dirty="0" smtClean="0"/>
              <a:t> </a:t>
            </a:r>
            <a:r>
              <a:rPr lang="de-DE" sz="3600" b="1" dirty="0" err="1" smtClean="0"/>
              <a:t>by</a:t>
            </a:r>
            <a:r>
              <a:rPr lang="de-DE" sz="3600" b="1" dirty="0" smtClean="0"/>
              <a:t> Member States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Action 2: </a:t>
            </a:r>
            <a:r>
              <a:rPr lang="de-DE" dirty="0" err="1" smtClean="0"/>
              <a:t>Provide</a:t>
            </a:r>
            <a:r>
              <a:rPr lang="de-DE" dirty="0" smtClean="0"/>
              <a:t> LIFE </a:t>
            </a:r>
            <a:r>
              <a:rPr lang="de-DE" dirty="0" err="1" smtClean="0"/>
              <a:t>funding</a:t>
            </a:r>
            <a:r>
              <a:rPr lang="de-DE" dirty="0" smtClean="0"/>
              <a:t>: </a:t>
            </a:r>
            <a:r>
              <a:rPr lang="en-US" dirty="0" smtClean="0"/>
              <a:t>adaptation </a:t>
            </a:r>
            <a:r>
              <a:rPr lang="en-US" dirty="0"/>
              <a:t>particularly in </a:t>
            </a:r>
            <a:r>
              <a:rPr lang="en-US" dirty="0" smtClean="0"/>
              <a:t>vulnerable </a:t>
            </a:r>
            <a:r>
              <a:rPr lang="en-US" dirty="0"/>
              <a:t>areas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err="1" smtClean="0"/>
              <a:t>i.a</a:t>
            </a:r>
            <a:r>
              <a:rPr lang="en-US" dirty="0" smtClean="0"/>
              <a:t>. cross-border </a:t>
            </a:r>
            <a:r>
              <a:rPr lang="en-US" dirty="0"/>
              <a:t>management of floods, fostering collaborative agreements based on the </a:t>
            </a:r>
            <a:r>
              <a:rPr lang="de-DE" dirty="0"/>
              <a:t>EU </a:t>
            </a:r>
            <a:r>
              <a:rPr lang="de-DE" dirty="0" err="1"/>
              <a:t>Floods</a:t>
            </a:r>
            <a:r>
              <a:rPr lang="de-DE" dirty="0"/>
              <a:t> </a:t>
            </a:r>
            <a:r>
              <a:rPr lang="de-DE" dirty="0" err="1" smtClean="0"/>
              <a:t>Directive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/>
              <a:t/>
            </a:r>
            <a:br>
              <a:rPr lang="de-DE" dirty="0"/>
            </a:br>
            <a:r>
              <a:rPr lang="en-US" dirty="0"/>
              <a:t>sustainable management of water; combating desertification and forest fires in </a:t>
            </a:r>
            <a:r>
              <a:rPr lang="de-DE" dirty="0" err="1"/>
              <a:t>drought-prone</a:t>
            </a:r>
            <a:r>
              <a:rPr lang="de-DE" dirty="0"/>
              <a:t> </a:t>
            </a:r>
            <a:r>
              <a:rPr lang="de-DE" dirty="0" err="1"/>
              <a:t>areas</a:t>
            </a:r>
            <a:r>
              <a:rPr lang="de-DE" dirty="0" smtClean="0"/>
              <a:t>.</a:t>
            </a:r>
          </a:p>
          <a:p>
            <a:endParaRPr lang="de-DE" dirty="0"/>
          </a:p>
          <a:p>
            <a:r>
              <a:rPr lang="de-DE" dirty="0" smtClean="0"/>
              <a:t>„</a:t>
            </a:r>
            <a:r>
              <a:rPr lang="en-GB" dirty="0" smtClean="0"/>
              <a:t>Uncertainties call for </a:t>
            </a:r>
            <a:r>
              <a:rPr lang="de-DE" dirty="0" smtClean="0"/>
              <a:t>a strong </a:t>
            </a:r>
            <a:r>
              <a:rPr lang="en-GB" dirty="0" smtClean="0"/>
              <a:t>emphasis</a:t>
            </a:r>
            <a:r>
              <a:rPr lang="de-DE" dirty="0" smtClean="0"/>
              <a:t> on </a:t>
            </a:r>
            <a:r>
              <a:rPr lang="en-US" dirty="0" smtClean="0"/>
              <a:t>incorporating </a:t>
            </a:r>
            <a:br>
              <a:rPr lang="en-US" dirty="0" smtClean="0"/>
            </a:br>
            <a:r>
              <a:rPr lang="en-US" dirty="0" smtClean="0"/>
              <a:t>win-win, low-cost and no-regret adaptation options.”</a:t>
            </a:r>
          </a:p>
          <a:p>
            <a:r>
              <a:rPr lang="de-DE" dirty="0" smtClean="0"/>
              <a:t>NWRM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mostly</a:t>
            </a:r>
            <a:r>
              <a:rPr lang="de-DE" dirty="0" smtClean="0"/>
              <a:t> </a:t>
            </a:r>
            <a:r>
              <a:rPr lang="de-DE" dirty="0" err="1" smtClean="0"/>
              <a:t>no-regret</a:t>
            </a:r>
            <a:r>
              <a:rPr lang="de-DE" dirty="0" smtClean="0"/>
              <a:t> </a:t>
            </a:r>
            <a:r>
              <a:rPr lang="de-DE" dirty="0" err="1" smtClean="0"/>
              <a:t>measures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adaptation</a:t>
            </a:r>
            <a:r>
              <a:rPr lang="de-DE" dirty="0" smtClean="0"/>
              <a:t> </a:t>
            </a:r>
            <a:br>
              <a:rPr lang="de-DE" dirty="0" smtClean="0"/>
            </a:br>
            <a:r>
              <a:rPr lang="de-DE" dirty="0" smtClean="0"/>
              <a:t>in a </a:t>
            </a:r>
            <a:r>
              <a:rPr lang="en-GB" dirty="0" smtClean="0"/>
              <a:t>changing</a:t>
            </a:r>
            <a:r>
              <a:rPr lang="de-DE" dirty="0" smtClean="0"/>
              <a:t> </a:t>
            </a:r>
            <a:r>
              <a:rPr lang="de-DE" dirty="0" err="1" smtClean="0"/>
              <a:t>climate</a:t>
            </a:r>
            <a:r>
              <a:rPr lang="de-DE" dirty="0" smtClean="0"/>
              <a:t>.</a:t>
            </a:r>
          </a:p>
          <a:p>
            <a:r>
              <a:rPr lang="de-DE" dirty="0" err="1" smtClean="0"/>
              <a:t>Water</a:t>
            </a:r>
            <a:r>
              <a:rPr lang="de-DE" dirty="0" smtClean="0"/>
              <a:t> </a:t>
            </a:r>
            <a:r>
              <a:rPr lang="de-DE" dirty="0" err="1" smtClean="0"/>
              <a:t>Directors</a:t>
            </a:r>
            <a:r>
              <a:rPr lang="de-DE" dirty="0" smtClean="0"/>
              <a:t>: The </a:t>
            </a:r>
            <a:r>
              <a:rPr lang="de-DE" dirty="0" err="1" smtClean="0"/>
              <a:t>impact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climate</a:t>
            </a:r>
            <a:r>
              <a:rPr lang="de-DE" dirty="0" smtClean="0"/>
              <a:t> </a:t>
            </a:r>
            <a:r>
              <a:rPr lang="de-DE" dirty="0" err="1" smtClean="0"/>
              <a:t>change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adaptation</a:t>
            </a:r>
            <a:r>
              <a:rPr lang="de-DE" dirty="0" smtClean="0"/>
              <a:t> will </a:t>
            </a:r>
            <a:r>
              <a:rPr lang="de-DE" dirty="0" err="1" smtClean="0"/>
              <a:t>become</a:t>
            </a:r>
            <a:r>
              <a:rPr lang="de-DE" dirty="0" smtClean="0"/>
              <a:t> a </a:t>
            </a:r>
            <a:r>
              <a:rPr lang="de-DE" dirty="0" err="1" smtClean="0"/>
              <a:t>topic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RBMPs/</a:t>
            </a:r>
            <a:r>
              <a:rPr lang="de-DE" dirty="0" err="1" smtClean="0"/>
              <a:t>PoMs</a:t>
            </a:r>
            <a:r>
              <a:rPr lang="de-DE" dirty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2</a:t>
            </a:r>
            <a:r>
              <a:rPr lang="de-DE" baseline="30000" dirty="0" smtClean="0"/>
              <a:t>nd</a:t>
            </a:r>
            <a:r>
              <a:rPr lang="de-DE" dirty="0" smtClean="0"/>
              <a:t> </a:t>
            </a:r>
            <a:r>
              <a:rPr lang="de-DE" dirty="0" err="1" smtClean="0"/>
              <a:t>cycle</a:t>
            </a:r>
            <a:endParaRPr lang="de-DE" dirty="0" smtClean="0"/>
          </a:p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Linkages NWRM and EU directives/policies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728C2-77E5-48E6-AE82-6B248AAE2F59}" type="slidenum">
              <a:rPr lang="de-DE" smtClean="0"/>
              <a:t>13</a:t>
            </a:fld>
            <a:endParaRPr lang="de-D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4257" y="4005064"/>
            <a:ext cx="1612199" cy="2088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29593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>
                <a:solidFill>
                  <a:schemeClr val="accent3"/>
                </a:solidFill>
              </a:rPr>
              <a:t>A new EU Forest Strategy </a:t>
            </a:r>
            <a:r>
              <a:rPr lang="de-DE" sz="3200" dirty="0" smtClean="0">
                <a:solidFill>
                  <a:schemeClr val="accent3"/>
                </a:solidFill>
              </a:rPr>
              <a:t>(I)</a:t>
            </a:r>
            <a:endParaRPr lang="de-DE" sz="3200" dirty="0">
              <a:solidFill>
                <a:schemeClr val="accent3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3000" b="1" dirty="0" smtClean="0"/>
              <a:t>Objective: protect </a:t>
            </a:r>
            <a:r>
              <a:rPr lang="en-US" sz="3000" b="1" dirty="0"/>
              <a:t>forests and biodiversity from the significant effects of </a:t>
            </a:r>
            <a:r>
              <a:rPr lang="en-US" sz="3000" b="1" dirty="0" smtClean="0"/>
              <a:t>…, </a:t>
            </a:r>
            <a:r>
              <a:rPr lang="de-DE" sz="3000" b="1" dirty="0" err="1" smtClean="0"/>
              <a:t>scarce</a:t>
            </a:r>
            <a:r>
              <a:rPr lang="de-DE" sz="3000" b="1" dirty="0" smtClean="0"/>
              <a:t> </a:t>
            </a:r>
            <a:r>
              <a:rPr lang="de-DE" sz="3000" b="1" dirty="0" err="1"/>
              <a:t>water</a:t>
            </a:r>
            <a:r>
              <a:rPr lang="de-DE" sz="3000" b="1" dirty="0"/>
              <a:t> </a:t>
            </a:r>
            <a:r>
              <a:rPr lang="de-DE" sz="3000" b="1" dirty="0" err="1" smtClean="0"/>
              <a:t>resources</a:t>
            </a:r>
            <a:r>
              <a:rPr lang="de-DE" sz="3000" b="1" dirty="0" smtClean="0"/>
              <a:t>,... </a:t>
            </a:r>
          </a:p>
          <a:p>
            <a:pPr marL="0" indent="0">
              <a:buNone/>
            </a:pPr>
            <a:r>
              <a:rPr lang="en-US" sz="2800" dirty="0"/>
              <a:t>Forests also mitigate the impact of </a:t>
            </a:r>
            <a:r>
              <a:rPr lang="en-US" sz="2800" dirty="0" smtClean="0"/>
              <a:t>… water </a:t>
            </a:r>
            <a:r>
              <a:rPr lang="en-US" sz="2800" dirty="0"/>
              <a:t>run-off.</a:t>
            </a:r>
            <a:endParaRPr lang="de-DE" sz="2800" dirty="0" smtClean="0"/>
          </a:p>
          <a:p>
            <a:r>
              <a:rPr lang="en-US" sz="2800" dirty="0" smtClean="0"/>
              <a:t>Priority area</a:t>
            </a:r>
            <a:r>
              <a:rPr lang="en-US" sz="2800" i="1" dirty="0" smtClean="0"/>
              <a:t>: </a:t>
            </a:r>
            <a:r>
              <a:rPr lang="en-US" sz="2800" i="1" dirty="0"/>
              <a:t>Protecting forests and enhancing ecosystem services </a:t>
            </a:r>
            <a:r>
              <a:rPr lang="en-US" sz="2800" i="1" dirty="0" smtClean="0"/>
              <a:t/>
            </a:r>
            <a:br>
              <a:rPr lang="en-US" sz="2800" i="1" dirty="0" smtClean="0"/>
            </a:br>
            <a:r>
              <a:rPr lang="en-US" sz="2800" dirty="0" smtClean="0"/>
              <a:t>MS </a:t>
            </a:r>
            <a:r>
              <a:rPr lang="en-US" sz="2800" dirty="0"/>
              <a:t>should maintain and </a:t>
            </a:r>
            <a:r>
              <a:rPr lang="en-US" sz="2800" dirty="0" smtClean="0"/>
              <a:t>enhance </a:t>
            </a:r>
            <a:br>
              <a:rPr lang="en-US" sz="2800" dirty="0" smtClean="0"/>
            </a:br>
            <a:r>
              <a:rPr lang="en-US" sz="2800" dirty="0" smtClean="0"/>
              <a:t>forest </a:t>
            </a:r>
            <a:r>
              <a:rPr lang="en-US" sz="2800" dirty="0"/>
              <a:t>cover to ensure </a:t>
            </a:r>
            <a:r>
              <a:rPr lang="en-US" sz="2800" dirty="0" smtClean="0"/>
              <a:t>…, </a:t>
            </a:r>
            <a:r>
              <a:rPr lang="en-US" sz="2800" dirty="0"/>
              <a:t>water 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quality and quantity </a:t>
            </a:r>
            <a:r>
              <a:rPr lang="en-US" sz="2800" dirty="0"/>
              <a:t>regulation by 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integrating </a:t>
            </a:r>
            <a:r>
              <a:rPr lang="en-US" sz="2800" dirty="0"/>
              <a:t>sustainable forestry 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practices </a:t>
            </a:r>
            <a:r>
              <a:rPr lang="en-US" sz="2800" dirty="0"/>
              <a:t>in the </a:t>
            </a:r>
            <a:r>
              <a:rPr lang="en-GB" sz="2800" dirty="0" err="1" smtClean="0"/>
              <a:t>PoMs</a:t>
            </a:r>
            <a:r>
              <a:rPr lang="en-GB" sz="2800" dirty="0" smtClean="0"/>
              <a:t> </a:t>
            </a:r>
            <a:r>
              <a:rPr lang="en-US" sz="2800" dirty="0" smtClean="0"/>
              <a:t>of RBMP </a:t>
            </a:r>
            <a:br>
              <a:rPr lang="en-US" sz="2800" dirty="0" smtClean="0"/>
            </a:br>
            <a:r>
              <a:rPr lang="en-US" sz="2800" dirty="0" smtClean="0"/>
              <a:t>under </a:t>
            </a:r>
            <a:r>
              <a:rPr lang="en-US" sz="2800" dirty="0"/>
              <a:t>the </a:t>
            </a:r>
            <a:r>
              <a:rPr lang="en-US" sz="2800" dirty="0" smtClean="0"/>
              <a:t>WFD and </a:t>
            </a:r>
            <a:r>
              <a:rPr lang="en-US" sz="2800" dirty="0"/>
              <a:t>in </a:t>
            </a:r>
            <a:r>
              <a:rPr lang="en-US" sz="2800" dirty="0" smtClean="0"/>
              <a:t>the </a:t>
            </a:r>
            <a:r>
              <a:rPr lang="de-DE" sz="2800" dirty="0" smtClean="0"/>
              <a:t>Rural </a:t>
            </a:r>
            <a:br>
              <a:rPr lang="de-DE" sz="2800" dirty="0" smtClean="0"/>
            </a:br>
            <a:r>
              <a:rPr lang="de-DE" sz="2800" dirty="0" smtClean="0"/>
              <a:t>Development </a:t>
            </a:r>
            <a:r>
              <a:rPr lang="de-DE" sz="2800" dirty="0"/>
              <a:t>Programmes;</a:t>
            </a:r>
          </a:p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Linkages NWRM and EU directives/policies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728C2-77E5-48E6-AE82-6B248AAE2F59}" type="slidenum">
              <a:rPr lang="de-DE" smtClean="0"/>
              <a:t>14</a:t>
            </a:fld>
            <a:endParaRPr lang="de-DE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3573016"/>
            <a:ext cx="2719617" cy="192115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3747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>
                <a:solidFill>
                  <a:schemeClr val="accent3"/>
                </a:solidFill>
              </a:rPr>
              <a:t>A new EU Forest </a:t>
            </a:r>
            <a:r>
              <a:rPr lang="en-US" sz="3200" dirty="0" smtClean="0">
                <a:solidFill>
                  <a:schemeClr val="accent3"/>
                </a:solidFill>
              </a:rPr>
              <a:t>Strategy </a:t>
            </a:r>
            <a:r>
              <a:rPr lang="de-DE" sz="3200" dirty="0" smtClean="0">
                <a:solidFill>
                  <a:schemeClr val="accent3"/>
                </a:solidFill>
              </a:rPr>
              <a:t>(II)</a:t>
            </a:r>
            <a:endParaRPr lang="de-DE" sz="3200" dirty="0">
              <a:solidFill>
                <a:schemeClr val="accent3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pPr marL="0" indent="0">
              <a:buNone/>
            </a:pPr>
            <a:r>
              <a:rPr lang="de-DE" sz="5900" b="1" dirty="0" smtClean="0">
                <a:solidFill>
                  <a:srgbClr val="669128"/>
                </a:solidFill>
                <a:latin typeface="Georgia"/>
              </a:rPr>
              <a:t>Waldklimafonds </a:t>
            </a:r>
            <a:r>
              <a:rPr lang="de-DE" sz="5900" dirty="0" smtClean="0">
                <a:solidFill>
                  <a:srgbClr val="669128"/>
                </a:solidFill>
                <a:latin typeface="Georgia"/>
              </a:rPr>
              <a:t/>
            </a:r>
            <a:br>
              <a:rPr lang="de-DE" sz="5900" dirty="0" smtClean="0">
                <a:solidFill>
                  <a:srgbClr val="669128"/>
                </a:solidFill>
                <a:latin typeface="Georgia"/>
              </a:rPr>
            </a:br>
            <a:r>
              <a:rPr lang="de-DE" sz="5100" dirty="0" smtClean="0"/>
              <a:t>German </a:t>
            </a:r>
            <a:r>
              <a:rPr lang="de-DE" sz="5100" dirty="0" err="1" smtClean="0"/>
              <a:t>Forest</a:t>
            </a:r>
            <a:r>
              <a:rPr lang="de-DE" sz="5100" dirty="0" smtClean="0"/>
              <a:t> </a:t>
            </a:r>
            <a:r>
              <a:rPr lang="de-DE" sz="5100" dirty="0" err="1" smtClean="0"/>
              <a:t>Climate</a:t>
            </a:r>
            <a:r>
              <a:rPr lang="de-DE" sz="5100" dirty="0" smtClean="0"/>
              <a:t> Fund </a:t>
            </a:r>
            <a:r>
              <a:rPr lang="de-DE" sz="5100" dirty="0" err="1" smtClean="0"/>
              <a:t>started</a:t>
            </a:r>
            <a:r>
              <a:rPr lang="de-DE" sz="5100" dirty="0" smtClean="0"/>
              <a:t> in 2013</a:t>
            </a:r>
          </a:p>
          <a:p>
            <a:pPr marL="0" indent="0">
              <a:buNone/>
            </a:pPr>
            <a:endParaRPr lang="de-DE" sz="5100" dirty="0" smtClean="0"/>
          </a:p>
          <a:p>
            <a:pPr marL="0" indent="0">
              <a:buNone/>
            </a:pPr>
            <a:r>
              <a:rPr lang="en-GB" sz="5100" dirty="0" smtClean="0"/>
              <a:t>Funding</a:t>
            </a:r>
            <a:r>
              <a:rPr lang="de-DE" sz="5100" dirty="0" smtClean="0"/>
              <a:t> Guidelines:</a:t>
            </a:r>
          </a:p>
          <a:p>
            <a:pPr marL="0" indent="0">
              <a:buNone/>
            </a:pPr>
            <a:r>
              <a:rPr lang="en-GB" sz="5100" dirty="0" smtClean="0"/>
              <a:t>1. Adaptation of Forests to Climate Change</a:t>
            </a:r>
          </a:p>
          <a:p>
            <a:pPr marL="0" indent="0">
              <a:buNone/>
            </a:pPr>
            <a:r>
              <a:rPr lang="en-US" sz="5100" dirty="0" smtClean="0"/>
              <a:t>The </a:t>
            </a:r>
            <a:r>
              <a:rPr lang="en-US" sz="5100" dirty="0"/>
              <a:t>restoration of a balanced, natural area, typical landscape water balance, </a:t>
            </a:r>
            <a:r>
              <a:rPr lang="en-US" sz="5100" dirty="0" smtClean="0"/>
              <a:t>e.g. </a:t>
            </a:r>
            <a:r>
              <a:rPr lang="en-US" sz="5100" dirty="0"/>
              <a:t>by securing or raising the </a:t>
            </a:r>
            <a:r>
              <a:rPr lang="en-US" sz="5100" dirty="0" smtClean="0"/>
              <a:t>groundwater level, </a:t>
            </a:r>
            <a:r>
              <a:rPr lang="en-US" sz="5100" dirty="0"/>
              <a:t>increasing the water retention potential of forest soils with their carbon storage capacity, reduction / delay of surface runoff. </a:t>
            </a:r>
          </a:p>
          <a:p>
            <a:pPr marL="0" indent="0">
              <a:buNone/>
            </a:pPr>
            <a:endParaRPr lang="en-GB" sz="5100" dirty="0" smtClean="0"/>
          </a:p>
          <a:p>
            <a:pPr marL="0" indent="0">
              <a:buNone/>
            </a:pPr>
            <a:r>
              <a:rPr lang="en-US" sz="5100" dirty="0" smtClean="0"/>
              <a:t>Protection</a:t>
            </a:r>
            <a:r>
              <a:rPr lang="en-US" sz="5100" dirty="0"/>
              <a:t>, preservation and restoration of </a:t>
            </a:r>
            <a:r>
              <a:rPr lang="en-US" sz="5100" dirty="0" smtClean="0"/>
              <a:t>peat lands </a:t>
            </a:r>
            <a:r>
              <a:rPr lang="en-US" sz="5100" dirty="0"/>
              <a:t>in the </a:t>
            </a:r>
            <a:r>
              <a:rPr lang="en-US" sz="5100" dirty="0" smtClean="0"/>
              <a:t>forests </a:t>
            </a:r>
            <a:r>
              <a:rPr lang="en-US" sz="5100" dirty="0"/>
              <a:t>as well as bog forests</a:t>
            </a:r>
            <a:r>
              <a:rPr lang="en-US" sz="5100" dirty="0" smtClean="0"/>
              <a:t>. </a:t>
            </a:r>
            <a:endParaRPr lang="en-US" sz="5100" dirty="0"/>
          </a:p>
          <a:p>
            <a:pPr marL="0" indent="0">
              <a:buNone/>
            </a:pPr>
            <a:endParaRPr lang="en-US" sz="5100" dirty="0"/>
          </a:p>
          <a:p>
            <a:pPr marL="0" indent="0">
              <a:buNone/>
            </a:pPr>
            <a:r>
              <a:rPr lang="en-GB" sz="5100" dirty="0" smtClean="0"/>
              <a:t>The restoration, </a:t>
            </a:r>
            <a:r>
              <a:rPr lang="en-GB" sz="5100" dirty="0" err="1" smtClean="0"/>
              <a:t>redynamisation</a:t>
            </a:r>
            <a:r>
              <a:rPr lang="en-GB" sz="5100" dirty="0" smtClean="0"/>
              <a:t> and reinvestment of natural or nature friendly used bog and moist forests.  These includes, e.g. dismantling of drainage and drainage facilities, the construction of facilities for </a:t>
            </a:r>
            <a:r>
              <a:rPr lang="en-GB" sz="5100" b="1" dirty="0" smtClean="0"/>
              <a:t>natural water retention</a:t>
            </a:r>
            <a:r>
              <a:rPr lang="en-GB" sz="5100" dirty="0" smtClean="0"/>
              <a:t>, plantations to renaturation of bog, floodplain and moist forests.</a:t>
            </a:r>
            <a:r>
              <a:rPr lang="de-DE" sz="5100" dirty="0" smtClean="0"/>
              <a:t> </a:t>
            </a:r>
          </a:p>
          <a:p>
            <a:pPr marL="0" indent="0">
              <a:buNone/>
            </a:pPr>
            <a:endParaRPr lang="de-DE" sz="5100" dirty="0" smtClean="0"/>
          </a:p>
          <a:p>
            <a:pPr marL="0" indent="0">
              <a:buNone/>
            </a:pPr>
            <a:r>
              <a:rPr lang="de-DE" sz="5100" dirty="0" smtClean="0"/>
              <a:t>Info:  </a:t>
            </a:r>
            <a:r>
              <a:rPr lang="de-DE" sz="5100" dirty="0" smtClean="0">
                <a:hlinkClick r:id="rId3"/>
              </a:rPr>
              <a:t>www.waldklimafonds.de</a:t>
            </a:r>
            <a:endParaRPr lang="de-DE" sz="510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Linkages NWRM and EU directives/policies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728C2-77E5-48E6-AE82-6B248AAE2F59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3294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de-DE" sz="3200" dirty="0" smtClean="0">
                <a:solidFill>
                  <a:schemeClr val="accent3"/>
                </a:solidFill>
              </a:rPr>
              <a:t>The Common </a:t>
            </a:r>
            <a:r>
              <a:rPr lang="en-GB" sz="3200" dirty="0" smtClean="0">
                <a:solidFill>
                  <a:schemeClr val="accent3"/>
                </a:solidFill>
              </a:rPr>
              <a:t>Agricultural Policy 2014-2020</a:t>
            </a:r>
            <a:endParaRPr lang="en-GB" sz="3200" dirty="0">
              <a:solidFill>
                <a:schemeClr val="accent3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b="1" dirty="0" smtClean="0"/>
              <a:t>Objective: Sustainable </a:t>
            </a:r>
            <a:r>
              <a:rPr lang="en-US" b="1" dirty="0"/>
              <a:t>management of natural resources, and climate </a:t>
            </a:r>
            <a:r>
              <a:rPr lang="en-US" b="1" dirty="0" smtClean="0"/>
              <a:t>action (Greening)</a:t>
            </a:r>
          </a:p>
          <a:p>
            <a:r>
              <a:rPr lang="en-US" dirty="0" smtClean="0"/>
              <a:t>Permanent grass land, crop diversification and “ecological focus area” (5%)</a:t>
            </a:r>
          </a:p>
          <a:p>
            <a:r>
              <a:rPr lang="en-US" b="1" dirty="0" smtClean="0"/>
              <a:t>Cross compliance</a:t>
            </a:r>
            <a:r>
              <a:rPr lang="en-US" dirty="0" smtClean="0"/>
              <a:t>: incorporating the WFD and </a:t>
            </a:r>
            <a:r>
              <a:rPr lang="en-US" dirty="0"/>
              <a:t>the Sustainable Use of Pesticides </a:t>
            </a:r>
            <a:r>
              <a:rPr lang="en-US" dirty="0" smtClean="0"/>
              <a:t>Directives</a:t>
            </a:r>
          </a:p>
          <a:p>
            <a:r>
              <a:rPr lang="en-US" b="1" dirty="0" smtClean="0"/>
              <a:t>Rural Development</a:t>
            </a:r>
            <a:r>
              <a:rPr lang="en-US" dirty="0" smtClean="0"/>
              <a:t>: improving </a:t>
            </a:r>
            <a:r>
              <a:rPr lang="en-US" dirty="0"/>
              <a:t>water management, </a:t>
            </a:r>
            <a:r>
              <a:rPr lang="en-US" dirty="0" smtClean="0"/>
              <a:t>incl. </a:t>
            </a:r>
            <a:r>
              <a:rPr lang="en-US" dirty="0" err="1"/>
              <a:t>fertiliser</a:t>
            </a:r>
            <a:r>
              <a:rPr lang="en-US" dirty="0"/>
              <a:t> and pesticide management; increasing efficiency in water </a:t>
            </a:r>
            <a:r>
              <a:rPr lang="en-US" dirty="0" smtClean="0"/>
              <a:t>use, advisory </a:t>
            </a:r>
            <a:r>
              <a:rPr lang="en-US" dirty="0"/>
              <a:t>services </a:t>
            </a:r>
            <a:r>
              <a:rPr lang="en-US" dirty="0" smtClean="0"/>
              <a:t>to farmers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2014 Report of the European Court of Auditors:</a:t>
            </a:r>
          </a:p>
          <a:p>
            <a:pPr marL="0" indent="0">
              <a:buNone/>
            </a:pPr>
            <a:r>
              <a:rPr lang="en-US" dirty="0" smtClean="0"/>
              <a:t>Commission and MS have only be partially successful </a:t>
            </a:r>
            <a:br>
              <a:rPr lang="en-US" dirty="0" smtClean="0"/>
            </a:br>
            <a:r>
              <a:rPr lang="en-US" dirty="0" smtClean="0"/>
              <a:t>in integrating WFD objectives into the CAP</a:t>
            </a:r>
            <a:br>
              <a:rPr lang="en-US" dirty="0" smtClean="0"/>
            </a:br>
            <a:endParaRPr lang="en-US" dirty="0" smtClean="0"/>
          </a:p>
          <a:p>
            <a:endParaRPr lang="en-US" dirty="0"/>
          </a:p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Linkages NWRM and EU directives/policies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728C2-77E5-48E6-AE82-6B248AAE2F59}" type="slidenum">
              <a:rPr lang="de-DE" smtClean="0"/>
              <a:t>16</a:t>
            </a:fld>
            <a:endParaRPr lang="de-DE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7342" y="4005064"/>
            <a:ext cx="1695847" cy="239063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3356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de-DE" sz="3200" dirty="0">
                <a:solidFill>
                  <a:schemeClr val="accent2"/>
                </a:solidFill>
              </a:rPr>
              <a:t>LIFE </a:t>
            </a:r>
            <a:r>
              <a:rPr lang="de-DE" sz="3200" dirty="0" smtClean="0">
                <a:solidFill>
                  <a:schemeClr val="accent2"/>
                </a:solidFill>
              </a:rPr>
              <a:t>Regulation 2014-2020</a:t>
            </a:r>
            <a:endParaRPr lang="de-DE" sz="3200" dirty="0">
              <a:solidFill>
                <a:schemeClr val="accent2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sz="2800" b="1" dirty="0" smtClean="0"/>
              <a:t>Integrated Projects:</a:t>
            </a:r>
          </a:p>
          <a:p>
            <a:r>
              <a:rPr lang="en-US" sz="2400" dirty="0" smtClean="0"/>
              <a:t>Priority </a:t>
            </a:r>
            <a:r>
              <a:rPr lang="en-US" sz="2400" dirty="0"/>
              <a:t>area Environment and Resource Efficiency </a:t>
            </a:r>
            <a:endParaRPr lang="de-DE" sz="2400" dirty="0"/>
          </a:p>
          <a:p>
            <a:r>
              <a:rPr lang="en-US" sz="2400" dirty="0" smtClean="0"/>
              <a:t>Large </a:t>
            </a:r>
            <a:r>
              <a:rPr lang="en-US" sz="2400" dirty="0"/>
              <a:t>territorial </a:t>
            </a:r>
            <a:r>
              <a:rPr lang="en-US" sz="2400" dirty="0" smtClean="0"/>
              <a:t>scale, </a:t>
            </a:r>
            <a:r>
              <a:rPr lang="en-GB" sz="2400" dirty="0" smtClean="0"/>
              <a:t>complementary </a:t>
            </a:r>
            <a:r>
              <a:rPr lang="en-GB" sz="2400" dirty="0"/>
              <a:t>actions with additional co-funding; involvement </a:t>
            </a:r>
            <a:r>
              <a:rPr lang="en-GB" sz="2400" dirty="0" smtClean="0"/>
              <a:t>stakeholders, </a:t>
            </a:r>
            <a:r>
              <a:rPr lang="en-US" sz="2400" dirty="0" smtClean="0"/>
              <a:t>plans </a:t>
            </a:r>
            <a:r>
              <a:rPr lang="en-US" sz="2400" dirty="0"/>
              <a:t>or strategies required by specific </a:t>
            </a:r>
            <a:r>
              <a:rPr lang="en-US" sz="2400" dirty="0" smtClean="0"/>
              <a:t>EU environmental legislation</a:t>
            </a:r>
          </a:p>
          <a:p>
            <a:r>
              <a:rPr lang="en-US" sz="2400" dirty="0" smtClean="0"/>
              <a:t>Priority </a:t>
            </a:r>
            <a:r>
              <a:rPr lang="en-US" sz="2400" dirty="0"/>
              <a:t>will be </a:t>
            </a:r>
            <a:r>
              <a:rPr lang="en-US" sz="2400" dirty="0" smtClean="0"/>
              <a:t>given </a:t>
            </a:r>
            <a:r>
              <a:rPr lang="en-US" sz="2400" dirty="0" err="1" smtClean="0"/>
              <a:t>i.a</a:t>
            </a:r>
            <a:r>
              <a:rPr lang="en-US" sz="2400" dirty="0" smtClean="0"/>
              <a:t>. </a:t>
            </a:r>
            <a:br>
              <a:rPr lang="en-US" sz="2400" dirty="0" smtClean="0"/>
            </a:br>
            <a:r>
              <a:rPr lang="en-US" sz="2400" dirty="0" smtClean="0"/>
              <a:t>to </a:t>
            </a:r>
            <a:r>
              <a:rPr lang="en-US" sz="2400" dirty="0"/>
              <a:t>the following </a:t>
            </a:r>
            <a:r>
              <a:rPr lang="en-US" sz="2400" dirty="0" smtClean="0"/>
              <a:t>projects: </a:t>
            </a:r>
            <a:br>
              <a:rPr lang="en-US" sz="2400" dirty="0" smtClean="0"/>
            </a:br>
            <a:r>
              <a:rPr lang="en-US" sz="2400" dirty="0" smtClean="0"/>
              <a:t>Water</a:t>
            </a:r>
            <a:r>
              <a:rPr lang="en-US" sz="2400" dirty="0"/>
              <a:t>, floods and </a:t>
            </a:r>
            <a:r>
              <a:rPr lang="en-US" sz="2400" dirty="0" smtClean="0"/>
              <a:t>drought </a:t>
            </a:r>
            <a:br>
              <a:rPr lang="en-US" sz="2400" dirty="0" smtClean="0"/>
            </a:br>
            <a:r>
              <a:rPr lang="en-US" sz="2400" dirty="0" smtClean="0"/>
              <a:t>Annex III (</a:t>
            </a:r>
            <a:r>
              <a:rPr lang="en-US" sz="2400" dirty="0"/>
              <a:t>a</a:t>
            </a:r>
            <a:r>
              <a:rPr lang="en-US" sz="2400" dirty="0" smtClean="0"/>
              <a:t>)</a:t>
            </a:r>
            <a:endParaRPr lang="de-DE" sz="240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Linkages NWRM and EU directives/policies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728C2-77E5-48E6-AE82-6B248AAE2F59}" type="slidenum">
              <a:rPr lang="de-DE" smtClean="0"/>
              <a:t>17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3739590"/>
            <a:ext cx="5328592" cy="2641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85074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>
                <a:solidFill>
                  <a:schemeClr val="accent2"/>
                </a:solidFill>
              </a:rPr>
              <a:t>LIFE multiannual work </a:t>
            </a:r>
            <a:r>
              <a:rPr lang="en-US" sz="3200" dirty="0" err="1">
                <a:solidFill>
                  <a:schemeClr val="accent2"/>
                </a:solidFill>
              </a:rPr>
              <a:t>programme</a:t>
            </a:r>
            <a:r>
              <a:rPr lang="en-US" sz="3200" dirty="0">
                <a:solidFill>
                  <a:schemeClr val="accent2"/>
                </a:solidFill>
              </a:rPr>
              <a:t> </a:t>
            </a:r>
            <a:r>
              <a:rPr lang="en-US" sz="3200" dirty="0" smtClean="0">
                <a:solidFill>
                  <a:schemeClr val="accent2"/>
                </a:solidFill>
              </a:rPr>
              <a:t>2014-17</a:t>
            </a:r>
            <a:endParaRPr lang="de-DE" sz="3200" dirty="0">
              <a:solidFill>
                <a:schemeClr val="accent2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600" b="1" dirty="0" smtClean="0"/>
              <a:t>Objective: develop</a:t>
            </a:r>
            <a:r>
              <a:rPr lang="en-US" sz="2600" b="1" dirty="0"/>
              <a:t>, test and </a:t>
            </a:r>
            <a:r>
              <a:rPr lang="en-US" sz="2600" b="1" dirty="0" smtClean="0"/>
              <a:t>demonstrate </a:t>
            </a:r>
            <a:r>
              <a:rPr lang="en-US" sz="2600" b="1" dirty="0"/>
              <a:t>policy or </a:t>
            </a:r>
            <a:r>
              <a:rPr lang="en-US" sz="2600" b="1" dirty="0" smtClean="0"/>
              <a:t>management </a:t>
            </a:r>
            <a:r>
              <a:rPr lang="en-US" sz="2600" b="1" dirty="0"/>
              <a:t>approaches, best practices and </a:t>
            </a:r>
            <a:r>
              <a:rPr lang="en-US" sz="2600" b="1" dirty="0" smtClean="0"/>
              <a:t>solutions, e.g.:</a:t>
            </a:r>
            <a:endParaRPr lang="en-US" sz="2600" b="1" dirty="0"/>
          </a:p>
          <a:p>
            <a:r>
              <a:rPr lang="en-US" sz="2600" dirty="0" smtClean="0"/>
              <a:t>Planning </a:t>
            </a:r>
            <a:r>
              <a:rPr lang="en-US" sz="2600" dirty="0"/>
              <a:t>and establishment </a:t>
            </a:r>
            <a:r>
              <a:rPr lang="en-US" sz="2600" dirty="0" smtClean="0"/>
              <a:t>of </a:t>
            </a:r>
            <a:r>
              <a:rPr lang="en-US" sz="2600" b="1" dirty="0"/>
              <a:t>natural water retention measures</a:t>
            </a:r>
            <a:r>
              <a:rPr lang="en-US" sz="2600" dirty="0"/>
              <a:t> that increase infiltration, storage of water and remove pollutants through natural, or ‘natural-like’ processes and thereby contribute to the achievement of the WFD and the </a:t>
            </a:r>
            <a:r>
              <a:rPr lang="en-US" sz="2600" dirty="0" smtClean="0"/>
              <a:t>FD </a:t>
            </a:r>
            <a:r>
              <a:rPr lang="en-US" sz="2600" dirty="0"/>
              <a:t>objectives </a:t>
            </a:r>
            <a:r>
              <a:rPr lang="en-US" sz="2600" dirty="0" smtClean="0"/>
              <a:t>…</a:t>
            </a:r>
            <a:endParaRPr lang="en-US" sz="2600" dirty="0"/>
          </a:p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Linkages NWRM and EU directives/policies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728C2-77E5-48E6-AE82-6B248AAE2F59}" type="slidenum">
              <a:rPr lang="de-DE" smtClean="0"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361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sz="3200" dirty="0" smtClean="0"/>
              <a:t>Conclusions</a:t>
            </a:r>
            <a:endParaRPr lang="en-GB" sz="32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sz="2400" dirty="0" smtClean="0"/>
              <a:t>As NWRMs </a:t>
            </a:r>
            <a:r>
              <a:rPr lang="de-DE" sz="2400" dirty="0" err="1" smtClean="0"/>
              <a:t>are</a:t>
            </a:r>
            <a:r>
              <a:rPr lang="de-DE" sz="2400" dirty="0" smtClean="0"/>
              <a:t> (</a:t>
            </a:r>
            <a:r>
              <a:rPr lang="de-DE" sz="2400" dirty="0" err="1" smtClean="0"/>
              <a:t>often</a:t>
            </a:r>
            <a:r>
              <a:rPr lang="de-DE" sz="2400" dirty="0" smtClean="0"/>
              <a:t>)</a:t>
            </a:r>
          </a:p>
          <a:p>
            <a:r>
              <a:rPr lang="en-GB" sz="2400" dirty="0" smtClean="0"/>
              <a:t>multi dimensional,</a:t>
            </a:r>
          </a:p>
          <a:p>
            <a:r>
              <a:rPr lang="en-GB" sz="2400" dirty="0" smtClean="0"/>
              <a:t>large scale (catchment),</a:t>
            </a:r>
          </a:p>
          <a:p>
            <a:r>
              <a:rPr lang="en-GB" sz="2400" dirty="0" smtClean="0"/>
              <a:t>long term,</a:t>
            </a:r>
          </a:p>
          <a:p>
            <a:r>
              <a:rPr lang="en-GB" sz="2400" dirty="0" smtClean="0"/>
              <a:t>multi beneficial and</a:t>
            </a:r>
          </a:p>
          <a:p>
            <a:r>
              <a:rPr lang="en-GB" sz="2400" dirty="0" smtClean="0"/>
              <a:t>cost efficient projects,</a:t>
            </a:r>
          </a:p>
          <a:p>
            <a:pPr marL="0" indent="0">
              <a:buNone/>
            </a:pPr>
            <a:endParaRPr lang="en-GB" sz="2400" dirty="0" smtClean="0"/>
          </a:p>
          <a:p>
            <a:pPr marL="0" indent="0">
              <a:buNone/>
            </a:pPr>
            <a:r>
              <a:rPr lang="en-GB" sz="2400" dirty="0" smtClean="0"/>
              <a:t>further policy, legislative and institutional integration is needed.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Linkages NWRM and EU directives/policies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728C2-77E5-48E6-AE82-6B248AAE2F59}" type="slidenum">
              <a:rPr lang="de-DE" smtClean="0"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025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de-DE" sz="3200" dirty="0">
                <a:solidFill>
                  <a:prstClr val="black"/>
                </a:solidFill>
              </a:rPr>
              <a:t>Natural </a:t>
            </a:r>
            <a:r>
              <a:rPr lang="de-DE" sz="3200" dirty="0" err="1">
                <a:solidFill>
                  <a:prstClr val="black"/>
                </a:solidFill>
              </a:rPr>
              <a:t>Water</a:t>
            </a:r>
            <a:r>
              <a:rPr lang="de-DE" sz="3200" dirty="0">
                <a:solidFill>
                  <a:prstClr val="black"/>
                </a:solidFill>
              </a:rPr>
              <a:t> Retention </a:t>
            </a:r>
            <a:r>
              <a:rPr lang="de-DE" sz="3200" dirty="0" err="1">
                <a:solidFill>
                  <a:prstClr val="black"/>
                </a:solidFill>
              </a:rPr>
              <a:t>Measures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sz="1600" dirty="0" smtClean="0"/>
              <a:t>Definition discussed by </a:t>
            </a:r>
            <a:r>
              <a:rPr lang="en-GB" sz="1600" dirty="0"/>
              <a:t>the </a:t>
            </a:r>
            <a:r>
              <a:rPr lang="en-GB" sz="1600" dirty="0" smtClean="0"/>
              <a:t>CIS/WG </a:t>
            </a:r>
            <a:r>
              <a:rPr lang="en-GB" sz="1600" dirty="0" err="1" smtClean="0"/>
              <a:t>PoM</a:t>
            </a:r>
            <a:r>
              <a:rPr lang="en-GB" sz="1600" dirty="0" smtClean="0"/>
              <a:t>-drafting group on </a:t>
            </a:r>
            <a:r>
              <a:rPr lang="en-GB" sz="1600" dirty="0"/>
              <a:t>NWRM</a:t>
            </a:r>
            <a:br>
              <a:rPr lang="en-GB" sz="1600" dirty="0"/>
            </a:br>
            <a:r>
              <a:rPr lang="en-GB" sz="1600" dirty="0"/>
              <a:t>Document to agenda point 5a at the CIS-WG </a:t>
            </a:r>
            <a:r>
              <a:rPr lang="en-GB" sz="1600" dirty="0" err="1"/>
              <a:t>PoM</a:t>
            </a:r>
            <a:r>
              <a:rPr lang="en-GB" sz="1600" dirty="0"/>
              <a:t> 14 March 2014: </a:t>
            </a:r>
            <a:endParaRPr lang="de-DE" sz="16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GB" sz="3600" dirty="0" smtClean="0"/>
              <a:t>Natural </a:t>
            </a:r>
            <a:r>
              <a:rPr lang="en-GB" sz="3600" dirty="0"/>
              <a:t>Water Retention Measures (NWRM) are </a:t>
            </a:r>
            <a:r>
              <a:rPr lang="en-GB" sz="3600" b="1" dirty="0"/>
              <a:t>multi-functional measures</a:t>
            </a:r>
            <a:r>
              <a:rPr lang="en-GB" sz="3600" dirty="0"/>
              <a:t> that aim to protect water resources and address water-related challenges by restoring or maintaining ecosystems as well as natural features and characteristics of water bodies using </a:t>
            </a:r>
            <a:r>
              <a:rPr lang="en-GB" sz="3600" b="1" dirty="0"/>
              <a:t>natural means and processes</a:t>
            </a:r>
            <a:r>
              <a:rPr lang="en-GB" sz="3600" dirty="0"/>
              <a:t>. </a:t>
            </a:r>
            <a:r>
              <a:rPr lang="en-GB" sz="3600" dirty="0" smtClean="0"/>
              <a:t/>
            </a:r>
            <a:br>
              <a:rPr lang="en-GB" sz="3600" dirty="0" smtClean="0"/>
            </a:br>
            <a:r>
              <a:rPr lang="en-GB" sz="3600" dirty="0" smtClean="0"/>
              <a:t/>
            </a:r>
            <a:br>
              <a:rPr lang="en-GB" sz="3600" dirty="0" smtClean="0"/>
            </a:br>
            <a:r>
              <a:rPr lang="en-GB" sz="5800" b="1" dirty="0" smtClean="0"/>
              <a:t>The </a:t>
            </a:r>
            <a:r>
              <a:rPr lang="en-GB" sz="5800" b="1" dirty="0"/>
              <a:t>main focus of applying NWRM is to enhance the retention capacity of aquifers, soil, and aquatic and water dependent ecosystems </a:t>
            </a:r>
            <a:r>
              <a:rPr lang="en-GB" sz="5800" b="1" dirty="0" smtClean="0"/>
              <a:t/>
            </a:r>
            <a:br>
              <a:rPr lang="en-GB" sz="5800" b="1" dirty="0" smtClean="0"/>
            </a:br>
            <a:r>
              <a:rPr lang="en-GB" sz="5100" b="1" dirty="0" smtClean="0"/>
              <a:t/>
            </a:r>
            <a:br>
              <a:rPr lang="en-GB" sz="5100" b="1" dirty="0" smtClean="0"/>
            </a:br>
            <a:r>
              <a:rPr lang="en-GB" dirty="0" smtClean="0"/>
              <a:t>with </a:t>
            </a:r>
            <a:r>
              <a:rPr lang="en-GB" dirty="0"/>
              <a:t>a view to improve their status. Appropriate application of NWRM supports </a:t>
            </a:r>
            <a:r>
              <a:rPr lang="en-GB" b="1" dirty="0"/>
              <a:t>green infrastructure</a:t>
            </a:r>
            <a:r>
              <a:rPr lang="en-GB" dirty="0"/>
              <a:t>, improves the quantitative status of water bodies as such, and reduces the vulnerability to </a:t>
            </a:r>
            <a:r>
              <a:rPr lang="en-GB" b="1" dirty="0"/>
              <a:t>floods and droughts</a:t>
            </a:r>
            <a:r>
              <a:rPr lang="en-GB" dirty="0"/>
              <a:t>. It positively affects the </a:t>
            </a:r>
            <a:r>
              <a:rPr lang="en-GB" b="1" dirty="0"/>
              <a:t>chemical and ecological status of water bodies </a:t>
            </a:r>
            <a:r>
              <a:rPr lang="en-GB" dirty="0"/>
              <a:t>by restoring natural </a:t>
            </a:r>
            <a:r>
              <a:rPr lang="en-GB" b="1" dirty="0"/>
              <a:t>functioning of ecosystems and the services </a:t>
            </a:r>
            <a:r>
              <a:rPr lang="en-GB" dirty="0"/>
              <a:t>they provide. The restored ecosystems contribute both to </a:t>
            </a:r>
            <a:r>
              <a:rPr lang="en-GB" b="1" dirty="0"/>
              <a:t>climate change adaptation and mitigation</a:t>
            </a:r>
            <a:r>
              <a:rPr lang="en-GB" dirty="0" smtClean="0"/>
              <a:t>.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err="1" smtClean="0"/>
              <a:t>Linkages</a:t>
            </a:r>
            <a:r>
              <a:rPr lang="de-DE" dirty="0" smtClean="0"/>
              <a:t> NWRM </a:t>
            </a:r>
            <a:r>
              <a:rPr lang="de-DE" dirty="0" err="1" smtClean="0"/>
              <a:t>and</a:t>
            </a:r>
            <a:r>
              <a:rPr lang="de-DE" dirty="0" smtClean="0"/>
              <a:t> EU </a:t>
            </a:r>
            <a:r>
              <a:rPr lang="de-DE" dirty="0" err="1" smtClean="0"/>
              <a:t>directives</a:t>
            </a:r>
            <a:r>
              <a:rPr lang="de-DE" dirty="0" smtClean="0"/>
              <a:t>/</a:t>
            </a:r>
            <a:r>
              <a:rPr lang="de-DE" dirty="0" err="1" smtClean="0"/>
              <a:t>policies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728C2-77E5-48E6-AE82-6B248AAE2F59}" type="slidenum">
              <a:rPr lang="de-DE" smtClean="0"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89143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 smtClean="0"/>
          </a:p>
          <a:p>
            <a:pPr marL="0" indent="0" algn="ctr">
              <a:buNone/>
            </a:pPr>
            <a:r>
              <a:rPr lang="de-DE" dirty="0" err="1" smtClean="0"/>
              <a:t>Thank</a:t>
            </a:r>
            <a:r>
              <a:rPr lang="de-DE" dirty="0" smtClean="0"/>
              <a:t> </a:t>
            </a:r>
            <a:r>
              <a:rPr lang="de-DE" dirty="0" err="1" smtClean="0"/>
              <a:t>you</a:t>
            </a:r>
            <a:r>
              <a:rPr lang="de-DE" dirty="0" smtClean="0"/>
              <a:t>!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err="1" smtClean="0"/>
              <a:t>Linkages</a:t>
            </a:r>
            <a:r>
              <a:rPr lang="de-DE" dirty="0" smtClean="0"/>
              <a:t> NWRM </a:t>
            </a:r>
            <a:r>
              <a:rPr lang="de-DE" dirty="0" err="1" smtClean="0"/>
              <a:t>and</a:t>
            </a:r>
            <a:r>
              <a:rPr lang="de-DE" dirty="0" smtClean="0"/>
              <a:t> EU </a:t>
            </a:r>
            <a:r>
              <a:rPr lang="de-DE" dirty="0" err="1" smtClean="0"/>
              <a:t>directives</a:t>
            </a:r>
            <a:r>
              <a:rPr lang="de-DE" dirty="0" smtClean="0"/>
              <a:t>/</a:t>
            </a:r>
            <a:r>
              <a:rPr lang="de-DE" dirty="0" err="1" smtClean="0"/>
              <a:t>policies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728C2-77E5-48E6-AE82-6B248AAE2F59}" type="slidenum">
              <a:rPr lang="de-DE" smtClean="0"/>
              <a:t>20</a:t>
            </a:fld>
            <a:endParaRPr lang="de-DE"/>
          </a:p>
        </p:txBody>
      </p:sp>
      <p:pic>
        <p:nvPicPr>
          <p:cNvPr id="6" name="Picture 2" descr="F:\Vorlagen\BMU_Logo_DE.bmp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1947863" cy="779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Untertitel 2"/>
          <p:cNvSpPr txBox="1">
            <a:spLocks/>
          </p:cNvSpPr>
          <p:nvPr/>
        </p:nvSpPr>
        <p:spPr>
          <a:xfrm>
            <a:off x="788256" y="5805264"/>
            <a:ext cx="7560840" cy="334888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smtClean="0"/>
              <a:t>Thomas Borchers, German Federal Environment Ministry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05801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de-DE" sz="3200" dirty="0" smtClean="0"/>
              <a:t>Natural </a:t>
            </a:r>
            <a:r>
              <a:rPr lang="de-DE" sz="3200" dirty="0" err="1" smtClean="0"/>
              <a:t>Water</a:t>
            </a:r>
            <a:r>
              <a:rPr lang="de-DE" sz="3200" dirty="0" smtClean="0"/>
              <a:t> Retention </a:t>
            </a:r>
            <a:r>
              <a:rPr lang="de-DE" sz="3200" dirty="0" err="1" smtClean="0"/>
              <a:t>Measures</a:t>
            </a:r>
            <a:endParaRPr lang="de-DE" sz="32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484784"/>
            <a:ext cx="8435280" cy="4853136"/>
          </a:xfrm>
        </p:spPr>
        <p:txBody>
          <a:bodyPr>
            <a:normAutofit fontScale="25000" lnSpcReduction="20000"/>
          </a:bodyPr>
          <a:lstStyle/>
          <a:p>
            <a:pPr marL="0" lvl="0" indent="0">
              <a:buNone/>
            </a:pPr>
            <a:r>
              <a:rPr lang="en-GB" sz="6400" dirty="0"/>
              <a:t>NWRM </a:t>
            </a:r>
            <a:r>
              <a:rPr lang="en-GB" sz="6400" dirty="0" smtClean="0"/>
              <a:t>can </a:t>
            </a:r>
            <a:r>
              <a:rPr lang="en-GB" sz="6400" dirty="0"/>
              <a:t>contribute to the </a:t>
            </a:r>
            <a:r>
              <a:rPr lang="en-GB" sz="6400" dirty="0" smtClean="0"/>
              <a:t>achievement of the objects of different EU directives </a:t>
            </a:r>
            <a:r>
              <a:rPr lang="en-GB" sz="6400" dirty="0"/>
              <a:t>and </a:t>
            </a:r>
            <a:r>
              <a:rPr lang="en-GB" sz="6400" dirty="0" smtClean="0"/>
              <a:t>policies, </a:t>
            </a:r>
            <a:r>
              <a:rPr lang="en-GB" sz="6400" dirty="0" err="1" smtClean="0"/>
              <a:t>i.a</a:t>
            </a:r>
            <a:r>
              <a:rPr lang="en-GB" sz="6400" dirty="0" smtClean="0"/>
              <a:t>.:</a:t>
            </a:r>
            <a:br>
              <a:rPr lang="en-GB" sz="6400" dirty="0" smtClean="0"/>
            </a:br>
            <a:r>
              <a:rPr lang="en-GB" sz="6400" dirty="0" smtClean="0"/>
              <a:t/>
            </a:r>
            <a:br>
              <a:rPr lang="en-GB" sz="6400" dirty="0" smtClean="0"/>
            </a:br>
            <a:r>
              <a:rPr lang="en-GB" sz="6400" b="1" dirty="0" smtClean="0">
                <a:solidFill>
                  <a:schemeClr val="accent3"/>
                </a:solidFill>
              </a:rPr>
              <a:t>Policies/Strategies</a:t>
            </a:r>
          </a:p>
          <a:p>
            <a:pPr marL="180000" lvl="0" indent="-180000"/>
            <a:r>
              <a:rPr lang="en-GB" sz="4000" dirty="0" smtClean="0"/>
              <a:t>Blueprint Communication (2012) </a:t>
            </a:r>
          </a:p>
          <a:p>
            <a:pPr marL="180000" lvl="0" indent="-180000"/>
            <a:r>
              <a:rPr lang="en-US" sz="4000" dirty="0" smtClean="0"/>
              <a:t>EU Biodiversity Strategy to 2020 (2011)</a:t>
            </a:r>
            <a:endParaRPr lang="en-GB" sz="4000" dirty="0" smtClean="0"/>
          </a:p>
          <a:p>
            <a:pPr marL="180000" lvl="0" indent="-180000"/>
            <a:r>
              <a:rPr lang="en-GB" sz="4000" dirty="0"/>
              <a:t>Green Infrastructure Strategy (2013</a:t>
            </a:r>
            <a:r>
              <a:rPr lang="en-GB" sz="4000" dirty="0" smtClean="0"/>
              <a:t>)</a:t>
            </a:r>
          </a:p>
          <a:p>
            <a:pPr marL="180000" lvl="0" indent="-180000"/>
            <a:r>
              <a:rPr lang="en-GB" sz="4000" dirty="0" smtClean="0"/>
              <a:t>EU Strategy on adaptation to climate change (2013)</a:t>
            </a:r>
          </a:p>
          <a:p>
            <a:pPr marL="180000" lvl="0" indent="-180000"/>
            <a:r>
              <a:rPr lang="en-US" sz="4000" dirty="0" smtClean="0"/>
              <a:t>[Communication on Water Scarcity and drought (2007/2012)]</a:t>
            </a:r>
          </a:p>
          <a:p>
            <a:pPr marL="180000" lvl="0" indent="-180000"/>
            <a:r>
              <a:rPr lang="en-US" sz="4000" dirty="0" smtClean="0"/>
              <a:t>A new EU Forest Strategy (2013)</a:t>
            </a:r>
          </a:p>
          <a:p>
            <a:pPr marL="180000" lvl="0" indent="-180000"/>
            <a:r>
              <a:rPr lang="en-US" sz="4000" dirty="0" smtClean="0"/>
              <a:t>Common Agricultural Policy (2013)</a:t>
            </a:r>
          </a:p>
          <a:p>
            <a:pPr marL="180000" lvl="0" indent="-180000"/>
            <a:r>
              <a:rPr lang="en-US" sz="4000" dirty="0" smtClean="0"/>
              <a:t>[7th Environment Action Program (2013)]</a:t>
            </a:r>
          </a:p>
          <a:p>
            <a:pPr marL="180000" lvl="0" indent="-180000"/>
            <a:r>
              <a:rPr lang="en-US" sz="4000" dirty="0" smtClean="0"/>
              <a:t>[Roadmap to a Resource Efficient Europe (2011)]</a:t>
            </a:r>
          </a:p>
          <a:p>
            <a:pPr marL="180000" lvl="0" indent="-180000"/>
            <a:r>
              <a:rPr lang="en-US" sz="4000" dirty="0" smtClean="0"/>
              <a:t>[Europe 2020 Strategy (2010)]</a:t>
            </a:r>
          </a:p>
          <a:p>
            <a:pPr marL="180000" lvl="0" indent="-180000"/>
            <a:r>
              <a:rPr lang="en-US" sz="4000" dirty="0" smtClean="0"/>
              <a:t>…</a:t>
            </a:r>
          </a:p>
          <a:p>
            <a:pPr marL="0" lvl="0" indent="0">
              <a:buNone/>
            </a:pPr>
            <a:r>
              <a:rPr lang="en-GB" sz="6400" b="1" dirty="0" smtClean="0">
                <a:solidFill>
                  <a:schemeClr val="accent1"/>
                </a:solidFill>
              </a:rPr>
              <a:t>Directives</a:t>
            </a:r>
          </a:p>
          <a:p>
            <a:pPr marL="180000" lvl="0" indent="-180000"/>
            <a:r>
              <a:rPr lang="en-GB" sz="4000" dirty="0" smtClean="0"/>
              <a:t>Water </a:t>
            </a:r>
            <a:r>
              <a:rPr lang="en-GB" sz="4000" dirty="0"/>
              <a:t>Framework </a:t>
            </a:r>
            <a:r>
              <a:rPr lang="en-GB" sz="4000" dirty="0" smtClean="0"/>
              <a:t>Directive (2000)</a:t>
            </a:r>
          </a:p>
          <a:p>
            <a:pPr marL="180000" lvl="0" indent="-180000"/>
            <a:r>
              <a:rPr lang="en-GB" sz="4000" dirty="0" smtClean="0"/>
              <a:t>Flood </a:t>
            </a:r>
            <a:r>
              <a:rPr lang="en-GB" sz="4000" dirty="0"/>
              <a:t>Risk </a:t>
            </a:r>
            <a:r>
              <a:rPr lang="en-GB" sz="4000" dirty="0" smtClean="0"/>
              <a:t>Directive (2007)</a:t>
            </a:r>
            <a:endParaRPr lang="en-GB" sz="4000" dirty="0"/>
          </a:p>
          <a:p>
            <a:pPr marL="180000" indent="-180000"/>
            <a:r>
              <a:rPr lang="en-GB" sz="4000" dirty="0" smtClean="0"/>
              <a:t>Birds &amp; Habitats Directives </a:t>
            </a:r>
            <a:r>
              <a:rPr lang="en-GB" sz="4000" dirty="0"/>
              <a:t>(1979/1992)</a:t>
            </a:r>
          </a:p>
          <a:p>
            <a:pPr marL="180000" indent="-180000"/>
            <a:r>
              <a:rPr lang="en-GB" sz="4000" dirty="0" smtClean="0"/>
              <a:t>[Nitrates Directive (1997)]</a:t>
            </a:r>
            <a:endParaRPr lang="en-GB" sz="4000" dirty="0"/>
          </a:p>
          <a:p>
            <a:pPr marL="180000" lvl="0" indent="-180000"/>
            <a:r>
              <a:rPr lang="en-GB" sz="4000" dirty="0" smtClean="0"/>
              <a:t>[Marine </a:t>
            </a:r>
            <a:r>
              <a:rPr lang="en-GB" sz="4000" dirty="0"/>
              <a:t>Strategy Framework </a:t>
            </a:r>
            <a:r>
              <a:rPr lang="en-GB" sz="4000" dirty="0" smtClean="0"/>
              <a:t>Directive (2010)]</a:t>
            </a:r>
          </a:p>
          <a:p>
            <a:pPr marL="180000" indent="-180000"/>
            <a:r>
              <a:rPr lang="en-GB" sz="4000" dirty="0"/>
              <a:t>[</a:t>
            </a:r>
            <a:r>
              <a:rPr lang="en-GB" sz="4000" dirty="0" smtClean="0"/>
              <a:t>Groundwater Directive (2006)]</a:t>
            </a:r>
          </a:p>
          <a:p>
            <a:pPr marL="180000" indent="-180000"/>
            <a:r>
              <a:rPr lang="en-GB" sz="4000" dirty="0" smtClean="0"/>
              <a:t>[Drinking </a:t>
            </a:r>
            <a:r>
              <a:rPr lang="en-GB" sz="4000" dirty="0"/>
              <a:t>Water </a:t>
            </a:r>
            <a:r>
              <a:rPr lang="en-GB" sz="4000" dirty="0" smtClean="0"/>
              <a:t>Directive (1998)]</a:t>
            </a:r>
          </a:p>
          <a:p>
            <a:pPr marL="180000" indent="-180000"/>
            <a:r>
              <a:rPr lang="en-US" sz="4000" dirty="0" smtClean="0"/>
              <a:t>[Urban </a:t>
            </a:r>
            <a:r>
              <a:rPr lang="en-US" sz="4000" dirty="0"/>
              <a:t>Waste Water </a:t>
            </a:r>
            <a:r>
              <a:rPr lang="en-US" sz="4000" dirty="0" smtClean="0"/>
              <a:t>Treatment Directive (1991)]</a:t>
            </a:r>
          </a:p>
          <a:p>
            <a:pPr marL="180000" indent="-180000"/>
            <a:r>
              <a:rPr lang="en-GB" sz="4000" dirty="0" smtClean="0"/>
              <a:t>[Priority </a:t>
            </a:r>
            <a:r>
              <a:rPr lang="en-GB" sz="4000" dirty="0"/>
              <a:t>Substance </a:t>
            </a:r>
            <a:r>
              <a:rPr lang="en-GB" sz="4000" dirty="0" smtClean="0"/>
              <a:t>Directive (2008)]</a:t>
            </a:r>
          </a:p>
          <a:p>
            <a:pPr marL="180000" indent="-180000"/>
            <a:r>
              <a:rPr lang="en-GB" sz="4000" dirty="0" smtClean="0"/>
              <a:t>[Bathing Water Directive (2006)]</a:t>
            </a:r>
          </a:p>
          <a:p>
            <a:pPr marL="180000" indent="-180000"/>
            <a:r>
              <a:rPr lang="en-GB" sz="4000" dirty="0" smtClean="0"/>
              <a:t>…</a:t>
            </a:r>
            <a:endParaRPr lang="en-GB" sz="4000" dirty="0"/>
          </a:p>
          <a:p>
            <a:pPr marL="0" lvl="0" indent="0">
              <a:buNone/>
            </a:pPr>
            <a:r>
              <a:rPr lang="en-GB" sz="6400" b="1" dirty="0" smtClean="0">
                <a:solidFill>
                  <a:schemeClr val="accent2"/>
                </a:solidFill>
              </a:rPr>
              <a:t>Funding</a:t>
            </a:r>
          </a:p>
          <a:p>
            <a:pPr marL="180000" lvl="0" indent="-180000"/>
            <a:r>
              <a:rPr lang="en-US" sz="4000" dirty="0"/>
              <a:t>EU Structural and Investment </a:t>
            </a:r>
            <a:r>
              <a:rPr lang="en-US" sz="4000" dirty="0" smtClean="0"/>
              <a:t> Funds </a:t>
            </a:r>
            <a:r>
              <a:rPr lang="en-US" sz="4000" dirty="0"/>
              <a:t>(</a:t>
            </a:r>
            <a:r>
              <a:rPr lang="en-US" sz="4000" dirty="0" smtClean="0"/>
              <a:t>ESIF), </a:t>
            </a:r>
            <a:r>
              <a:rPr lang="en-US" sz="4000" dirty="0" err="1" smtClean="0"/>
              <a:t>i.a</a:t>
            </a:r>
            <a:r>
              <a:rPr lang="en-US" sz="4000" dirty="0" smtClean="0"/>
              <a:t>. ERDF, EAFRD, EMFF</a:t>
            </a:r>
          </a:p>
          <a:p>
            <a:pPr marL="180000" lvl="0" indent="-180000"/>
            <a:r>
              <a:rPr lang="en-US" sz="4000" dirty="0" smtClean="0"/>
              <a:t>LIFE 2014-2020</a:t>
            </a:r>
          </a:p>
          <a:p>
            <a:pPr marL="180000" lvl="0" indent="-180000"/>
            <a:r>
              <a:rPr lang="en-US" sz="4000" dirty="0" smtClean="0"/>
              <a:t>…</a:t>
            </a:r>
          </a:p>
          <a:p>
            <a:pPr lvl="0"/>
            <a:endParaRPr lang="en-US" dirty="0" smtClean="0"/>
          </a:p>
          <a:p>
            <a:pPr lvl="0"/>
            <a:endParaRPr lang="en-US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err="1" smtClean="0"/>
              <a:t>Linkages</a:t>
            </a:r>
            <a:r>
              <a:rPr lang="de-DE" dirty="0" smtClean="0"/>
              <a:t> NWRM </a:t>
            </a:r>
            <a:r>
              <a:rPr lang="de-DE" dirty="0" err="1" smtClean="0"/>
              <a:t>and</a:t>
            </a:r>
            <a:r>
              <a:rPr lang="de-DE" dirty="0" smtClean="0"/>
              <a:t> EU </a:t>
            </a:r>
            <a:r>
              <a:rPr lang="de-DE" dirty="0" err="1" smtClean="0"/>
              <a:t>directives</a:t>
            </a:r>
            <a:r>
              <a:rPr lang="de-DE" dirty="0" smtClean="0"/>
              <a:t>/</a:t>
            </a:r>
            <a:r>
              <a:rPr lang="de-DE" dirty="0" err="1" smtClean="0"/>
              <a:t>policies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728C2-77E5-48E6-AE82-6B248AAE2F59}" type="slidenum">
              <a:rPr lang="de-DE" smtClean="0"/>
              <a:t>3</a:t>
            </a:fld>
            <a:endParaRPr lang="de-DE"/>
          </a:p>
        </p:txBody>
      </p:sp>
      <p:graphicFrame>
        <p:nvGraphicFramePr>
          <p:cNvPr id="8" name="Inhaltsplatzhalt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11597733"/>
              </p:ext>
            </p:extLst>
          </p:nvPr>
        </p:nvGraphicFramePr>
        <p:xfrm>
          <a:off x="3707904" y="2060848"/>
          <a:ext cx="5040560" cy="40610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074640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algn="l"/>
            <a:r>
              <a:rPr lang="en-US" sz="3200" dirty="0">
                <a:solidFill>
                  <a:schemeClr val="accent3"/>
                </a:solidFill>
              </a:rPr>
              <a:t>Blueprint to Safeguard Europe's </a:t>
            </a:r>
            <a:r>
              <a:rPr lang="en-US" sz="3200" dirty="0" smtClean="0">
                <a:solidFill>
                  <a:schemeClr val="accent3"/>
                </a:solidFill>
              </a:rPr>
              <a:t>Waters </a:t>
            </a:r>
            <a:r>
              <a:rPr lang="en-GB" sz="3200" dirty="0" smtClean="0">
                <a:solidFill>
                  <a:schemeClr val="accent3"/>
                </a:solidFill>
              </a:rPr>
              <a:t>(I)</a:t>
            </a:r>
            <a:endParaRPr lang="en-GB" sz="3200" dirty="0">
              <a:solidFill>
                <a:schemeClr val="accent3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“Need </a:t>
            </a:r>
            <a:r>
              <a:rPr lang="en-US" dirty="0"/>
              <a:t>for better implementation and </a:t>
            </a:r>
            <a:r>
              <a:rPr lang="en-US" b="1" dirty="0"/>
              <a:t>increased </a:t>
            </a:r>
            <a:r>
              <a:rPr lang="en-US" b="1" dirty="0" smtClean="0"/>
              <a:t>integration </a:t>
            </a:r>
            <a:r>
              <a:rPr lang="en-US" dirty="0" smtClean="0"/>
              <a:t>of </a:t>
            </a:r>
            <a:r>
              <a:rPr lang="en-US" dirty="0"/>
              <a:t>water policy objectives into other policy </a:t>
            </a:r>
            <a:r>
              <a:rPr lang="en-US" dirty="0" smtClean="0"/>
              <a:t>areas”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“The </a:t>
            </a:r>
            <a:r>
              <a:rPr lang="en-US" dirty="0"/>
              <a:t>main </a:t>
            </a:r>
            <a:r>
              <a:rPr lang="en-US" b="1" dirty="0"/>
              <a:t>causes</a:t>
            </a:r>
            <a:r>
              <a:rPr lang="en-US" dirty="0"/>
              <a:t> of negative impacts </a:t>
            </a:r>
            <a:r>
              <a:rPr lang="en-US" dirty="0" smtClean="0"/>
              <a:t>on </a:t>
            </a:r>
            <a:br>
              <a:rPr lang="en-US" dirty="0" smtClean="0"/>
            </a:br>
            <a:r>
              <a:rPr lang="en-US" dirty="0" smtClean="0"/>
              <a:t>water </a:t>
            </a:r>
            <a:r>
              <a:rPr lang="en-US" dirty="0"/>
              <a:t>status </a:t>
            </a:r>
            <a:r>
              <a:rPr lang="en-US" b="1" dirty="0"/>
              <a:t>are interlinked</a:t>
            </a:r>
            <a:r>
              <a:rPr lang="en-US" dirty="0"/>
              <a:t>. These </a:t>
            </a:r>
            <a:r>
              <a:rPr lang="en-US" dirty="0" smtClean="0"/>
              <a:t>in-</a:t>
            </a:r>
            <a:br>
              <a:rPr lang="en-US" dirty="0" smtClean="0"/>
            </a:br>
            <a:r>
              <a:rPr lang="en-US" dirty="0" err="1" smtClean="0"/>
              <a:t>clude</a:t>
            </a:r>
            <a:r>
              <a:rPr lang="en-US" dirty="0" smtClean="0"/>
              <a:t> climate change</a:t>
            </a:r>
            <a:r>
              <a:rPr lang="en-US" dirty="0"/>
              <a:t>; land use; economic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activities </a:t>
            </a:r>
            <a:r>
              <a:rPr lang="en-US" dirty="0"/>
              <a:t>such as energy production,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industry</a:t>
            </a:r>
            <a:r>
              <a:rPr lang="en-US" dirty="0"/>
              <a:t>, agriculture </a:t>
            </a:r>
            <a:r>
              <a:rPr lang="en-US" dirty="0" smtClean="0"/>
              <a:t>and tourism</a:t>
            </a:r>
            <a:r>
              <a:rPr lang="en-US" dirty="0"/>
              <a:t>; urban development and demographic change</a:t>
            </a:r>
            <a:r>
              <a:rPr lang="en-US" dirty="0" smtClean="0"/>
              <a:t>.”</a:t>
            </a:r>
          </a:p>
          <a:p>
            <a:endParaRPr lang="de-DE" dirty="0"/>
          </a:p>
          <a:p>
            <a:pPr lvl="0"/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Linkages NWRM and EU directives/policies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728C2-77E5-48E6-AE82-6B248AAE2F59}" type="slidenum">
              <a:rPr lang="de-DE" smtClean="0"/>
              <a:t>4</a:t>
            </a:fld>
            <a:endParaRPr lang="de-DE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3475" y="3645024"/>
            <a:ext cx="1632981" cy="230425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7221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algn="l"/>
            <a:r>
              <a:rPr lang="en-US" sz="3200" dirty="0">
                <a:solidFill>
                  <a:schemeClr val="accent3"/>
                </a:solidFill>
              </a:rPr>
              <a:t>Blueprint to Safeguard Europe's Waters </a:t>
            </a:r>
            <a:r>
              <a:rPr lang="en-GB" sz="3200" dirty="0" smtClean="0">
                <a:solidFill>
                  <a:schemeClr val="accent3"/>
                </a:solidFill>
              </a:rPr>
              <a:t>(II)</a:t>
            </a:r>
            <a:endParaRPr lang="en-GB" sz="3200" dirty="0">
              <a:solidFill>
                <a:schemeClr val="accent3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Importance </a:t>
            </a:r>
            <a:r>
              <a:rPr lang="en-US" dirty="0"/>
              <a:t>of </a:t>
            </a:r>
            <a:r>
              <a:rPr lang="en-US" dirty="0" smtClean="0"/>
              <a:t>GI for </a:t>
            </a:r>
            <a:r>
              <a:rPr lang="en-US" dirty="0"/>
              <a:t>reducing the impacts of floods, droughts, and land use related </a:t>
            </a:r>
            <a:r>
              <a:rPr lang="en-US" dirty="0" smtClean="0"/>
              <a:t>pressures.</a:t>
            </a:r>
            <a:endParaRPr lang="en-US" dirty="0"/>
          </a:p>
          <a:p>
            <a:r>
              <a:rPr lang="en-US" dirty="0" smtClean="0"/>
              <a:t>Highlight measures </a:t>
            </a:r>
            <a:r>
              <a:rPr lang="en-US" dirty="0"/>
              <a:t>that can greatly contribute to limiting the negative effects of floods and </a:t>
            </a:r>
            <a:r>
              <a:rPr lang="en-US" dirty="0" smtClean="0"/>
              <a:t>droughts: </a:t>
            </a:r>
            <a:br>
              <a:rPr lang="en-US" dirty="0" smtClean="0"/>
            </a:br>
            <a:r>
              <a:rPr lang="en-US" dirty="0" smtClean="0"/>
              <a:t>GI, </a:t>
            </a:r>
            <a:r>
              <a:rPr lang="en-US" dirty="0"/>
              <a:t>particularly </a:t>
            </a:r>
            <a:r>
              <a:rPr lang="en-US" b="1" dirty="0"/>
              <a:t>natural water retention </a:t>
            </a:r>
            <a:r>
              <a:rPr lang="en-US" b="1" dirty="0" smtClean="0"/>
              <a:t>measures (NWRM)</a:t>
            </a:r>
            <a:r>
              <a:rPr lang="en-US" dirty="0" smtClean="0"/>
              <a:t>. </a:t>
            </a:r>
            <a:endParaRPr lang="en-US" dirty="0"/>
          </a:p>
          <a:p>
            <a:pPr marL="342900" lvl="1" indent="-342900">
              <a:buFont typeface="Arial" pitchFamily="34" charset="0"/>
              <a:buChar char="•"/>
            </a:pPr>
            <a:r>
              <a:rPr lang="en-US" dirty="0" smtClean="0"/>
              <a:t>Proposes that Member States expand </a:t>
            </a:r>
            <a:r>
              <a:rPr lang="en-US" b="1" dirty="0" smtClean="0"/>
              <a:t>NWRM</a:t>
            </a:r>
            <a:r>
              <a:rPr lang="en-US" dirty="0" smtClean="0"/>
              <a:t> using </a:t>
            </a:r>
            <a:r>
              <a:rPr lang="en-US" dirty="0"/>
              <a:t>the RBMPs and </a:t>
            </a:r>
            <a:r>
              <a:rPr lang="en-US" dirty="0" smtClean="0"/>
              <a:t>FRMPs that </a:t>
            </a:r>
            <a:r>
              <a:rPr lang="en-US" dirty="0"/>
              <a:t>require an </a:t>
            </a:r>
            <a:r>
              <a:rPr lang="en-US" b="1" dirty="0"/>
              <a:t>integrated approach to managing water resources </a:t>
            </a:r>
            <a:r>
              <a:rPr lang="en-US" dirty="0"/>
              <a:t>across policy areas and sectors</a:t>
            </a:r>
            <a:r>
              <a:rPr lang="en-US" dirty="0" smtClean="0"/>
              <a:t>.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GB" dirty="0" smtClean="0"/>
              <a:t>Prioritise</a:t>
            </a:r>
            <a:r>
              <a:rPr lang="en-US" dirty="0" smtClean="0"/>
              <a:t> </a:t>
            </a:r>
            <a:r>
              <a:rPr lang="en-US" b="1" dirty="0"/>
              <a:t>funding </a:t>
            </a:r>
            <a:r>
              <a:rPr lang="en-US" dirty="0"/>
              <a:t>of natural infrastructures and ecosystem based adaptation for the water sector in the </a:t>
            </a:r>
            <a:r>
              <a:rPr lang="en-US" dirty="0" smtClean="0"/>
              <a:t>ESIF and change </a:t>
            </a:r>
            <a:r>
              <a:rPr lang="en-GB" dirty="0" err="1" smtClean="0"/>
              <a:t>conditionalities</a:t>
            </a:r>
            <a:r>
              <a:rPr lang="en-US" dirty="0" smtClean="0"/>
              <a:t>, </a:t>
            </a:r>
            <a:r>
              <a:rPr lang="en-US" dirty="0"/>
              <a:t>such as greening of the </a:t>
            </a:r>
            <a:r>
              <a:rPr lang="en-US" dirty="0" smtClean="0"/>
              <a:t>CAP.</a:t>
            </a:r>
            <a:endParaRPr lang="en-US" dirty="0"/>
          </a:p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Linkages NWRM and EU directives/policies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728C2-77E5-48E6-AE82-6B248AAE2F59}" type="slidenum">
              <a:rPr lang="de-DE" smtClean="0"/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14267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sz="3200" dirty="0">
                <a:solidFill>
                  <a:schemeClr val="accent1"/>
                </a:solidFill>
              </a:rPr>
              <a:t>Water Framework </a:t>
            </a:r>
            <a:r>
              <a:rPr lang="en-GB" sz="3200" dirty="0" smtClean="0">
                <a:solidFill>
                  <a:schemeClr val="accent1"/>
                </a:solidFill>
              </a:rPr>
              <a:t>Directive (I)</a:t>
            </a:r>
            <a:endParaRPr lang="de-DE" sz="3200" dirty="0">
              <a:solidFill>
                <a:schemeClr val="accent1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sz="3300" b="1" dirty="0" smtClean="0"/>
              <a:t>Objective: Good status of water bodies</a:t>
            </a:r>
          </a:p>
          <a:p>
            <a:pPr marL="0" indent="0">
              <a:buNone/>
            </a:pPr>
            <a:endParaRPr lang="en-US" sz="3300" dirty="0" smtClean="0"/>
          </a:p>
          <a:p>
            <a:r>
              <a:rPr lang="en-US" dirty="0" smtClean="0"/>
              <a:t>Good </a:t>
            </a:r>
            <a:r>
              <a:rPr lang="en-US" dirty="0"/>
              <a:t>ecological status is currently achieved in </a:t>
            </a:r>
            <a:r>
              <a:rPr lang="en-US" dirty="0" smtClean="0"/>
              <a:t>42 </a:t>
            </a:r>
            <a:r>
              <a:rPr lang="en-US" dirty="0"/>
              <a:t>% of the reported </a:t>
            </a:r>
            <a:r>
              <a:rPr lang="en-US" dirty="0" smtClean="0"/>
              <a:t>European freshwater </a:t>
            </a:r>
            <a:r>
              <a:rPr lang="en-US" dirty="0"/>
              <a:t>bodies and </a:t>
            </a:r>
            <a:r>
              <a:rPr lang="en-US" dirty="0" smtClean="0"/>
              <a:t>is expected </a:t>
            </a:r>
            <a:r>
              <a:rPr lang="en-US" dirty="0"/>
              <a:t>to increase </a:t>
            </a:r>
            <a:r>
              <a:rPr lang="en-US" dirty="0" smtClean="0"/>
              <a:t>to 52 </a:t>
            </a:r>
            <a:r>
              <a:rPr lang="en-US" dirty="0"/>
              <a:t>% by </a:t>
            </a:r>
            <a:r>
              <a:rPr lang="en-US" dirty="0" smtClean="0"/>
              <a:t>2015  (EEA Report 1/2012).</a:t>
            </a:r>
          </a:p>
          <a:p>
            <a:r>
              <a:rPr lang="en-US" dirty="0" smtClean="0"/>
              <a:t>Hydro morphological </a:t>
            </a:r>
            <a:r>
              <a:rPr lang="en-US" dirty="0"/>
              <a:t>alteration and diffuse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pollution are still the </a:t>
            </a:r>
            <a:r>
              <a:rPr lang="en-US" dirty="0"/>
              <a:t>most significant </a:t>
            </a:r>
            <a:r>
              <a:rPr lang="en-US" dirty="0" smtClean="0"/>
              <a:t>reasons. </a:t>
            </a:r>
            <a:endParaRPr lang="en-US" dirty="0"/>
          </a:p>
          <a:p>
            <a:r>
              <a:rPr lang="en-US" dirty="0" smtClean="0"/>
              <a:t>Measures implemented until now have been </a:t>
            </a:r>
            <a:br>
              <a:rPr lang="en-US" dirty="0" smtClean="0"/>
            </a:br>
            <a:r>
              <a:rPr lang="en-US" dirty="0" smtClean="0"/>
              <a:t>insufficient.</a:t>
            </a:r>
          </a:p>
          <a:p>
            <a:r>
              <a:rPr lang="en-US" dirty="0" smtClean="0"/>
              <a:t>Main </a:t>
            </a:r>
            <a:r>
              <a:rPr lang="en-US" dirty="0"/>
              <a:t>causes </a:t>
            </a:r>
            <a:r>
              <a:rPr lang="en-US" dirty="0" smtClean="0"/>
              <a:t>are interlinked: they </a:t>
            </a:r>
            <a:r>
              <a:rPr lang="en-US" dirty="0"/>
              <a:t>include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climate </a:t>
            </a:r>
            <a:r>
              <a:rPr lang="en-US" dirty="0"/>
              <a:t>change; land use; economic </a:t>
            </a:r>
            <a:r>
              <a:rPr lang="en-US" dirty="0" smtClean="0"/>
              <a:t>activities, </a:t>
            </a:r>
            <a:br>
              <a:rPr lang="en-US" dirty="0" smtClean="0"/>
            </a:br>
            <a:r>
              <a:rPr lang="en-US" dirty="0" smtClean="0"/>
              <a:t>agriculture </a:t>
            </a:r>
            <a:r>
              <a:rPr lang="en-US" dirty="0"/>
              <a:t>tourism; urban development and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demographic change.</a:t>
            </a:r>
            <a:endParaRPr lang="en-US" dirty="0"/>
          </a:p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Linkages NWRM and EU directives/policies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728C2-77E5-48E6-AE82-6B248AAE2F59}" type="slidenum">
              <a:rPr lang="de-DE" smtClean="0"/>
              <a:t>6</a:t>
            </a:fld>
            <a:endParaRPr lang="de-DE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46" y="3622426"/>
            <a:ext cx="1742210" cy="247087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198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sz="3200" dirty="0">
                <a:solidFill>
                  <a:schemeClr val="accent1"/>
                </a:solidFill>
              </a:rPr>
              <a:t>Water Framework Directive (</a:t>
            </a:r>
            <a:r>
              <a:rPr lang="en-GB" sz="3200" dirty="0" smtClean="0">
                <a:solidFill>
                  <a:schemeClr val="accent1"/>
                </a:solidFill>
              </a:rPr>
              <a:t>II)</a:t>
            </a:r>
            <a:endParaRPr lang="de-DE" sz="3200" dirty="0">
              <a:solidFill>
                <a:schemeClr val="accent1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b="1" dirty="0" smtClean="0"/>
              <a:t>River Basin Management Plans/</a:t>
            </a:r>
            <a:r>
              <a:rPr lang="en-US" b="1" dirty="0" err="1" smtClean="0"/>
              <a:t>Programmes</a:t>
            </a:r>
            <a:r>
              <a:rPr lang="en-US" b="1" dirty="0" smtClean="0"/>
              <a:t> </a:t>
            </a:r>
            <a:r>
              <a:rPr lang="en-US" b="1" dirty="0"/>
              <a:t>of Measures</a:t>
            </a:r>
            <a:r>
              <a:rPr lang="en-US" dirty="0" smtClean="0"/>
              <a:t>:</a:t>
            </a:r>
          </a:p>
          <a:p>
            <a:r>
              <a:rPr lang="en-US" dirty="0" smtClean="0"/>
              <a:t>NWRM especially to improve </a:t>
            </a:r>
            <a:br>
              <a:rPr lang="en-US" dirty="0" smtClean="0"/>
            </a:br>
            <a:r>
              <a:rPr lang="en-GB" dirty="0" err="1" smtClean="0"/>
              <a:t>hydromorpholgy</a:t>
            </a:r>
            <a:endParaRPr lang="en-GB" dirty="0" smtClean="0"/>
          </a:p>
          <a:p>
            <a:r>
              <a:rPr lang="en-GB" dirty="0" smtClean="0"/>
              <a:t>More room for the rivers</a:t>
            </a:r>
          </a:p>
          <a:p>
            <a:r>
              <a:rPr lang="en-US" dirty="0" smtClean="0"/>
              <a:t>Compliance </a:t>
            </a:r>
            <a:r>
              <a:rPr lang="en-US" dirty="0"/>
              <a:t>with </a:t>
            </a:r>
            <a:r>
              <a:rPr lang="en-US" dirty="0" smtClean="0"/>
              <a:t>standards </a:t>
            </a:r>
            <a:r>
              <a:rPr lang="en-US" dirty="0"/>
              <a:t>and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objectives </a:t>
            </a:r>
            <a:r>
              <a:rPr lang="en-US" dirty="0"/>
              <a:t>of protected </a:t>
            </a:r>
            <a:r>
              <a:rPr lang="en-US" dirty="0" smtClean="0"/>
              <a:t>areas</a:t>
            </a:r>
            <a:br>
              <a:rPr lang="en-US" dirty="0" smtClean="0"/>
            </a:br>
            <a:endParaRPr lang="en-US" dirty="0" smtClean="0"/>
          </a:p>
          <a:p>
            <a:pPr marL="0" indent="0">
              <a:buNone/>
            </a:pPr>
            <a:r>
              <a:rPr lang="en-GB" b="1" dirty="0" smtClean="0"/>
              <a:t>WFD </a:t>
            </a:r>
            <a:r>
              <a:rPr lang="en-GB" b="1" dirty="0"/>
              <a:t>Reporting Guidance </a:t>
            </a:r>
            <a:r>
              <a:rPr lang="en-GB" b="1" dirty="0" smtClean="0"/>
              <a:t>2016</a:t>
            </a:r>
            <a:r>
              <a:rPr lang="en-US" b="1" dirty="0" smtClean="0"/>
              <a:t>:</a:t>
            </a:r>
          </a:p>
          <a:p>
            <a:r>
              <a:rPr lang="en-US" dirty="0" smtClean="0"/>
              <a:t>NWRM as Key Type Measure (No 23)</a:t>
            </a:r>
            <a:br>
              <a:rPr lang="en-US" dirty="0" smtClean="0"/>
            </a:br>
            <a:r>
              <a:rPr lang="en-US" dirty="0" smtClean="0"/>
              <a:t>“</a:t>
            </a:r>
            <a:r>
              <a:rPr lang="en-GB" dirty="0" err="1" smtClean="0"/>
              <a:t>WinWinNWRMDroughtsFloodsReference</a:t>
            </a:r>
            <a:r>
              <a:rPr lang="en-GB" dirty="0" smtClean="0"/>
              <a:t>”</a:t>
            </a:r>
            <a:endParaRPr lang="en-US" dirty="0"/>
          </a:p>
          <a:p>
            <a:pPr marL="0" indent="0">
              <a:buNone/>
            </a:pP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Linkages NWRM and EU directives/policies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728C2-77E5-48E6-AE82-6B248AAE2F59}" type="slidenum">
              <a:rPr lang="de-DE" smtClean="0"/>
              <a:t>7</a:t>
            </a:fld>
            <a:endParaRPr lang="de-DE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2132856"/>
            <a:ext cx="1760984" cy="241254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8118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de-DE" sz="3200" dirty="0" err="1">
                <a:solidFill>
                  <a:schemeClr val="accent1"/>
                </a:solidFill>
              </a:rPr>
              <a:t>Flood</a:t>
            </a:r>
            <a:r>
              <a:rPr lang="de-DE" sz="3200" dirty="0">
                <a:solidFill>
                  <a:schemeClr val="accent1"/>
                </a:solidFill>
              </a:rPr>
              <a:t> </a:t>
            </a:r>
            <a:r>
              <a:rPr lang="de-DE" sz="3200" dirty="0" err="1">
                <a:solidFill>
                  <a:schemeClr val="accent1"/>
                </a:solidFill>
              </a:rPr>
              <a:t>Risk</a:t>
            </a:r>
            <a:r>
              <a:rPr lang="de-DE" sz="3200" dirty="0">
                <a:solidFill>
                  <a:schemeClr val="accent1"/>
                </a:solidFill>
              </a:rPr>
              <a:t> </a:t>
            </a:r>
            <a:r>
              <a:rPr lang="de-DE" sz="3200" dirty="0" err="1" smtClean="0">
                <a:solidFill>
                  <a:schemeClr val="accent1"/>
                </a:solidFill>
              </a:rPr>
              <a:t>Directive</a:t>
            </a:r>
            <a:r>
              <a:rPr lang="de-DE" sz="3200" dirty="0" smtClean="0">
                <a:solidFill>
                  <a:schemeClr val="accent1"/>
                </a:solidFill>
              </a:rPr>
              <a:t> (I)</a:t>
            </a:r>
            <a:endParaRPr lang="de-DE" sz="3200" dirty="0">
              <a:solidFill>
                <a:schemeClr val="accent1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sz="2800" b="1" dirty="0" smtClean="0"/>
              <a:t>Objective: Minimise flood risks </a:t>
            </a:r>
          </a:p>
          <a:p>
            <a:r>
              <a:rPr lang="en-US" i="1" dirty="0" smtClean="0"/>
              <a:t>Obligation </a:t>
            </a:r>
            <a:r>
              <a:rPr lang="en-US" i="1" dirty="0"/>
              <a:t>to coordinate with </a:t>
            </a:r>
            <a:r>
              <a:rPr lang="en-US" i="1" dirty="0" smtClean="0"/>
              <a:t>WFD-implementation (Art. 9 FD)</a:t>
            </a:r>
          </a:p>
          <a:p>
            <a:r>
              <a:rPr lang="de-DE" dirty="0" smtClean="0"/>
              <a:t>EU </a:t>
            </a:r>
            <a:r>
              <a:rPr lang="en-GB" dirty="0" smtClean="0"/>
              <a:t>Commission</a:t>
            </a:r>
            <a:r>
              <a:rPr lang="de-DE" dirty="0" smtClean="0"/>
              <a:t>: </a:t>
            </a:r>
            <a:r>
              <a:rPr lang="en-GB" dirty="0" smtClean="0"/>
              <a:t>NWRM could be a better environmental option for Flood Risk </a:t>
            </a:r>
            <a:br>
              <a:rPr lang="en-GB" dirty="0" smtClean="0"/>
            </a:br>
            <a:r>
              <a:rPr lang="en-GB" dirty="0" smtClean="0"/>
              <a:t>management</a:t>
            </a:r>
          </a:p>
          <a:p>
            <a:r>
              <a:rPr lang="en-GB" dirty="0" smtClean="0"/>
              <a:t>Contribution to CC adaptation</a:t>
            </a:r>
          </a:p>
          <a:p>
            <a:r>
              <a:rPr lang="en-GB" dirty="0" smtClean="0"/>
              <a:t>Resource Document “Links </a:t>
            </a:r>
            <a:br>
              <a:rPr lang="en-GB" dirty="0" smtClean="0"/>
            </a:br>
            <a:r>
              <a:rPr lang="en-GB" dirty="0" smtClean="0"/>
              <a:t>between the FD and </a:t>
            </a:r>
            <a:r>
              <a:rPr lang="en-US" dirty="0" smtClean="0"/>
              <a:t>WFD”</a:t>
            </a:r>
          </a:p>
          <a:p>
            <a:r>
              <a:rPr lang="en-US" dirty="0" smtClean="0"/>
              <a:t>Case by case evaluation</a:t>
            </a:r>
            <a:endParaRPr lang="en-US" dirty="0"/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Linkages NWRM and EU directives/policies</a:t>
            </a:r>
            <a:endParaRPr lang="de-DE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728C2-77E5-48E6-AE82-6B248AAE2F59}" type="slidenum">
              <a:rPr lang="de-DE" smtClean="0"/>
              <a:t>8</a:t>
            </a:fld>
            <a:endParaRPr lang="de-DE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9" y="3515409"/>
            <a:ext cx="1872208" cy="264989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9020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de-DE" sz="3200" dirty="0" err="1">
                <a:solidFill>
                  <a:schemeClr val="accent1"/>
                </a:solidFill>
              </a:rPr>
              <a:t>Flood</a:t>
            </a:r>
            <a:r>
              <a:rPr lang="de-DE" sz="3200" dirty="0">
                <a:solidFill>
                  <a:schemeClr val="accent1"/>
                </a:solidFill>
              </a:rPr>
              <a:t> </a:t>
            </a:r>
            <a:r>
              <a:rPr lang="de-DE" sz="3200" dirty="0" err="1">
                <a:solidFill>
                  <a:schemeClr val="accent1"/>
                </a:solidFill>
              </a:rPr>
              <a:t>Risk</a:t>
            </a:r>
            <a:r>
              <a:rPr lang="de-DE" sz="3200" dirty="0">
                <a:solidFill>
                  <a:schemeClr val="accent1"/>
                </a:solidFill>
              </a:rPr>
              <a:t> </a:t>
            </a:r>
            <a:r>
              <a:rPr lang="de-DE" sz="3200" dirty="0" err="1" smtClean="0">
                <a:solidFill>
                  <a:schemeClr val="accent1"/>
                </a:solidFill>
              </a:rPr>
              <a:t>Directive</a:t>
            </a:r>
            <a:r>
              <a:rPr lang="de-DE" sz="3200" dirty="0" smtClean="0">
                <a:solidFill>
                  <a:schemeClr val="accent1"/>
                </a:solidFill>
              </a:rPr>
              <a:t> (II)</a:t>
            </a:r>
            <a:endParaRPr lang="de-DE" sz="3200" dirty="0">
              <a:solidFill>
                <a:schemeClr val="accent1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b="1" dirty="0" smtClean="0"/>
              <a:t>Synergies FD/WFD: </a:t>
            </a:r>
          </a:p>
          <a:p>
            <a:r>
              <a:rPr lang="en-US" dirty="0" smtClean="0"/>
              <a:t>NWRM as alternatives to grey infrastructure, need to planned jointly.</a:t>
            </a:r>
          </a:p>
          <a:p>
            <a:r>
              <a:rPr lang="en-US" dirty="0" smtClean="0"/>
              <a:t>A catalogue </a:t>
            </a:r>
            <a:r>
              <a:rPr lang="en-US" dirty="0"/>
              <a:t>of </a:t>
            </a:r>
            <a:r>
              <a:rPr lang="en-US" dirty="0" smtClean="0"/>
              <a:t>prioritized measures </a:t>
            </a:r>
            <a:r>
              <a:rPr lang="en-US" dirty="0"/>
              <a:t>according to the WFD and/or FD </a:t>
            </a:r>
            <a:r>
              <a:rPr lang="en-US" dirty="0" smtClean="0"/>
              <a:t>to </a:t>
            </a:r>
            <a:r>
              <a:rPr lang="en-US" dirty="0"/>
              <a:t>identify </a:t>
            </a:r>
            <a:r>
              <a:rPr lang="en-US" dirty="0" smtClean="0"/>
              <a:t>synergy effects </a:t>
            </a:r>
            <a:r>
              <a:rPr lang="en-US" dirty="0"/>
              <a:t>between measures under the </a:t>
            </a:r>
            <a:r>
              <a:rPr lang="en-US" dirty="0" smtClean="0"/>
              <a:t>directives.</a:t>
            </a:r>
          </a:p>
          <a:p>
            <a:pPr marL="0" indent="0">
              <a:buNone/>
            </a:pPr>
            <a:r>
              <a:rPr lang="en-US" b="1" dirty="0" smtClean="0"/>
              <a:t> </a:t>
            </a:r>
            <a:br>
              <a:rPr lang="en-US" b="1" dirty="0" smtClean="0"/>
            </a:br>
            <a:r>
              <a:rPr lang="en-US" b="1" dirty="0" smtClean="0"/>
              <a:t>Institutional </a:t>
            </a:r>
            <a:r>
              <a:rPr lang="en-US" b="1" dirty="0"/>
              <a:t>Integration: </a:t>
            </a:r>
          </a:p>
          <a:p>
            <a:r>
              <a:rPr lang="en-US" dirty="0"/>
              <a:t>Often the same competent authorities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and </a:t>
            </a:r>
            <a:r>
              <a:rPr lang="en-GB" dirty="0" smtClean="0"/>
              <a:t>management units </a:t>
            </a:r>
            <a:r>
              <a:rPr lang="en-US" dirty="0" smtClean="0"/>
              <a:t>as </a:t>
            </a:r>
            <a:r>
              <a:rPr lang="en-US" dirty="0"/>
              <a:t>for WFD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implementation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Linkages NWRM and EU directives/policies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728C2-77E5-48E6-AE82-6B248AAE2F59}" type="slidenum">
              <a:rPr lang="de-DE" smtClean="0"/>
              <a:t>9</a:t>
            </a:fld>
            <a:endParaRPr lang="de-DE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6976" y="4005064"/>
            <a:ext cx="1547472" cy="219573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8054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867</Words>
  <Application>Microsoft Office PowerPoint</Application>
  <PresentationFormat>Bildschirmpräsentation (4:3)</PresentationFormat>
  <Paragraphs>211</Paragraphs>
  <Slides>20</Slides>
  <Notes>20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20</vt:i4>
      </vt:variant>
    </vt:vector>
  </HeadingPairs>
  <TitlesOfParts>
    <vt:vector size="21" baseType="lpstr">
      <vt:lpstr>Larissa</vt:lpstr>
      <vt:lpstr>Linkages between NWRM and relevant EU directives/policies</vt:lpstr>
      <vt:lpstr>Natural Water Retention Measures Definition discussed by the CIS/WG PoM-drafting group on NWRM Document to agenda point 5a at the CIS-WG PoM 14 March 2014: </vt:lpstr>
      <vt:lpstr>Natural Water Retention Measures</vt:lpstr>
      <vt:lpstr>Blueprint to Safeguard Europe's Waters (I)</vt:lpstr>
      <vt:lpstr>Blueprint to Safeguard Europe's Waters (II)</vt:lpstr>
      <vt:lpstr>Water Framework Directive (I)</vt:lpstr>
      <vt:lpstr>Water Framework Directive (II)</vt:lpstr>
      <vt:lpstr>Flood Risk Directive (I)</vt:lpstr>
      <vt:lpstr>Flood Risk Directive (II)</vt:lpstr>
      <vt:lpstr>Birds &amp; Habitats Directives</vt:lpstr>
      <vt:lpstr>EU Biodiversity Strategy to 2020</vt:lpstr>
      <vt:lpstr>Green Infrastructure Strategy</vt:lpstr>
      <vt:lpstr>Climate Change Adaptation Strategy</vt:lpstr>
      <vt:lpstr>A new EU Forest Strategy (I)</vt:lpstr>
      <vt:lpstr>A new EU Forest Strategy (II)</vt:lpstr>
      <vt:lpstr>The Common Agricultural Policy 2014-2020</vt:lpstr>
      <vt:lpstr>LIFE Regulation 2014-2020</vt:lpstr>
      <vt:lpstr>LIFE multiannual work programme 2014-17</vt:lpstr>
      <vt:lpstr>Conclusions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2014-07-01T05:56:14Z</dcterms:created>
  <dcterms:modified xsi:type="dcterms:W3CDTF">2014-07-01T05:57:41Z</dcterms:modified>
</cp:coreProperties>
</file>