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</p:sldMasterIdLst>
  <p:notesMasterIdLst>
    <p:notesMasterId r:id="rId16"/>
  </p:notesMasterIdLst>
  <p:sldIdLst>
    <p:sldId id="256" r:id="rId4"/>
    <p:sldId id="272" r:id="rId5"/>
    <p:sldId id="273" r:id="rId6"/>
    <p:sldId id="274" r:id="rId7"/>
    <p:sldId id="275" r:id="rId8"/>
    <p:sldId id="257" r:id="rId9"/>
    <p:sldId id="270" r:id="rId10"/>
    <p:sldId id="269" r:id="rId11"/>
    <p:sldId id="268" r:id="rId12"/>
    <p:sldId id="259" r:id="rId13"/>
    <p:sldId id="258" r:id="rId14"/>
    <p:sldId id="264" r:id="rId15"/>
  </p:sldIdLst>
  <p:sldSz cx="9144000" cy="6858000" type="screen4x3"/>
  <p:notesSz cx="6858000" cy="9144000"/>
  <p:defaultTextStyle>
    <a:defPPr>
      <a:defRPr lang="en-US"/>
    </a:defPPr>
    <a:lvl1pPr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56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28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00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72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098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33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FDFF546-5AF1-4194-AB1D-E86F4EEC219A}" type="datetimeFigureOut">
              <a:rPr lang="en-GB" altLang="en-US"/>
              <a:pPr/>
              <a:t>30/06/2014</a:t>
            </a:fld>
            <a:endParaRPr lang="en-GB" alt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texto del patrón</a:t>
            </a:r>
          </a:p>
          <a:p>
            <a:pPr lvl="1"/>
            <a:r>
              <a:rPr lang="es-ES" altLang="en-US" smtClean="0"/>
              <a:t>Segundo nivel</a:t>
            </a:r>
          </a:p>
          <a:p>
            <a:pPr lvl="2"/>
            <a:r>
              <a:rPr lang="es-ES" altLang="en-US" smtClean="0"/>
              <a:t>Tercer nivel</a:t>
            </a:r>
          </a:p>
          <a:p>
            <a:pPr lvl="3"/>
            <a:r>
              <a:rPr lang="es-ES" altLang="en-US" smtClean="0"/>
              <a:t>Cuarto nivel</a:t>
            </a:r>
          </a:p>
          <a:p>
            <a:pPr lvl="4"/>
            <a:r>
              <a:rPr lang="es-ES" altLang="en-US" smtClean="0"/>
              <a:t>Quinto nivel</a:t>
            </a:r>
            <a:endParaRPr lang="en-GB" altLang="en-US" smtClean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33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23DF849-A3AC-4A9F-B924-9D58FAC609F6}" type="slidenum">
              <a:rPr lang="en-GB" altLang="en-US"/>
              <a:pPr/>
              <a:t>‹Nº›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57672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56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28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00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7213" algn="l" defTabSz="912813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5843" algn="l" defTabSz="91433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12" algn="l" defTabSz="91433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82" algn="l" defTabSz="91433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50" algn="l" defTabSz="91433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2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2560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A388A8B9-8AE6-487E-90AA-835798C10657}" type="slidenum">
              <a:rPr lang="en-GB" altLang="en-US">
                <a:solidFill>
                  <a:prstClr val="black"/>
                </a:solidFill>
              </a:rPr>
              <a:pPr/>
              <a:t>3</a:t>
            </a:fld>
            <a:endParaRPr lang="en-GB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4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mtClean="0">
                <a:cs typeface="Arial" pitchFamily="34" charset="0"/>
              </a:rPr>
              <a:t>See: Sanz, J.; Miguel. A. Bustamante, I. Tomás, A. and Goy, J. (2014) Technical Financial and Location Criteria for the Design of Land Application System Treatments. Environmental Earth Sciences. Vol. 71.1:13-21.</a:t>
            </a:r>
          </a:p>
          <a:p>
            <a:pPr>
              <a:spcBef>
                <a:spcPct val="0"/>
              </a:spcBef>
            </a:pPr>
            <a:r>
              <a:rPr lang="en-US" altLang="en-US" smtClean="0">
                <a:cs typeface="Arial" pitchFamily="34" charset="0"/>
              </a:rPr>
              <a:t>Villar, A. Bustamante, I. Gómez, C.M. and Miguel, A. (2011) Land Application Systems and its Assessment on Financial and Economic Criteria: The Experience of CENTA in Southern Spain. IMDEA.</a:t>
            </a:r>
          </a:p>
          <a:p>
            <a:pPr>
              <a:spcBef>
                <a:spcPct val="0"/>
              </a:spcBef>
            </a:pPr>
            <a:r>
              <a:rPr lang="en-US" altLang="en-US" smtClean="0">
                <a:cs typeface="Arial" pitchFamily="34" charset="0"/>
              </a:rPr>
              <a:t>Ortuño, F.; Molinero, J. ; Garrido, T. and &amp; Custodio (2011) Seawater Injection Barrier Recharge with reclaimed water at Llobregat Delta aquifer (Spain). 8th IWA INTERNATIONAL CONFERENCE ON WATER RECLAMATION &amp; REUSE. Barcelona, Spain. 26-29 September 2011</a:t>
            </a:r>
          </a:p>
        </p:txBody>
      </p:sp>
      <p:sp>
        <p:nvSpPr>
          <p:cNvPr id="23555" name="3 Marcador de fecha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91598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91598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91598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91598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5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5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5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5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2EEF5C5B-4526-42C9-9AD4-E8BDB9CE4F9D}" type="datetime1">
              <a:rPr lang="fr-FR" altLang="en-US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pPr/>
              <a:t>30/06/2014</a:t>
            </a:fld>
            <a:endParaRPr lang="fr-FR" altLang="en-US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6" name="4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91598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91598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91598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91598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5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5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5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5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B0D4837D-D627-4C40-B0A2-1853E2DFFDE0}" type="slidenum">
              <a:rPr lang="fr-FR" altLang="en-US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pPr/>
              <a:t>9</a:t>
            </a:fld>
            <a:endParaRPr lang="fr-FR" altLang="en-US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8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en-GB" altLang="en-US" smtClean="0"/>
              <a:t>As early as in the 1990s, Germany</a:t>
            </a:r>
            <a:r>
              <a:rPr lang="en-GB" altLang="es-ES" smtClean="0"/>
              <a:t>’</a:t>
            </a:r>
            <a:r>
              <a:rPr lang="en-GB" altLang="en-US" smtClean="0"/>
              <a:t>s Advisory Council on the Environment (SRU), along with technical bodies and water management associations, demanded the installation of riparian buffer strips. Wide, near-natural riparian strips should be kept free from fertiliser and pesticide applications in order to serve as buffer zones that protect water bodies against pollution.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This analysis considers riparian buffer strips of three widths: 3, 30 and 50 m. The first two values are based on the North Rhine- Westphalia programme described earlier, while the 50m value is included to examine the results for a more extreme hypothetical policy.</a:t>
            </a:r>
          </a:p>
          <a:p>
            <a:pPr>
              <a:spcBef>
                <a:spcPct val="0"/>
              </a:spcBef>
            </a:pPr>
            <a:r>
              <a:rPr lang="en-GB" altLang="en-US" smtClean="0"/>
              <a:t>Average and approximate marginal opportunity costs in Euros per 1% risk reduction, resulting from conversion of agricultural land to buffer strips.</a:t>
            </a:r>
          </a:p>
          <a:p>
            <a:pPr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24579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638767B9-C6B9-42B0-BA10-EF0A67C8AC4D}" type="slidenum">
              <a:rPr lang="en-GB" altLang="en-US"/>
              <a:pPr/>
              <a:t>11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1" y="2130426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B75E13-97C2-4114-8E73-F061CAF531F1}" type="datetimeFigureOut">
              <a:rPr lang="en-GB" altLang="en-US"/>
              <a:pPr/>
              <a:t>30/06/2014</a:t>
            </a:fld>
            <a:endParaRPr lang="en-GB" alt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26DD91-AD5A-4A59-9F86-A798DC032CAD}" type="slidenum">
              <a:rPr lang="en-GB" altLang="en-US"/>
              <a:pPr/>
              <a:t>‹Nº›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2487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D27B4D-32B9-47FE-B41C-469060D0B2E3}" type="datetimeFigureOut">
              <a:rPr lang="en-GB" altLang="en-US"/>
              <a:pPr/>
              <a:t>30/06/2014</a:t>
            </a:fld>
            <a:endParaRPr lang="en-GB" alt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8351E3-472F-4503-ADAC-EA328A86C08D}" type="slidenum">
              <a:rPr lang="en-GB" altLang="en-US"/>
              <a:pPr/>
              <a:t>‹Nº›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80364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1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356C72-5366-4146-9716-2FE58CA7038A}" type="datetimeFigureOut">
              <a:rPr lang="en-GB" altLang="en-US"/>
              <a:pPr/>
              <a:t>30/06/2014</a:t>
            </a:fld>
            <a:endParaRPr lang="en-GB" alt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F1C11E-489F-4941-BDC2-D5499573B202}" type="slidenum">
              <a:rPr lang="en-GB" altLang="en-US"/>
              <a:pPr/>
              <a:t>‹Nº›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6080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395288" y="981075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1408" tIns="45705" rIns="91408" bIns="45705" anchor="ctr"/>
          <a:lstStyle>
            <a:lvl1pPr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defTabSz="101600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har char="•"/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defTabSz="101600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har char="•"/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defTabSz="101600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har char="•"/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defTabSz="101600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har char="•"/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GB" altLang="en-US" sz="2400" b="0" smtClean="0">
              <a:latin typeface="Times New Roman" pitchFamily="18" charset="0"/>
              <a:ea typeface="+mn-ea"/>
            </a:endParaRPr>
          </a:p>
        </p:txBody>
      </p:sp>
      <p:pic>
        <p:nvPicPr>
          <p:cNvPr id="5" name="Picture 2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163" y="6338888"/>
            <a:ext cx="11128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8" descr="OIEau-grand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275" y="6096000"/>
            <a:ext cx="5238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9"/>
          <p:cNvSpPr>
            <a:spLocks noChangeArrowheads="1"/>
          </p:cNvSpPr>
          <p:nvPr userDrawn="1"/>
        </p:nvSpPr>
        <p:spPr bwMode="auto">
          <a:xfrm>
            <a:off x="3005138" y="276225"/>
            <a:ext cx="6138862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221" tIns="41111" rIns="82221" bIns="41111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n-GB" altLang="en-US" sz="1600" b="1">
                <a:solidFill>
                  <a:srgbClr val="2D4A87"/>
                </a:solidFill>
                <a:latin typeface="Arial" pitchFamily="34" charset="0"/>
                <a:cs typeface="Times New Roman" pitchFamily="18" charset="0"/>
              </a:rPr>
              <a:t>Pilot Project - Atmospheric Precipitation -</a:t>
            </a:r>
            <a:endParaRPr lang="fr-FR" altLang="en-US" sz="1600" b="1">
              <a:solidFill>
                <a:srgbClr val="2D4A87"/>
              </a:solidFill>
              <a:latin typeface="Arial" pitchFamily="34" charset="0"/>
              <a:cs typeface="Times New Roman" pitchFamily="18" charset="0"/>
            </a:endParaRPr>
          </a:p>
          <a:p>
            <a:pPr algn="ctr"/>
            <a:r>
              <a:rPr lang="en-GB" altLang="en-US" sz="1600" b="1">
                <a:solidFill>
                  <a:srgbClr val="2D4A87"/>
                </a:solidFill>
                <a:latin typeface="Arial" pitchFamily="34" charset="0"/>
                <a:cs typeface="Times New Roman" pitchFamily="18" charset="0"/>
              </a:rPr>
              <a:t>Protection and efficient use of Fresh Water:</a:t>
            </a:r>
            <a:endParaRPr lang="fr-FR" altLang="en-US" sz="1600" b="1">
              <a:solidFill>
                <a:srgbClr val="2D4A87"/>
              </a:solidFill>
              <a:latin typeface="Arial" pitchFamily="34" charset="0"/>
              <a:cs typeface="Times New Roman" pitchFamily="18" charset="0"/>
            </a:endParaRPr>
          </a:p>
          <a:p>
            <a:pPr algn="ctr"/>
            <a:r>
              <a:rPr lang="fr-FR" altLang="en-US" sz="1600" b="1">
                <a:solidFill>
                  <a:srgbClr val="2D4A87"/>
                </a:solidFill>
                <a:latin typeface="Arial" pitchFamily="34" charset="0"/>
                <a:cs typeface="Times New Roman" pitchFamily="18" charset="0"/>
              </a:rPr>
              <a:t>Integration of Natural Water Retention</a:t>
            </a:r>
          </a:p>
          <a:p>
            <a:pPr algn="ctr"/>
            <a:r>
              <a:rPr lang="fr-FR" altLang="en-US" sz="1600" b="1">
                <a:solidFill>
                  <a:srgbClr val="2D4A87"/>
                </a:solidFill>
                <a:latin typeface="Arial" pitchFamily="34" charset="0"/>
                <a:cs typeface="Times New Roman" pitchFamily="18" charset="0"/>
              </a:rPr>
              <a:t>Measures in River basin management</a:t>
            </a:r>
          </a:p>
          <a:p>
            <a:pPr algn="ctr"/>
            <a:r>
              <a:rPr lang="fr-FR" altLang="en-US" sz="1100" b="1">
                <a:solidFill>
                  <a:srgbClr val="2D4A87"/>
                </a:solidFill>
                <a:latin typeface="Arial" pitchFamily="34" charset="0"/>
                <a:cs typeface="Times New Roman" pitchFamily="18" charset="0"/>
              </a:rPr>
              <a:t>Service contract n°ENV.D.1/SER/2013/0010</a:t>
            </a:r>
            <a:r>
              <a:rPr lang="fr-FR" altLang="en-US" sz="1600" b="1">
                <a:solidFill>
                  <a:srgbClr val="2D4A87"/>
                </a:solidFill>
                <a:latin typeface="Arial" pitchFamily="34" charset="0"/>
                <a:cs typeface="Times New Roman" pitchFamily="18" charset="0"/>
              </a:rPr>
              <a:t> </a:t>
            </a:r>
          </a:p>
        </p:txBody>
      </p:sp>
      <p:pic>
        <p:nvPicPr>
          <p:cNvPr id="8" name="Picture 30" descr="Photo p1 leaflet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87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42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443068" y="3406416"/>
            <a:ext cx="3657325" cy="1822784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rgbClr val="000000"/>
                </a:solidFill>
              </a:defRPr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22426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4120853" y="1425742"/>
            <a:ext cx="4588506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Cliquez pour modifier le style du titre du masque</a:t>
            </a:r>
          </a:p>
        </p:txBody>
      </p:sp>
      <p:sp>
        <p:nvSpPr>
          <p:cNvPr id="9" name="Rectangle 24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2667000" y="6550025"/>
            <a:ext cx="1905000" cy="3079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08" tIns="45705" rIns="91408" bIns="45705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40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fld id="{8FA66D3B-AFF2-494F-93D1-891E5DC1D0ED}" type="datetime1">
              <a:rPr lang="fr-FR" altLang="en-US"/>
              <a:pPr/>
              <a:t>30/06/2014</a:t>
            </a:fld>
            <a:endParaRPr lang="fr-FR" altLang="en-US"/>
          </a:p>
        </p:txBody>
      </p:sp>
      <p:sp>
        <p:nvSpPr>
          <p:cNvPr id="10" name="Rectangle 2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654300" y="6565900"/>
            <a:ext cx="5770563" cy="2476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08" tIns="45705" rIns="91408" bIns="45705" numCol="1" anchor="b" anchorCtr="0" compatLnSpc="1">
            <a:prstTxWarp prst="textNoShape">
              <a:avLst/>
            </a:prstTxWarp>
            <a:spAutoFit/>
          </a:bodyPr>
          <a:lstStyle>
            <a:lvl1pPr algn="r" defTabSz="914337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00" b="0" i="1" dirty="0">
                <a:latin typeface="Verdana" pitchFamily="34" charset="0"/>
                <a:ea typeface="+mn-ea"/>
              </a:defRPr>
            </a:lvl1pPr>
          </a:lstStyle>
          <a:p>
            <a:pPr>
              <a:defRPr/>
            </a:pPr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39122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 noChangeArrowheads="1"/>
          </p:cNvSpPr>
          <p:nvPr userDrawn="1"/>
        </p:nvSpPr>
        <p:spPr bwMode="auto">
          <a:xfrm>
            <a:off x="762000" y="2286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1408" tIns="45705" rIns="91408" bIns="45705" anchor="ctr"/>
          <a:lstStyle>
            <a:lvl1pPr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defTabSz="101600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har char="•"/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defTabSz="101600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har char="•"/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defTabSz="101600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har char="•"/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defTabSz="101600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har char="•"/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en-GB" altLang="en-US" sz="2400" b="0" smtClean="0">
              <a:latin typeface="Times New Roman" pitchFamily="18" charset="0"/>
              <a:ea typeface="+mn-ea"/>
            </a:endParaRPr>
          </a:p>
        </p:txBody>
      </p:sp>
      <p:pic>
        <p:nvPicPr>
          <p:cNvPr id="3" name="Picture 22" descr="DSC_001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53403B5-A37E-4CFF-B867-04F41B2F5E4F}" type="slidenum">
              <a:rPr lang="fr-FR" altLang="en-US"/>
              <a:pPr/>
              <a:t>‹Nº›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013008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409042-5BA0-4FFA-9BF7-3563E54FBC75}" type="slidenum">
              <a:rPr lang="fr-FR" altLang="en-US"/>
              <a:pPr/>
              <a:t>‹Nº›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07249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395288" y="981075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1415" tIns="45708" rIns="91415" bIns="45708" anchor="ctr"/>
          <a:lstStyle>
            <a:lvl1pPr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defTabSz="101600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har char="•"/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defTabSz="101600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har char="•"/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defTabSz="101600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har char="•"/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defTabSz="101600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har char="•"/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 algn="ctr">
              <a:defRPr/>
            </a:pPr>
            <a:endParaRPr kumimoji="1" lang="en-GB" altLang="en-US" sz="2400" b="0" smtClean="0">
              <a:solidFill>
                <a:srgbClr val="003366"/>
              </a:solidFill>
              <a:latin typeface="Times New Roman" pitchFamily="18" charset="0"/>
              <a:ea typeface="+mn-ea"/>
            </a:endParaRPr>
          </a:p>
        </p:txBody>
      </p:sp>
      <p:pic>
        <p:nvPicPr>
          <p:cNvPr id="5" name="Picture 2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163" y="6338888"/>
            <a:ext cx="11128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8" descr="OIEau-grand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275" y="6096000"/>
            <a:ext cx="5238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9"/>
          <p:cNvSpPr>
            <a:spLocks noChangeArrowheads="1"/>
          </p:cNvSpPr>
          <p:nvPr userDrawn="1"/>
        </p:nvSpPr>
        <p:spPr bwMode="auto">
          <a:xfrm>
            <a:off x="3005138" y="307975"/>
            <a:ext cx="6138862" cy="125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227" tIns="41113" rIns="82227" bIns="41113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defTabSz="914400" eaLnBrk="0" hangingPunct="0">
              <a:lnSpc>
                <a:spcPct val="95000"/>
              </a:lnSpc>
            </a:pPr>
            <a:r>
              <a:rPr lang="en-GB" altLang="en-US" sz="1600" b="1">
                <a:solidFill>
                  <a:srgbClr val="2D4A87"/>
                </a:solidFill>
                <a:latin typeface="Arial" pitchFamily="34" charset="0"/>
                <a:cs typeface="Times New Roman" pitchFamily="18" charset="0"/>
              </a:rPr>
              <a:t>Pilot Project - Atmospheric Precipitation -</a:t>
            </a:r>
            <a:endParaRPr lang="fr-FR" altLang="en-US" sz="1600" b="1">
              <a:solidFill>
                <a:srgbClr val="2D4A87"/>
              </a:solidFill>
              <a:latin typeface="Arial" pitchFamily="34" charset="0"/>
              <a:cs typeface="Times New Roman" pitchFamily="18" charset="0"/>
            </a:endParaRPr>
          </a:p>
          <a:p>
            <a:pPr algn="ctr" defTabSz="914400" eaLnBrk="0" hangingPunct="0">
              <a:lnSpc>
                <a:spcPct val="95000"/>
              </a:lnSpc>
            </a:pPr>
            <a:r>
              <a:rPr lang="en-GB" altLang="en-US" sz="1600" b="1">
                <a:solidFill>
                  <a:srgbClr val="2D4A87"/>
                </a:solidFill>
                <a:latin typeface="Arial" pitchFamily="34" charset="0"/>
                <a:cs typeface="Times New Roman" pitchFamily="18" charset="0"/>
              </a:rPr>
              <a:t>Protection and efficient use of Fresh Water:</a:t>
            </a:r>
            <a:endParaRPr lang="fr-FR" altLang="en-US" sz="1600" b="1">
              <a:solidFill>
                <a:srgbClr val="2D4A87"/>
              </a:solidFill>
              <a:latin typeface="Arial" pitchFamily="34" charset="0"/>
              <a:cs typeface="Times New Roman" pitchFamily="18" charset="0"/>
            </a:endParaRPr>
          </a:p>
          <a:p>
            <a:pPr algn="ctr" defTabSz="914400" eaLnBrk="0" hangingPunct="0">
              <a:lnSpc>
                <a:spcPct val="95000"/>
              </a:lnSpc>
            </a:pPr>
            <a:r>
              <a:rPr lang="fr-FR" altLang="en-US" sz="1600" b="1">
                <a:solidFill>
                  <a:srgbClr val="2D4A87"/>
                </a:solidFill>
                <a:latin typeface="Arial" pitchFamily="34" charset="0"/>
                <a:cs typeface="Times New Roman" pitchFamily="18" charset="0"/>
              </a:rPr>
              <a:t>Integration of Natural Water Retention</a:t>
            </a:r>
          </a:p>
          <a:p>
            <a:pPr algn="ctr" defTabSz="914400" eaLnBrk="0" hangingPunct="0">
              <a:lnSpc>
                <a:spcPct val="95000"/>
              </a:lnSpc>
            </a:pPr>
            <a:r>
              <a:rPr lang="fr-FR" altLang="en-US" sz="1600" b="1">
                <a:solidFill>
                  <a:srgbClr val="2D4A87"/>
                </a:solidFill>
                <a:latin typeface="Arial" pitchFamily="34" charset="0"/>
                <a:cs typeface="Times New Roman" pitchFamily="18" charset="0"/>
              </a:rPr>
              <a:t>Measures in River basin management</a:t>
            </a:r>
          </a:p>
          <a:p>
            <a:pPr algn="ctr" defTabSz="914400" eaLnBrk="0" hangingPunct="0">
              <a:lnSpc>
                <a:spcPct val="95000"/>
              </a:lnSpc>
            </a:pPr>
            <a:r>
              <a:rPr lang="fr-FR" altLang="en-US" sz="1100" b="1">
                <a:solidFill>
                  <a:srgbClr val="2D4A87"/>
                </a:solidFill>
                <a:latin typeface="Arial" pitchFamily="34" charset="0"/>
                <a:cs typeface="Times New Roman" pitchFamily="18" charset="0"/>
              </a:rPr>
              <a:t>Service contract n°ENV.D.1/SER/2013/0010</a:t>
            </a:r>
            <a:r>
              <a:rPr lang="fr-FR" altLang="en-US" sz="1600" b="1">
                <a:solidFill>
                  <a:srgbClr val="2D4A87"/>
                </a:solidFill>
                <a:latin typeface="Arial" pitchFamily="34" charset="0"/>
                <a:cs typeface="Times New Roman" pitchFamily="18" charset="0"/>
              </a:rPr>
              <a:t> </a:t>
            </a:r>
          </a:p>
        </p:txBody>
      </p:sp>
      <p:pic>
        <p:nvPicPr>
          <p:cNvPr id="8" name="Picture 30" descr="Photo p1 leaflet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87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42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89511" y="2907131"/>
            <a:ext cx="3657325" cy="1822784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rgbClr val="000000"/>
                </a:solidFill>
              </a:defRPr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22426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936683" y="1425742"/>
            <a:ext cx="7772675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Cliquez pour modifier le style du titre du masque</a:t>
            </a:r>
          </a:p>
        </p:txBody>
      </p:sp>
      <p:sp>
        <p:nvSpPr>
          <p:cNvPr id="9" name="Rectangle 24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2667000" y="6550025"/>
            <a:ext cx="1905000" cy="3079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5" tIns="45708" rIns="91415" bIns="45708" numCol="1" anchor="b" anchorCtr="0" compatLnSpc="1">
            <a:prstTxWarp prst="textNoShape">
              <a:avLst/>
            </a:prstTxWarp>
            <a:spAutoFit/>
          </a:bodyPr>
          <a:lstStyle>
            <a:lvl1pPr algn="r" defTabSz="914400">
              <a:defRPr sz="1400">
                <a:solidFill>
                  <a:srgbClr val="FFFFFF"/>
                </a:solidFill>
                <a:latin typeface="Arial" pitchFamily="34" charset="0"/>
                <a:cs typeface="Times New Roman" pitchFamily="18" charset="0"/>
              </a:defRPr>
            </a:lvl1pPr>
          </a:lstStyle>
          <a:p>
            <a:fld id="{20F30776-4370-4D12-9DA2-C0FAFB848DD5}" type="datetime1">
              <a:rPr lang="fr-FR" altLang="en-US"/>
              <a:pPr/>
              <a:t>30/06/2014</a:t>
            </a:fld>
            <a:endParaRPr lang="fr-FR" altLang="en-US"/>
          </a:p>
        </p:txBody>
      </p:sp>
      <p:sp>
        <p:nvSpPr>
          <p:cNvPr id="10" name="Rectangle 2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654300" y="6565900"/>
            <a:ext cx="5770563" cy="2476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5" tIns="45708" rIns="91415" bIns="45708" numCol="1" anchor="b" anchorCtr="0" compatLnSpc="1">
            <a:prstTxWarp prst="textNoShape">
              <a:avLst/>
            </a:prstTxWarp>
            <a:spAutoFit/>
          </a:bodyPr>
          <a:lstStyle>
            <a:lvl1pPr algn="r" defTabSz="914400" eaLnBrk="1" hangingPunct="1">
              <a:lnSpc>
                <a:spcPct val="100000"/>
              </a:lnSpc>
              <a:buFontTx/>
              <a:buNone/>
              <a:defRPr sz="1000" b="0" i="1">
                <a:solidFill>
                  <a:srgbClr val="003366"/>
                </a:solidFill>
                <a:latin typeface="Verdana" pitchFamily="34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7407524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 noChangeArrowheads="1"/>
          </p:cNvSpPr>
          <p:nvPr userDrawn="1"/>
        </p:nvSpPr>
        <p:spPr bwMode="auto">
          <a:xfrm>
            <a:off x="762000" y="2286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1415" tIns="45708" rIns="91415" bIns="45708" anchor="ctr"/>
          <a:lstStyle>
            <a:lvl1pPr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1pPr>
            <a:lvl2pPr marL="742950" indent="-285750"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2pPr>
            <a:lvl3pPr marL="1143000" indent="-228600"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3pPr>
            <a:lvl4pPr marL="1600200" indent="-228600"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4pPr>
            <a:lvl5pPr marL="2057400" indent="-228600" defTabSz="1016000"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5pPr>
            <a:lvl6pPr marL="2514600" indent="-228600" defTabSz="101600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har char="•"/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6pPr>
            <a:lvl7pPr marL="2971800" indent="-228600" defTabSz="101600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har char="•"/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7pPr>
            <a:lvl8pPr marL="3429000" indent="-228600" defTabSz="101600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har char="•"/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8pPr>
            <a:lvl9pPr marL="3886200" indent="-228600" defTabSz="101600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har char="•"/>
              <a:defRPr sz="1700" b="1">
                <a:solidFill>
                  <a:schemeClr val="tx1"/>
                </a:solidFill>
                <a:latin typeface="Arial" charset="0"/>
                <a:cs typeface="Times New Roman" pitchFamily="18" charset="0"/>
              </a:defRPr>
            </a:lvl9pPr>
          </a:lstStyle>
          <a:p>
            <a:pPr algn="ctr">
              <a:defRPr/>
            </a:pPr>
            <a:endParaRPr kumimoji="1" lang="en-GB" altLang="en-US" sz="2400" b="0" smtClean="0">
              <a:solidFill>
                <a:srgbClr val="003366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3" name="Rectangle 14"/>
          <p:cNvSpPr>
            <a:spLocks noChangeArrowheads="1"/>
          </p:cNvSpPr>
          <p:nvPr userDrawn="1"/>
        </p:nvSpPr>
        <p:spPr bwMode="auto">
          <a:xfrm>
            <a:off x="992188" y="6457950"/>
            <a:ext cx="4244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5" tIns="45708" rIns="91415" bIns="45708" anchor="b">
            <a:spAutoFit/>
          </a:bodyPr>
          <a:lstStyle>
            <a:lvl1pPr defTabSz="10160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10160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10160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10160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10160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101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101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101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101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sz="1000" i="1">
                <a:solidFill>
                  <a:srgbClr val="003366"/>
                </a:solidFill>
                <a:latin typeface="Verdana" pitchFamily="34" charset="0"/>
                <a:cs typeface="Times New Roman" pitchFamily="18" charset="0"/>
              </a:rPr>
              <a:t>07.0330/2013/659147/SER/ENV.C1- DGENV – Brussels 22/01/14 </a:t>
            </a:r>
          </a:p>
        </p:txBody>
      </p:sp>
      <p:pic>
        <p:nvPicPr>
          <p:cNvPr id="4" name="Picture 22" descr="DSC_001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3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2813">
              <a:defRPr b="0"/>
            </a:lvl1pPr>
          </a:lstStyle>
          <a:p>
            <a:fld id="{445A26A1-A0FF-48F3-92AB-42FED1DD2F42}" type="slidenum">
              <a:rPr lang="fr-FR" altLang="en-US"/>
              <a:pPr/>
              <a:t>‹Nº›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449808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defTabSz="912813">
              <a:defRPr b="0"/>
            </a:lvl1pPr>
          </a:lstStyle>
          <a:p>
            <a:fld id="{E8CEB8A9-1A68-48E5-B93A-4E0F45BE1355}" type="slidenum">
              <a:rPr lang="fr-FR" altLang="en-US"/>
              <a:pPr/>
              <a:t>‹Nº›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121803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B839F7-AFCD-45A8-A0E3-9F6B101D1F88}" type="datetimeFigureOut">
              <a:rPr lang="en-GB" altLang="en-US"/>
              <a:pPr/>
              <a:t>30/06/2014</a:t>
            </a:fld>
            <a:endParaRPr lang="en-GB" alt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7C224C-ACBF-48DD-BA23-6553C25A7879}" type="slidenum">
              <a:rPr lang="en-GB" altLang="en-US"/>
              <a:pPr/>
              <a:t>‹Nº›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02732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4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4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6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7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088EE4-AEFF-4033-9815-F3F5FC446572}" type="datetimeFigureOut">
              <a:rPr lang="en-GB" altLang="en-US"/>
              <a:pPr/>
              <a:t>30/06/2014</a:t>
            </a:fld>
            <a:endParaRPr lang="en-GB" alt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355EF-E3C4-4670-960A-D10B6CEDBCEE}" type="slidenum">
              <a:rPr lang="en-GB" altLang="en-US"/>
              <a:pPr/>
              <a:t>‹Nº›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6479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BE1D52-D209-4384-AEF8-B2B80F49BD21}" type="datetimeFigureOut">
              <a:rPr lang="en-GB" altLang="en-US"/>
              <a:pPr/>
              <a:t>30/06/2014</a:t>
            </a:fld>
            <a:endParaRPr lang="en-GB" alt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8BBB45-4E58-4D7B-92B6-5195D866A72E}" type="slidenum">
              <a:rPr lang="en-GB" altLang="en-US"/>
              <a:pPr/>
              <a:t>‹Nº›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2596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9" indent="0">
              <a:buNone/>
              <a:defRPr sz="2000" b="1"/>
            </a:lvl2pPr>
            <a:lvl3pPr marL="914337" indent="0">
              <a:buNone/>
              <a:defRPr sz="1800" b="1"/>
            </a:lvl3pPr>
            <a:lvl4pPr marL="1371506" indent="0">
              <a:buNone/>
              <a:defRPr sz="1600" b="1"/>
            </a:lvl4pPr>
            <a:lvl5pPr marL="1828675" indent="0">
              <a:buNone/>
              <a:defRPr sz="1600" b="1"/>
            </a:lvl5pPr>
            <a:lvl6pPr marL="2285843" indent="0">
              <a:buNone/>
              <a:defRPr sz="1600" b="1"/>
            </a:lvl6pPr>
            <a:lvl7pPr marL="2743012" indent="0">
              <a:buNone/>
              <a:defRPr sz="1600" b="1"/>
            </a:lvl7pPr>
            <a:lvl8pPr marL="3200182" indent="0">
              <a:buNone/>
              <a:defRPr sz="1600" b="1"/>
            </a:lvl8pPr>
            <a:lvl9pPr marL="365735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9" indent="0">
              <a:buNone/>
              <a:defRPr sz="2000" b="1"/>
            </a:lvl2pPr>
            <a:lvl3pPr marL="914337" indent="0">
              <a:buNone/>
              <a:defRPr sz="1800" b="1"/>
            </a:lvl3pPr>
            <a:lvl4pPr marL="1371506" indent="0">
              <a:buNone/>
              <a:defRPr sz="1600" b="1"/>
            </a:lvl4pPr>
            <a:lvl5pPr marL="1828675" indent="0">
              <a:buNone/>
              <a:defRPr sz="1600" b="1"/>
            </a:lvl5pPr>
            <a:lvl6pPr marL="2285843" indent="0">
              <a:buNone/>
              <a:defRPr sz="1600" b="1"/>
            </a:lvl6pPr>
            <a:lvl7pPr marL="2743012" indent="0">
              <a:buNone/>
              <a:defRPr sz="1600" b="1"/>
            </a:lvl7pPr>
            <a:lvl8pPr marL="3200182" indent="0">
              <a:buNone/>
              <a:defRPr sz="1600" b="1"/>
            </a:lvl8pPr>
            <a:lvl9pPr marL="365735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58D5DB-59DA-48AA-BBF7-9371A857D625}" type="datetimeFigureOut">
              <a:rPr lang="en-GB" altLang="en-US"/>
              <a:pPr/>
              <a:t>30/06/2014</a:t>
            </a:fld>
            <a:endParaRPr lang="en-GB" alt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2646CC-2498-4334-A613-10908B86A911}" type="slidenum">
              <a:rPr lang="en-GB" altLang="en-US"/>
              <a:pPr/>
              <a:t>‹Nº›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86004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937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7405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8670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GB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69" indent="0">
              <a:buNone/>
              <a:defRPr sz="1200"/>
            </a:lvl2pPr>
            <a:lvl3pPr marL="914337" indent="0">
              <a:buNone/>
              <a:defRPr sz="1000"/>
            </a:lvl3pPr>
            <a:lvl4pPr marL="1371506" indent="0">
              <a:buNone/>
              <a:defRPr sz="900"/>
            </a:lvl4pPr>
            <a:lvl5pPr marL="1828675" indent="0">
              <a:buNone/>
              <a:defRPr sz="900"/>
            </a:lvl5pPr>
            <a:lvl6pPr marL="2285843" indent="0">
              <a:buNone/>
              <a:defRPr sz="900"/>
            </a:lvl6pPr>
            <a:lvl7pPr marL="2743012" indent="0">
              <a:buNone/>
              <a:defRPr sz="900"/>
            </a:lvl7pPr>
            <a:lvl8pPr marL="3200182" indent="0">
              <a:buNone/>
              <a:defRPr sz="900"/>
            </a:lvl8pPr>
            <a:lvl9pPr marL="365735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206709-2046-44A8-A78E-D4E36A4828C1}" type="datetimeFigureOut">
              <a:rPr lang="en-GB" altLang="en-US"/>
              <a:pPr/>
              <a:t>30/06/2014</a:t>
            </a:fld>
            <a:endParaRPr lang="en-GB" alt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DB9B31-D08F-4C20-8B0A-4344DB43C250}" type="slidenum">
              <a:rPr lang="en-GB" altLang="en-US"/>
              <a:pPr/>
              <a:t>‹Nº›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75965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GB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69" indent="0">
              <a:buNone/>
              <a:defRPr sz="2800"/>
            </a:lvl2pPr>
            <a:lvl3pPr marL="914337" indent="0">
              <a:buNone/>
              <a:defRPr sz="2400"/>
            </a:lvl3pPr>
            <a:lvl4pPr marL="1371506" indent="0">
              <a:buNone/>
              <a:defRPr sz="2000"/>
            </a:lvl4pPr>
            <a:lvl5pPr marL="1828675" indent="0">
              <a:buNone/>
              <a:defRPr sz="2000"/>
            </a:lvl5pPr>
            <a:lvl6pPr marL="2285843" indent="0">
              <a:buNone/>
              <a:defRPr sz="2000"/>
            </a:lvl6pPr>
            <a:lvl7pPr marL="2743012" indent="0">
              <a:buNone/>
              <a:defRPr sz="2000"/>
            </a:lvl7pPr>
            <a:lvl8pPr marL="3200182" indent="0">
              <a:buNone/>
              <a:defRPr sz="2000"/>
            </a:lvl8pPr>
            <a:lvl9pPr marL="365735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69" indent="0">
              <a:buNone/>
              <a:defRPr sz="1200"/>
            </a:lvl2pPr>
            <a:lvl3pPr marL="914337" indent="0">
              <a:buNone/>
              <a:defRPr sz="1000"/>
            </a:lvl3pPr>
            <a:lvl4pPr marL="1371506" indent="0">
              <a:buNone/>
              <a:defRPr sz="900"/>
            </a:lvl4pPr>
            <a:lvl5pPr marL="1828675" indent="0">
              <a:buNone/>
              <a:defRPr sz="900"/>
            </a:lvl5pPr>
            <a:lvl6pPr marL="2285843" indent="0">
              <a:buNone/>
              <a:defRPr sz="900"/>
            </a:lvl6pPr>
            <a:lvl7pPr marL="2743012" indent="0">
              <a:buNone/>
              <a:defRPr sz="900"/>
            </a:lvl7pPr>
            <a:lvl8pPr marL="3200182" indent="0">
              <a:buNone/>
              <a:defRPr sz="900"/>
            </a:lvl8pPr>
            <a:lvl9pPr marL="365735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8CBD1E-6D06-4851-AB85-7EDEBFB8F81B}" type="datetimeFigureOut">
              <a:rPr lang="en-GB" altLang="en-US"/>
              <a:pPr/>
              <a:t>30/06/2014</a:t>
            </a:fld>
            <a:endParaRPr lang="en-GB" alt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356510-9358-47AB-8A64-BEC3D40C1A42}" type="slidenum">
              <a:rPr lang="en-GB" altLang="en-US"/>
              <a:pPr/>
              <a:t>‹Nº›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77595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4" tIns="45717" rIns="91434" bIns="4571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título del patrón</a:t>
            </a:r>
            <a:endParaRPr lang="en-GB" altLang="en-US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4" tIns="45717" rIns="91434" bIns="4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texto del patrón</a:t>
            </a:r>
          </a:p>
          <a:p>
            <a:pPr lvl="1"/>
            <a:r>
              <a:rPr lang="es-ES" altLang="en-US" smtClean="0"/>
              <a:t>Segundo nivel</a:t>
            </a:r>
          </a:p>
          <a:p>
            <a:pPr lvl="2"/>
            <a:r>
              <a:rPr lang="es-ES" altLang="en-US" smtClean="0"/>
              <a:t>Tercer nivel</a:t>
            </a:r>
          </a:p>
          <a:p>
            <a:pPr lvl="3"/>
            <a:r>
              <a:rPr lang="es-ES" altLang="en-US" smtClean="0"/>
              <a:t>Cuarto nivel</a:t>
            </a:r>
          </a:p>
          <a:p>
            <a:pPr lvl="4"/>
            <a:r>
              <a:rPr lang="es-ES" altLang="en-US" smtClean="0"/>
              <a:t>Quinto nivel</a:t>
            </a:r>
            <a:endParaRPr lang="en-GB" altLang="en-US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34" tIns="45717" rIns="91434" bIns="45717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1A37F862-450D-4A49-B87E-B282D6E0B4B4}" type="datetimeFigureOut">
              <a:rPr lang="en-GB" altLang="en-US"/>
              <a:pPr/>
              <a:t>30/06/2014</a:t>
            </a:fld>
            <a:endParaRPr lang="en-GB" alt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34" tIns="45717" rIns="91434" bIns="45717" rtlCol="0" anchor="ctr"/>
          <a:lstStyle>
            <a:lvl1pPr algn="ctr" defTabSz="914337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34" tIns="45717" rIns="91434" bIns="45717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EC2D05E-0F5F-4D9A-8B31-92434DFC8F02}" type="slidenum">
              <a:rPr lang="en-GB" altLang="en-US"/>
              <a:pPr/>
              <a:t>‹Nº›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5" r:id="rId6"/>
    <p:sldLayoutId id="2147483686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912813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1313" indent="-341313" algn="l" defTabSz="912813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1363" indent="-284163" algn="l" defTabSz="912813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1413" indent="-227013" algn="l" defTabSz="912813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598613" indent="-227013" algn="l" defTabSz="912813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5813" indent="-227013" algn="l" defTabSz="9128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428" indent="-228584" algn="l" defTabSz="91433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97" indent="-228584" algn="l" defTabSz="91433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66" indent="-228584" algn="l" defTabSz="91433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35" indent="-228584" algn="l" defTabSz="91433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9" algn="l" defTabSz="9143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7" algn="l" defTabSz="9143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06" algn="l" defTabSz="9143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75" algn="l" defTabSz="9143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43" algn="l" defTabSz="9143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12" algn="l" defTabSz="9143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82" algn="l" defTabSz="9143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50" algn="l" defTabSz="9143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385888" y="236538"/>
            <a:ext cx="775811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5" tIns="45708" rIns="91415" bIns="4570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Cliquez pour modifier le style du titre</a:t>
            </a:r>
          </a:p>
        </p:txBody>
      </p:sp>
      <p:sp>
        <p:nvSpPr>
          <p:cNvPr id="2051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4775" y="1208088"/>
            <a:ext cx="7769225" cy="48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5" tIns="45708" rIns="91415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Cliquez pour modifier les styles du texte du masque</a:t>
            </a:r>
          </a:p>
          <a:p>
            <a:pPr lvl="1"/>
            <a:r>
              <a:rPr lang="en-GB" altLang="en-US" smtClean="0"/>
              <a:t>Deuxième niveau</a:t>
            </a:r>
          </a:p>
          <a:p>
            <a:pPr lvl="2"/>
            <a:r>
              <a:rPr lang="en-GB" altLang="en-US" smtClean="0"/>
              <a:t>Troisième niveau</a:t>
            </a:r>
          </a:p>
          <a:p>
            <a:pPr lvl="3"/>
            <a:r>
              <a:rPr lang="en-GB" altLang="en-US" smtClean="0"/>
              <a:t>Quatrième niveau</a:t>
            </a:r>
          </a:p>
        </p:txBody>
      </p:sp>
      <p:sp>
        <p:nvSpPr>
          <p:cNvPr id="22324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56625" y="6584950"/>
            <a:ext cx="5873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5" tIns="45708" rIns="91415" bIns="45708" numCol="1" anchor="b" anchorCtr="1" compatLnSpc="1">
            <a:prstTxWarp prst="textNoShape">
              <a:avLst/>
            </a:prstTxWarp>
            <a:spAutoFit/>
          </a:bodyPr>
          <a:lstStyle>
            <a:lvl1pPr>
              <a:defRPr sz="1100">
                <a:latin typeface="Arial" pitchFamily="34" charset="0"/>
              </a:defRPr>
            </a:lvl1pPr>
          </a:lstStyle>
          <a:p>
            <a:fld id="{00B351D7-5218-4FC2-AB6F-6BC044D7913A}" type="slidenum">
              <a:rPr lang="fr-FR" altLang="en-US"/>
              <a:pPr/>
              <a:t>‹Nº›</a:t>
            </a:fld>
            <a:endParaRPr lang="fr-FR" altLang="en-US"/>
          </a:p>
        </p:txBody>
      </p:sp>
      <p:pic>
        <p:nvPicPr>
          <p:cNvPr id="2053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93775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4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DA251"/>
          </a:solidFill>
          <a:latin typeface="Arial" charset="0"/>
          <a:ea typeface="MS PGothic" pitchFamily="34" charset="-128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DA251"/>
          </a:solidFill>
          <a:latin typeface="Arial" charset="0"/>
          <a:ea typeface="MS PGothic" pitchFamily="34" charset="-128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DA251"/>
          </a:solidFill>
          <a:latin typeface="Arial" charset="0"/>
          <a:ea typeface="MS PGothic" pitchFamily="34" charset="-128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DA251"/>
          </a:solidFill>
          <a:latin typeface="Arial" charset="0"/>
          <a:ea typeface="MS PGothic" pitchFamily="34" charset="-128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DA251"/>
          </a:solidFill>
          <a:latin typeface="Arial" charset="0"/>
          <a:ea typeface="MS PGothic" pitchFamily="34" charset="-128"/>
        </a:defRPr>
      </a:lvl5pPr>
      <a:lvl6pPr marL="411132" algn="l" defTabSz="913627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6pPr>
      <a:lvl7pPr marL="822264" algn="l" defTabSz="913627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7pPr>
      <a:lvl8pPr marL="1233395" algn="l" defTabSz="913627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8pPr>
      <a:lvl9pPr marL="1644527" algn="l" defTabSz="913627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defTabSz="912813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defRPr sz="2200" b="1">
          <a:solidFill>
            <a:srgbClr val="2D4A87"/>
          </a:solidFill>
          <a:latin typeface="Arial" charset="0"/>
          <a:ea typeface="MS PGothic" pitchFamily="34" charset="-128"/>
          <a:cs typeface="+mn-cs"/>
        </a:defRPr>
      </a:lvl1pPr>
      <a:lvl2pPr marL="765175" indent="-284163" algn="l" defTabSz="912813" rtl="0" eaLnBrk="0" fontAlgn="base" hangingPunct="0">
        <a:spcBef>
          <a:spcPct val="20000"/>
        </a:spcBef>
        <a:spcAft>
          <a:spcPct val="0"/>
        </a:spcAft>
        <a:buClr>
          <a:srgbClr val="7DA251"/>
        </a:buClr>
        <a:buFont typeface="Wingdings" pitchFamily="2" charset="2"/>
        <a:buChar char="§"/>
        <a:defRPr sz="2000">
          <a:solidFill>
            <a:srgbClr val="2D4A87"/>
          </a:solidFill>
          <a:latin typeface="Arial" charset="0"/>
          <a:ea typeface="MS PGothic" pitchFamily="34" charset="-128"/>
        </a:defRPr>
      </a:lvl2pPr>
      <a:lvl3pPr marL="1157288" indent="-228600" algn="l" defTabSz="912813" rtl="0" eaLnBrk="0" fontAlgn="base" hangingPunct="0">
        <a:spcBef>
          <a:spcPct val="20000"/>
        </a:spcBef>
        <a:spcAft>
          <a:spcPct val="0"/>
        </a:spcAft>
        <a:buClr>
          <a:srgbClr val="7DA251"/>
        </a:buClr>
        <a:buSzPct val="70000"/>
        <a:buFont typeface="Wingdings" pitchFamily="2" charset="2"/>
        <a:buChar char="t"/>
        <a:defRPr>
          <a:solidFill>
            <a:srgbClr val="2D4A87"/>
          </a:solidFill>
          <a:latin typeface="Arial" charset="0"/>
          <a:ea typeface="MS PGothic" pitchFamily="34" charset="-128"/>
        </a:defRPr>
      </a:lvl3pPr>
      <a:lvl4pPr marL="1600200" indent="-227013" algn="l" defTabSz="912813" rtl="0" eaLnBrk="0" fontAlgn="base" hangingPunct="0">
        <a:spcBef>
          <a:spcPct val="20000"/>
        </a:spcBef>
        <a:spcAft>
          <a:spcPct val="0"/>
        </a:spcAft>
        <a:buClr>
          <a:srgbClr val="7DA251"/>
        </a:buClr>
        <a:buChar char="–"/>
        <a:defRPr>
          <a:solidFill>
            <a:srgbClr val="2D4A87"/>
          </a:solidFill>
          <a:latin typeface="Arial" charset="0"/>
          <a:ea typeface="MS PGothic" pitchFamily="34" charset="-128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Clr>
          <a:srgbClr val="7DA251"/>
        </a:buClr>
        <a:buFont typeface="Wingdings" pitchFamily="2" charset="2"/>
        <a:buChar char="l"/>
        <a:defRPr>
          <a:solidFill>
            <a:srgbClr val="003366"/>
          </a:solidFill>
          <a:latin typeface="Arial" charset="0"/>
          <a:ea typeface="MS PGothic" pitchFamily="34" charset="-128"/>
        </a:defRPr>
      </a:lvl5pPr>
      <a:lvl6pPr marL="2468220" indent="-228406" algn="l" defTabSz="913627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879351" indent="-228406" algn="l" defTabSz="913627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290483" indent="-228406" algn="l" defTabSz="913627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701615" indent="-228406" algn="l" defTabSz="913627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1132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264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3395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4527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5660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6792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7924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89055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385888" y="236538"/>
            <a:ext cx="775811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5" tIns="45708" rIns="91415" bIns="4570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Cliquez pour modifier le style du titre</a:t>
            </a:r>
          </a:p>
        </p:txBody>
      </p:sp>
      <p:sp>
        <p:nvSpPr>
          <p:cNvPr id="3075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4775" y="1208088"/>
            <a:ext cx="7769225" cy="48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5" tIns="45708" rIns="91415" bIns="45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Cliquez pour modifier les styles du texte du masque</a:t>
            </a:r>
          </a:p>
          <a:p>
            <a:pPr lvl="1"/>
            <a:r>
              <a:rPr lang="en-GB" altLang="en-US" smtClean="0"/>
              <a:t>Deuxième niveau</a:t>
            </a:r>
          </a:p>
          <a:p>
            <a:pPr lvl="2"/>
            <a:r>
              <a:rPr lang="en-GB" altLang="en-US" smtClean="0"/>
              <a:t>Troisième niveau</a:t>
            </a:r>
          </a:p>
          <a:p>
            <a:pPr lvl="3"/>
            <a:r>
              <a:rPr lang="en-GB" altLang="en-US" smtClean="0"/>
              <a:t>Quatrième niveau</a:t>
            </a:r>
          </a:p>
        </p:txBody>
      </p:sp>
      <p:sp>
        <p:nvSpPr>
          <p:cNvPr id="22324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56625" y="6584950"/>
            <a:ext cx="5873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5" tIns="45708" rIns="91415" bIns="45708" numCol="1" anchor="b" anchorCtr="1" compatLnSpc="1">
            <a:prstTxWarp prst="textNoShape">
              <a:avLst/>
            </a:prstTxWarp>
            <a:spAutoFit/>
          </a:bodyPr>
          <a:lstStyle>
            <a:lvl1pPr defTabSz="914400">
              <a:defRPr sz="1100" b="1">
                <a:solidFill>
                  <a:srgbClr val="003366"/>
                </a:solidFill>
                <a:latin typeface="Arial" pitchFamily="34" charset="0"/>
                <a:cs typeface="Times New Roman" pitchFamily="18" charset="0"/>
              </a:defRPr>
            </a:lvl1pPr>
          </a:lstStyle>
          <a:p>
            <a:fld id="{A17B3C35-A451-4AF2-BBF4-C733995814A0}" type="slidenum">
              <a:rPr lang="fr-FR" altLang="en-US"/>
              <a:pPr/>
              <a:t>‹Nº›</a:t>
            </a:fld>
            <a:endParaRPr lang="fr-FR" altLang="en-US"/>
          </a:p>
        </p:txBody>
      </p:sp>
      <p:pic>
        <p:nvPicPr>
          <p:cNvPr id="3077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93775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hf hdr="0" ftr="0" dt="0"/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DA251"/>
          </a:solidFill>
          <a:latin typeface="Arial" charset="0"/>
          <a:ea typeface="MS PGothic" pitchFamily="34" charset="-128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DA251"/>
          </a:solidFill>
          <a:latin typeface="Arial" charset="0"/>
          <a:ea typeface="MS PGothic" pitchFamily="34" charset="-128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DA251"/>
          </a:solidFill>
          <a:latin typeface="Arial" charset="0"/>
          <a:ea typeface="MS PGothic" pitchFamily="34" charset="-128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DA251"/>
          </a:solidFill>
          <a:latin typeface="Arial" charset="0"/>
          <a:ea typeface="MS PGothic" pitchFamily="34" charset="-128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rgbClr val="7DA251"/>
          </a:solidFill>
          <a:latin typeface="Arial" charset="0"/>
          <a:ea typeface="MS PGothic" pitchFamily="34" charset="-128"/>
        </a:defRPr>
      </a:lvl5pPr>
      <a:lvl6pPr marL="411132" algn="l" defTabSz="913627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6pPr>
      <a:lvl7pPr marL="822264" algn="l" defTabSz="913627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7pPr>
      <a:lvl8pPr marL="1233395" algn="l" defTabSz="913627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8pPr>
      <a:lvl9pPr marL="1644527" algn="l" defTabSz="913627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defTabSz="912813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defRPr sz="2200" b="1">
          <a:solidFill>
            <a:srgbClr val="2D4A87"/>
          </a:solidFill>
          <a:latin typeface="Arial" charset="0"/>
          <a:ea typeface="MS PGothic" pitchFamily="34" charset="-128"/>
          <a:cs typeface="+mn-cs"/>
        </a:defRPr>
      </a:lvl1pPr>
      <a:lvl2pPr marL="765175" indent="-284163" algn="l" defTabSz="912813" rtl="0" eaLnBrk="0" fontAlgn="base" hangingPunct="0">
        <a:spcBef>
          <a:spcPct val="20000"/>
        </a:spcBef>
        <a:spcAft>
          <a:spcPct val="0"/>
        </a:spcAft>
        <a:buClr>
          <a:srgbClr val="7DA251"/>
        </a:buClr>
        <a:buFont typeface="Wingdings" pitchFamily="2" charset="2"/>
        <a:buChar char="§"/>
        <a:defRPr sz="2000">
          <a:solidFill>
            <a:srgbClr val="2D4A87"/>
          </a:solidFill>
          <a:latin typeface="Arial" charset="0"/>
          <a:ea typeface="MS PGothic" pitchFamily="34" charset="-128"/>
        </a:defRPr>
      </a:lvl2pPr>
      <a:lvl3pPr marL="1157288" indent="-228600" algn="l" defTabSz="912813" rtl="0" eaLnBrk="0" fontAlgn="base" hangingPunct="0">
        <a:spcBef>
          <a:spcPct val="20000"/>
        </a:spcBef>
        <a:spcAft>
          <a:spcPct val="0"/>
        </a:spcAft>
        <a:buClr>
          <a:srgbClr val="7DA251"/>
        </a:buClr>
        <a:buSzPct val="70000"/>
        <a:buFont typeface="Wingdings" pitchFamily="2" charset="2"/>
        <a:buChar char="t"/>
        <a:defRPr>
          <a:solidFill>
            <a:srgbClr val="2D4A87"/>
          </a:solidFill>
          <a:latin typeface="Arial" charset="0"/>
          <a:ea typeface="MS PGothic" pitchFamily="34" charset="-128"/>
        </a:defRPr>
      </a:lvl3pPr>
      <a:lvl4pPr marL="1600200" indent="-227013" algn="l" defTabSz="912813" rtl="0" eaLnBrk="0" fontAlgn="base" hangingPunct="0">
        <a:spcBef>
          <a:spcPct val="20000"/>
        </a:spcBef>
        <a:spcAft>
          <a:spcPct val="0"/>
        </a:spcAft>
        <a:buClr>
          <a:srgbClr val="7DA251"/>
        </a:buClr>
        <a:buChar char="–"/>
        <a:defRPr>
          <a:solidFill>
            <a:srgbClr val="2D4A87"/>
          </a:solidFill>
          <a:latin typeface="Arial" charset="0"/>
          <a:ea typeface="MS PGothic" pitchFamily="34" charset="-128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Clr>
          <a:srgbClr val="7DA251"/>
        </a:buClr>
        <a:buFont typeface="Wingdings" pitchFamily="2" charset="2"/>
        <a:buChar char="l"/>
        <a:defRPr>
          <a:solidFill>
            <a:srgbClr val="003366"/>
          </a:solidFill>
          <a:latin typeface="Arial" charset="0"/>
          <a:ea typeface="MS PGothic" pitchFamily="34" charset="-128"/>
        </a:defRPr>
      </a:lvl5pPr>
      <a:lvl6pPr marL="2468220" indent="-228406" algn="l" defTabSz="913627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879351" indent="-228406" algn="l" defTabSz="913627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290483" indent="-228406" algn="l" defTabSz="913627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701615" indent="-228406" algn="l" defTabSz="913627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1132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264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3395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4527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5660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66792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77924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89055" algn="l" defTabSz="82226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Chart7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9.png"/><Relationship Id="rId4" Type="http://schemas.openxmlformats.org/officeDocument/2006/relationships/oleObject" Target="../embeddings/Microsoft_Excel_Chart8.xls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Chart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oleObject" Target="../embeddings/Microsoft_Excel_Chart2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Chart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Chart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Chart5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Chart6.xls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png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5 Subtítulo"/>
          <p:cNvSpPr>
            <a:spLocks noGrp="1"/>
          </p:cNvSpPr>
          <p:nvPr>
            <p:ph type="subTitle" idx="1"/>
          </p:nvPr>
        </p:nvSpPr>
        <p:spPr>
          <a:xfrm>
            <a:off x="4356100" y="4149725"/>
            <a:ext cx="3657600" cy="1822450"/>
          </a:xfrm>
        </p:spPr>
        <p:txBody>
          <a:bodyPr/>
          <a:lstStyle/>
          <a:p>
            <a:pPr algn="ctr"/>
            <a:r>
              <a:rPr lang="en-GB" altLang="en-US" dirty="0" smtClean="0">
                <a:latin typeface="Arial" pitchFamily="34" charset="0"/>
              </a:rPr>
              <a:t>Carlos Mario </a:t>
            </a:r>
            <a:r>
              <a:rPr lang="en-GB" altLang="en-US" dirty="0" smtClean="0">
                <a:latin typeface="Arial" pitchFamily="34" charset="0"/>
              </a:rPr>
              <a:t>Gómez </a:t>
            </a:r>
            <a:r>
              <a:rPr lang="en-GB" altLang="en-US" sz="1800" b="0" dirty="0" smtClean="0">
                <a:latin typeface="Arial" pitchFamily="34" charset="0"/>
              </a:rPr>
              <a:t>IMDEA and Universidad de </a:t>
            </a:r>
            <a:r>
              <a:rPr lang="en-GB" altLang="en-US" sz="1800" b="0" dirty="0" err="1" smtClean="0">
                <a:latin typeface="Arial" pitchFamily="34" charset="0"/>
              </a:rPr>
              <a:t>Alcalá</a:t>
            </a:r>
            <a:r>
              <a:rPr lang="en-GB" altLang="en-US" dirty="0" smtClean="0">
                <a:latin typeface="Arial" pitchFamily="34" charset="0"/>
              </a:rPr>
              <a:t> </a:t>
            </a:r>
            <a:endParaRPr lang="en-GB" altLang="en-US" dirty="0" smtClean="0">
              <a:latin typeface="Arial" pitchFamily="34" charset="0"/>
            </a:endParaRPr>
          </a:p>
        </p:txBody>
      </p:sp>
      <p:sp>
        <p:nvSpPr>
          <p:cNvPr id="11266" name="3 Título"/>
          <p:cNvSpPr>
            <a:spLocks noGrp="1"/>
          </p:cNvSpPr>
          <p:nvPr>
            <p:ph type="ctrTitle" sz="quarter"/>
          </p:nvPr>
        </p:nvSpPr>
        <p:spPr>
          <a:xfrm>
            <a:off x="2916238" y="2636838"/>
            <a:ext cx="6227762" cy="1143000"/>
          </a:xfrm>
        </p:spPr>
        <p:txBody>
          <a:bodyPr/>
          <a:lstStyle/>
          <a:p>
            <a:r>
              <a:rPr lang="en-GB" altLang="en-US" dirty="0" smtClean="0">
                <a:latin typeface="Arial" pitchFamily="34" charset="0"/>
              </a:rPr>
              <a:t>Policy </a:t>
            </a:r>
            <a:r>
              <a:rPr lang="en-GB" altLang="en-US" dirty="0" smtClean="0">
                <a:latin typeface="Arial" pitchFamily="34" charset="0"/>
              </a:rPr>
              <a:t>and economic issues related to the multiple dimensions of NWRMs 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237312"/>
            <a:ext cx="20955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9164780"/>
              </p:ext>
            </p:extLst>
          </p:nvPr>
        </p:nvGraphicFramePr>
        <p:xfrm>
          <a:off x="1887612" y="1700808"/>
          <a:ext cx="6500812" cy="328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Gráfico" r:id="rId3" imgW="6497799" imgH="3291568" progId="Excel.Chart.8">
                  <p:embed/>
                </p:oleObj>
              </mc:Choice>
              <mc:Fallback>
                <p:oleObj name="Gráfico" r:id="rId3" imgW="6497799" imgH="3291568" progId="Excel.Chart.8">
                  <p:embed/>
                  <p:pic>
                    <p:nvPicPr>
                      <p:cNvPr id="0" name="1 Gráfico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7612" y="1700808"/>
                        <a:ext cx="6500812" cy="3289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6" name="1 CuadroTexto"/>
          <p:cNvSpPr txBox="1">
            <a:spLocks noChangeArrowheads="1"/>
          </p:cNvSpPr>
          <p:nvPr/>
        </p:nvSpPr>
        <p:spPr bwMode="auto">
          <a:xfrm>
            <a:off x="6643762" y="4026496"/>
            <a:ext cx="582612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sz="1100"/>
              <a:t>7 gr.</a:t>
            </a:r>
          </a:p>
          <a:p>
            <a:endParaRPr lang="en-GB" altLang="en-US" sz="1100"/>
          </a:p>
        </p:txBody>
      </p:sp>
      <p:sp>
        <p:nvSpPr>
          <p:cNvPr id="4" name="1 CuadroTexto"/>
          <p:cNvSpPr txBox="1">
            <a:spLocks noChangeArrowheads="1"/>
          </p:cNvSpPr>
          <p:nvPr/>
        </p:nvSpPr>
        <p:spPr bwMode="auto">
          <a:xfrm>
            <a:off x="5230887" y="3767733"/>
            <a:ext cx="58261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sz="1100"/>
              <a:t>34 gr.</a:t>
            </a:r>
          </a:p>
          <a:p>
            <a:endParaRPr lang="en-GB" altLang="en-US" sz="1100"/>
          </a:p>
        </p:txBody>
      </p:sp>
      <p:sp>
        <p:nvSpPr>
          <p:cNvPr id="5" name="1 CuadroTexto"/>
          <p:cNvSpPr txBox="1">
            <a:spLocks noChangeArrowheads="1"/>
          </p:cNvSpPr>
          <p:nvPr/>
        </p:nvSpPr>
        <p:spPr bwMode="auto">
          <a:xfrm>
            <a:off x="7297812" y="3767733"/>
            <a:ext cx="58261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sz="1100"/>
              <a:t>33gr.</a:t>
            </a:r>
          </a:p>
          <a:p>
            <a:endParaRPr lang="en-GB" altLang="en-US" sz="1100"/>
          </a:p>
        </p:txBody>
      </p:sp>
      <p:sp>
        <p:nvSpPr>
          <p:cNvPr id="6" name="1 CuadroTexto"/>
          <p:cNvSpPr txBox="1">
            <a:spLocks noChangeArrowheads="1"/>
          </p:cNvSpPr>
          <p:nvPr/>
        </p:nvSpPr>
        <p:spPr bwMode="auto">
          <a:xfrm>
            <a:off x="3040137" y="2616796"/>
            <a:ext cx="739775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sz="1100"/>
              <a:t>196 Kg.</a:t>
            </a:r>
          </a:p>
          <a:p>
            <a:endParaRPr lang="en-GB" altLang="en-US" sz="1100"/>
          </a:p>
        </p:txBody>
      </p:sp>
      <p:sp>
        <p:nvSpPr>
          <p:cNvPr id="16390" name="6 CuadroTexto"/>
          <p:cNvSpPr txBox="1">
            <a:spLocks noChangeArrowheads="1"/>
          </p:cNvSpPr>
          <p:nvPr/>
        </p:nvSpPr>
        <p:spPr bwMode="auto">
          <a:xfrm>
            <a:off x="3843684" y="5085184"/>
            <a:ext cx="31765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s-ES" altLang="en-US" sz="1600" i="1" dirty="0" err="1"/>
              <a:t>Source</a:t>
            </a:r>
            <a:r>
              <a:rPr lang="es-ES" altLang="en-US" sz="1600" i="1" dirty="0"/>
              <a:t>: </a:t>
            </a:r>
            <a:r>
              <a:rPr lang="es-ES" altLang="en-US" sz="1600" i="1" dirty="0" err="1"/>
              <a:t>Panagopoulos</a:t>
            </a:r>
            <a:r>
              <a:rPr lang="es-ES" altLang="en-US" sz="1600" i="1" dirty="0"/>
              <a:t>, et. al. (2011)</a:t>
            </a:r>
            <a:endParaRPr lang="en-GB" altLang="en-US" sz="1600" i="1" dirty="0"/>
          </a:p>
        </p:txBody>
      </p:sp>
      <p:sp>
        <p:nvSpPr>
          <p:cNvPr id="16391" name="7 Rectángulo"/>
          <p:cNvSpPr>
            <a:spLocks noChangeArrowheads="1"/>
          </p:cNvSpPr>
          <p:nvPr/>
        </p:nvSpPr>
        <p:spPr bwMode="auto">
          <a:xfrm>
            <a:off x="1547813" y="404813"/>
            <a:ext cx="70564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n-GB" altLang="en-US" sz="2400" b="1" i="1" dirty="0">
                <a:solidFill>
                  <a:srgbClr val="00B050"/>
                </a:solidFill>
              </a:rPr>
              <a:t>NWRMs' face value</a:t>
            </a:r>
            <a:r>
              <a:rPr lang="en-GB" altLang="en-US" sz="2400" i="1" dirty="0">
                <a:solidFill>
                  <a:srgbClr val="00B050"/>
                </a:solidFill>
              </a:rPr>
              <a:t>: </a:t>
            </a:r>
          </a:p>
          <a:p>
            <a:pPr algn="ctr"/>
            <a:r>
              <a:rPr lang="en-GB" altLang="en-US" sz="2400" i="1" dirty="0">
                <a:solidFill>
                  <a:srgbClr val="00B050"/>
                </a:solidFill>
              </a:rPr>
              <a:t>Turning cost-effectiveness analysis upside down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3 Gráfico"/>
          <p:cNvGraphicFramePr>
            <a:graphicFrameLocks/>
          </p:cNvGraphicFramePr>
          <p:nvPr/>
        </p:nvGraphicFramePr>
        <p:xfrm>
          <a:off x="776288" y="209550"/>
          <a:ext cx="7894637" cy="553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Gráfico" r:id="rId4" imgW="7893667" imgH="5534710" progId="Excel.Chart.8">
                  <p:embed/>
                </p:oleObj>
              </mc:Choice>
              <mc:Fallback>
                <p:oleObj name="Gráfico" r:id="rId4" imgW="7893667" imgH="5534710" progId="Excel.Chart.8">
                  <p:embed/>
                  <p:pic>
                    <p:nvPicPr>
                      <p:cNvPr id="0" name="3 Gráfico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288" y="209550"/>
                        <a:ext cx="7894637" cy="5534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2" name="2 CuadroTexto"/>
          <p:cNvSpPr txBox="1">
            <a:spLocks noChangeArrowheads="1"/>
          </p:cNvSpPr>
          <p:nvPr/>
        </p:nvSpPr>
        <p:spPr bwMode="auto">
          <a:xfrm>
            <a:off x="2916238" y="5013325"/>
            <a:ext cx="28908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s-ES" altLang="en-US" i="1">
                <a:solidFill>
                  <a:schemeClr val="tx2"/>
                </a:solidFill>
              </a:rPr>
              <a:t>Source: Siebert, et. Al. (2010)</a:t>
            </a:r>
            <a:endParaRPr lang="en-GB" altLang="en-US" i="1">
              <a:solidFill>
                <a:schemeClr val="tx2"/>
              </a:solidFill>
            </a:endParaRPr>
          </a:p>
        </p:txBody>
      </p:sp>
      <p:sp>
        <p:nvSpPr>
          <p:cNvPr id="15363" name="3 CuadroTexto"/>
          <p:cNvSpPr txBox="1">
            <a:spLocks noChangeArrowheads="1"/>
          </p:cNvSpPr>
          <p:nvPr/>
        </p:nvSpPr>
        <p:spPr bwMode="auto">
          <a:xfrm>
            <a:off x="827088" y="5641975"/>
            <a:ext cx="79216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" altLang="en-US" sz="2800" b="1">
                <a:solidFill>
                  <a:schemeClr val="tx2"/>
                </a:solidFill>
              </a:rPr>
              <a:t>The same happens with opportunity costs.  </a:t>
            </a:r>
          </a:p>
          <a:p>
            <a:pPr algn="ctr"/>
            <a:r>
              <a:rPr lang="es-ES" altLang="en-US" sz="2800" b="1">
                <a:solidFill>
                  <a:schemeClr val="tx2"/>
                </a:solidFill>
              </a:rPr>
              <a:t>Then cost-effectiveness is context specific</a:t>
            </a:r>
            <a:endParaRPr lang="en-GB" altLang="en-US" sz="28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2 CuadroTexto"/>
          <p:cNvSpPr txBox="1">
            <a:spLocks noChangeArrowheads="1"/>
          </p:cNvSpPr>
          <p:nvPr/>
        </p:nvSpPr>
        <p:spPr bwMode="auto">
          <a:xfrm>
            <a:off x="2843213" y="188913"/>
            <a:ext cx="54244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sz="2800" b="1"/>
              <a:t>Natural Water Retention Measures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1785938" y="1125538"/>
            <a:ext cx="7200900" cy="4156075"/>
          </a:xfrm>
          <a:prstGeom prst="rect">
            <a:avLst/>
          </a:prstGeom>
          <a:noFill/>
        </p:spPr>
        <p:txBody>
          <a:bodyPr lIns="91434" tIns="45717" rIns="91434" bIns="45717">
            <a:spAutoFit/>
          </a:bodyPr>
          <a:lstStyle/>
          <a:p>
            <a:pPr marL="285730" indent="-285730" defTabSz="914337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GB" sz="2000" dirty="0">
                <a:latin typeface="Calibri"/>
                <a:ea typeface="+mn-ea"/>
                <a:cs typeface="Calibri"/>
              </a:rPr>
              <a:t>NWRMs are multi-purpose. Rather than one cost one benefit, they are one cost multiple benefits.</a:t>
            </a:r>
          </a:p>
          <a:p>
            <a:pPr defTabSz="914337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 dirty="0">
              <a:latin typeface="Calibri"/>
              <a:ea typeface="+mn-ea"/>
              <a:cs typeface="Calibri"/>
            </a:endParaRPr>
          </a:p>
          <a:p>
            <a:pPr marL="285730" indent="-285730" defTabSz="914337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GB" sz="2000" dirty="0">
                <a:latin typeface="Calibri"/>
                <a:ea typeface="+mn-ea"/>
                <a:cs typeface="Calibri"/>
              </a:rPr>
              <a:t>Assessment and valuation methods must be improved to uncover the multiple benefits and costs advantages of NWRMs.</a:t>
            </a:r>
          </a:p>
          <a:p>
            <a:pPr marL="285730" indent="-285730" defTabSz="914337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en-GB" sz="2000" dirty="0">
              <a:latin typeface="Calibri"/>
              <a:ea typeface="+mn-ea"/>
              <a:cs typeface="Calibri"/>
            </a:endParaRPr>
          </a:p>
          <a:p>
            <a:pPr marL="285730" indent="-285730" defTabSz="914337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GB" sz="2000" dirty="0">
                <a:latin typeface="Calibri"/>
                <a:ea typeface="+mn-ea"/>
                <a:cs typeface="Calibri"/>
              </a:rPr>
              <a:t>Natural </a:t>
            </a:r>
            <a:r>
              <a:rPr lang="en-GB" sz="2000" dirty="0">
                <a:latin typeface="Calibri"/>
                <a:ea typeface="+mn-ea"/>
                <a:cs typeface="Calibri"/>
              </a:rPr>
              <a:t>w</a:t>
            </a:r>
            <a:r>
              <a:rPr lang="en-GB" sz="2000" dirty="0">
                <a:latin typeface="Calibri"/>
                <a:ea typeface="+mn-ea"/>
                <a:cs typeface="Calibri"/>
              </a:rPr>
              <a:t>ater retention can make outstanding contributions to the purposes of water management (reducing flood peaks, recharging aquifers, attenuating run-off, improving quality, etc.)</a:t>
            </a:r>
          </a:p>
          <a:p>
            <a:pPr defTabSz="914337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 dirty="0">
              <a:latin typeface="Calibri"/>
              <a:ea typeface="+mn-ea"/>
              <a:cs typeface="Calibri"/>
            </a:endParaRPr>
          </a:p>
          <a:p>
            <a:pPr marL="285730" indent="-285730" defTabSz="914337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GB" sz="2000" dirty="0">
                <a:latin typeface="Calibri"/>
                <a:ea typeface="+mn-ea"/>
                <a:cs typeface="Calibri"/>
              </a:rPr>
              <a:t>Besides that, NWRMs are means to make ecosystems work and provide multiple services and co-benefits.</a:t>
            </a:r>
          </a:p>
          <a:p>
            <a:pPr defTabSz="914337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24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5 Gráfico"/>
          <p:cNvGraphicFramePr>
            <a:graphicFrameLocks/>
          </p:cNvGraphicFramePr>
          <p:nvPr/>
        </p:nvGraphicFramePr>
        <p:xfrm>
          <a:off x="273050" y="2586038"/>
          <a:ext cx="9029700" cy="3963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4" r:id="rId3" imgW="9027430" imgH="3968168" progId="Excel.Chart.8">
                  <p:embed/>
                </p:oleObj>
              </mc:Choice>
              <mc:Fallback>
                <p:oleObj r:id="rId3" imgW="9027430" imgH="3968168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" y="2586038"/>
                        <a:ext cx="9029700" cy="3963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-27384"/>
            <a:ext cx="2592388" cy="186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2" name="3 CuadroTexto"/>
          <p:cNvSpPr txBox="1">
            <a:spLocks noChangeArrowheads="1"/>
          </p:cNvSpPr>
          <p:nvPr/>
        </p:nvSpPr>
        <p:spPr bwMode="auto">
          <a:xfrm>
            <a:off x="707990" y="1143398"/>
            <a:ext cx="5387745" cy="461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sz="2400" b="1" i="1" dirty="0">
                <a:solidFill>
                  <a:srgbClr val="00B050"/>
                </a:solidFill>
              </a:rPr>
              <a:t>Natural </a:t>
            </a:r>
            <a:r>
              <a:rPr lang="en-GB" altLang="en-US" sz="2400" i="1" dirty="0">
                <a:solidFill>
                  <a:srgbClr val="00B050"/>
                </a:solidFill>
              </a:rPr>
              <a:t>Carbon Sequestration</a:t>
            </a:r>
            <a:r>
              <a:rPr lang="en-GB" altLang="en-US" sz="2400" b="1" i="1" dirty="0">
                <a:solidFill>
                  <a:srgbClr val="00B050"/>
                </a:solidFill>
              </a:rPr>
              <a:t> Measures?</a:t>
            </a:r>
          </a:p>
        </p:txBody>
      </p:sp>
      <p:sp>
        <p:nvSpPr>
          <p:cNvPr id="17413" name="5 Rectángulo"/>
          <p:cNvSpPr>
            <a:spLocks noChangeArrowheads="1"/>
          </p:cNvSpPr>
          <p:nvPr/>
        </p:nvSpPr>
        <p:spPr bwMode="auto">
          <a:xfrm>
            <a:off x="1187624" y="2145972"/>
            <a:ext cx="70342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sz="1600" i="1" dirty="0">
                <a:solidFill>
                  <a:srgbClr val="1F497D"/>
                </a:solidFill>
              </a:rPr>
              <a:t>Source: Nieto et al. (2010): Smith et al. (2008): </a:t>
            </a:r>
            <a:r>
              <a:rPr lang="en-GB" altLang="en-US" sz="1600" i="1" dirty="0" err="1">
                <a:solidFill>
                  <a:srgbClr val="1F497D"/>
                </a:solidFill>
              </a:rPr>
              <a:t>Sofo</a:t>
            </a:r>
            <a:r>
              <a:rPr lang="en-GB" altLang="en-US" sz="1600" i="1" dirty="0">
                <a:solidFill>
                  <a:srgbClr val="1F497D"/>
                </a:solidFill>
              </a:rPr>
              <a:t> et al. (2005): IPCC (2003).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66587" y="319703"/>
            <a:ext cx="44453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 err="1">
                <a:solidFill>
                  <a:srgbClr val="00B050"/>
                </a:solidFill>
              </a:rPr>
              <a:t>Why</a:t>
            </a:r>
            <a:r>
              <a:rPr lang="es-ES" sz="3200" b="1" dirty="0">
                <a:solidFill>
                  <a:srgbClr val="00B050"/>
                </a:solidFill>
              </a:rPr>
              <a:t> </a:t>
            </a:r>
            <a:r>
              <a:rPr lang="es-ES" sz="3200" b="1" dirty="0" err="1">
                <a:solidFill>
                  <a:srgbClr val="00B050"/>
                </a:solidFill>
              </a:rPr>
              <a:t>better</a:t>
            </a:r>
            <a:r>
              <a:rPr lang="es-ES" sz="3200" b="1" dirty="0">
                <a:solidFill>
                  <a:srgbClr val="00B050"/>
                </a:solidFill>
              </a:rPr>
              <a:t> </a:t>
            </a:r>
            <a:r>
              <a:rPr lang="es-ES" sz="3200" b="1" dirty="0" err="1">
                <a:solidFill>
                  <a:srgbClr val="00B050"/>
                </a:solidFill>
              </a:rPr>
              <a:t>not</a:t>
            </a:r>
            <a:r>
              <a:rPr lang="es-ES" sz="3200" b="1" dirty="0">
                <a:solidFill>
                  <a:srgbClr val="00B050"/>
                </a:solidFill>
              </a:rPr>
              <a:t> </a:t>
            </a:r>
            <a:r>
              <a:rPr lang="es-ES" sz="3200" b="1" dirty="0" err="1">
                <a:solidFill>
                  <a:srgbClr val="00B050"/>
                </a:solidFill>
              </a:rPr>
              <a:t>call</a:t>
            </a:r>
            <a:r>
              <a:rPr lang="es-ES" sz="3200" b="1" dirty="0">
                <a:solidFill>
                  <a:srgbClr val="00B050"/>
                </a:solidFill>
              </a:rPr>
              <a:t> </a:t>
            </a:r>
            <a:r>
              <a:rPr lang="es-ES" sz="3200" b="1" dirty="0" err="1">
                <a:solidFill>
                  <a:srgbClr val="00B050"/>
                </a:solidFill>
              </a:rPr>
              <a:t>them</a:t>
            </a:r>
            <a:endParaRPr lang="en-GB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52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5 Gráfico"/>
          <p:cNvGraphicFramePr>
            <a:graphicFrameLocks/>
          </p:cNvGraphicFramePr>
          <p:nvPr/>
        </p:nvGraphicFramePr>
        <p:xfrm>
          <a:off x="-50800" y="2927350"/>
          <a:ext cx="9029700" cy="3963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8" name="Gráfico" r:id="rId4" imgW="9027430" imgH="3968168" progId="Excel.Chart.8">
                  <p:embed/>
                </p:oleObj>
              </mc:Choice>
              <mc:Fallback>
                <p:oleObj name="Gráfico" r:id="rId4" imgW="9027430" imgH="3968168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2927350"/>
                        <a:ext cx="9029700" cy="3963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63638"/>
            <a:ext cx="3657600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6" name="6 CuadroTexto"/>
          <p:cNvSpPr txBox="1">
            <a:spLocks noChangeArrowheads="1"/>
          </p:cNvSpPr>
          <p:nvPr/>
        </p:nvSpPr>
        <p:spPr bwMode="auto">
          <a:xfrm>
            <a:off x="3763714" y="788987"/>
            <a:ext cx="4984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s-ES" altLang="en-US" sz="2400" b="1" i="1" dirty="0">
                <a:solidFill>
                  <a:srgbClr val="00B050"/>
                </a:solidFill>
              </a:rPr>
              <a:t>Natural </a:t>
            </a:r>
            <a:r>
              <a:rPr lang="es-ES" altLang="en-US" sz="2400" i="1" dirty="0" err="1">
                <a:solidFill>
                  <a:srgbClr val="00B050"/>
                </a:solidFill>
              </a:rPr>
              <a:t>Sediment</a:t>
            </a:r>
            <a:r>
              <a:rPr lang="es-ES" altLang="en-US" sz="2400" i="1" dirty="0">
                <a:solidFill>
                  <a:srgbClr val="00B050"/>
                </a:solidFill>
              </a:rPr>
              <a:t> </a:t>
            </a:r>
            <a:r>
              <a:rPr lang="es-ES" altLang="en-US" sz="2400" i="1" dirty="0" err="1">
                <a:solidFill>
                  <a:srgbClr val="00B050"/>
                </a:solidFill>
              </a:rPr>
              <a:t>Retention</a:t>
            </a:r>
            <a:r>
              <a:rPr lang="es-ES" altLang="en-US" sz="2400" i="1" dirty="0">
                <a:solidFill>
                  <a:srgbClr val="00B050"/>
                </a:solidFill>
              </a:rPr>
              <a:t> </a:t>
            </a:r>
            <a:r>
              <a:rPr lang="es-ES" altLang="en-US" sz="2400" b="1" i="1" dirty="0" err="1">
                <a:solidFill>
                  <a:srgbClr val="00B050"/>
                </a:solidFill>
              </a:rPr>
              <a:t>Measures</a:t>
            </a:r>
            <a:endParaRPr lang="en-GB" altLang="en-US" sz="2400" b="1" i="1" dirty="0">
              <a:solidFill>
                <a:srgbClr val="00B050"/>
              </a:solidFill>
            </a:endParaRPr>
          </a:p>
        </p:txBody>
      </p:sp>
      <p:sp>
        <p:nvSpPr>
          <p:cNvPr id="18437" name="3 Rectángulo"/>
          <p:cNvSpPr>
            <a:spLocks noChangeArrowheads="1"/>
          </p:cNvSpPr>
          <p:nvPr/>
        </p:nvSpPr>
        <p:spPr bwMode="auto">
          <a:xfrm>
            <a:off x="34925" y="1844675"/>
            <a:ext cx="52879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i="1">
                <a:solidFill>
                  <a:srgbClr val="1F497D"/>
                </a:solidFill>
              </a:rPr>
              <a:t>Source: Gómez-CaIgo et al (2009): Francia et al (2006).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66587" y="319703"/>
            <a:ext cx="44453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 err="1">
                <a:solidFill>
                  <a:srgbClr val="00B050"/>
                </a:solidFill>
              </a:rPr>
              <a:t>Why</a:t>
            </a:r>
            <a:r>
              <a:rPr lang="es-ES" sz="3200" b="1" dirty="0">
                <a:solidFill>
                  <a:srgbClr val="00B050"/>
                </a:solidFill>
              </a:rPr>
              <a:t> </a:t>
            </a:r>
            <a:r>
              <a:rPr lang="es-ES" sz="3200" b="1" dirty="0" err="1">
                <a:solidFill>
                  <a:srgbClr val="00B050"/>
                </a:solidFill>
              </a:rPr>
              <a:t>better</a:t>
            </a:r>
            <a:r>
              <a:rPr lang="es-ES" sz="3200" b="1" dirty="0">
                <a:solidFill>
                  <a:srgbClr val="00B050"/>
                </a:solidFill>
              </a:rPr>
              <a:t> </a:t>
            </a:r>
            <a:r>
              <a:rPr lang="es-ES" sz="3200" b="1" dirty="0" err="1">
                <a:solidFill>
                  <a:srgbClr val="00B050"/>
                </a:solidFill>
              </a:rPr>
              <a:t>not</a:t>
            </a:r>
            <a:r>
              <a:rPr lang="es-ES" sz="3200" b="1" dirty="0">
                <a:solidFill>
                  <a:srgbClr val="00B050"/>
                </a:solidFill>
              </a:rPr>
              <a:t> </a:t>
            </a:r>
            <a:r>
              <a:rPr lang="es-ES" sz="3200" b="1" dirty="0" err="1">
                <a:solidFill>
                  <a:srgbClr val="00B050"/>
                </a:solidFill>
              </a:rPr>
              <a:t>call</a:t>
            </a:r>
            <a:r>
              <a:rPr lang="es-ES" sz="3200" b="1" dirty="0">
                <a:solidFill>
                  <a:srgbClr val="00B050"/>
                </a:solidFill>
              </a:rPr>
              <a:t> </a:t>
            </a:r>
            <a:r>
              <a:rPr lang="es-ES" sz="3200" b="1" dirty="0" err="1">
                <a:solidFill>
                  <a:srgbClr val="00B050"/>
                </a:solidFill>
              </a:rPr>
              <a:t>them</a:t>
            </a:r>
            <a:endParaRPr lang="en-GB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71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5 Gráfico"/>
          <p:cNvGraphicFramePr>
            <a:graphicFrameLocks/>
          </p:cNvGraphicFramePr>
          <p:nvPr/>
        </p:nvGraphicFramePr>
        <p:xfrm>
          <a:off x="136525" y="2944813"/>
          <a:ext cx="9029700" cy="3963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2" name="Gráfico" r:id="rId3" imgW="9033525" imgH="3962072" progId="Excel.Chart.8">
                  <p:embed/>
                </p:oleObj>
              </mc:Choice>
              <mc:Fallback>
                <p:oleObj name="Gráfico" r:id="rId3" imgW="9033525" imgH="3962072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525" y="2944813"/>
                        <a:ext cx="9029700" cy="3963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101" y="1776288"/>
            <a:ext cx="3008387" cy="2084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60" name="2 CuadroTexto"/>
          <p:cNvSpPr txBox="1">
            <a:spLocks noChangeArrowheads="1"/>
          </p:cNvSpPr>
          <p:nvPr/>
        </p:nvSpPr>
        <p:spPr bwMode="auto">
          <a:xfrm>
            <a:off x="4724766" y="749573"/>
            <a:ext cx="4440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s-ES" altLang="en-US" sz="2400" b="1" i="1" dirty="0">
                <a:solidFill>
                  <a:srgbClr val="00B050"/>
                </a:solidFill>
              </a:rPr>
              <a:t>Natural </a:t>
            </a:r>
            <a:r>
              <a:rPr lang="es-ES" altLang="en-US" sz="2400" i="1" dirty="0" err="1">
                <a:solidFill>
                  <a:srgbClr val="00B050"/>
                </a:solidFill>
              </a:rPr>
              <a:t>Birds</a:t>
            </a:r>
            <a:r>
              <a:rPr lang="es-ES" altLang="en-US" sz="2400" i="1" dirty="0">
                <a:solidFill>
                  <a:srgbClr val="00B050"/>
                </a:solidFill>
              </a:rPr>
              <a:t> </a:t>
            </a:r>
            <a:r>
              <a:rPr lang="es-ES" altLang="en-US" sz="2400" i="1" dirty="0" err="1">
                <a:solidFill>
                  <a:srgbClr val="00B050"/>
                </a:solidFill>
              </a:rPr>
              <a:t>Retention</a:t>
            </a:r>
            <a:r>
              <a:rPr lang="es-ES" altLang="en-US" sz="2400" b="1" i="1" dirty="0">
                <a:solidFill>
                  <a:srgbClr val="00B050"/>
                </a:solidFill>
              </a:rPr>
              <a:t> </a:t>
            </a:r>
            <a:r>
              <a:rPr lang="es-ES" altLang="en-US" sz="2400" b="1" i="1" dirty="0" err="1">
                <a:solidFill>
                  <a:srgbClr val="00B050"/>
                </a:solidFill>
              </a:rPr>
              <a:t>Measures</a:t>
            </a:r>
            <a:endParaRPr lang="en-GB" altLang="en-US" sz="2400" b="1" i="1" dirty="0">
              <a:solidFill>
                <a:srgbClr val="00B050"/>
              </a:solidFill>
            </a:endParaRPr>
          </a:p>
        </p:txBody>
      </p:sp>
      <p:sp>
        <p:nvSpPr>
          <p:cNvPr id="19461" name="8 Rectángulo"/>
          <p:cNvSpPr>
            <a:spLocks noChangeArrowheads="1"/>
          </p:cNvSpPr>
          <p:nvPr/>
        </p:nvSpPr>
        <p:spPr bwMode="auto">
          <a:xfrm>
            <a:off x="-13199" y="1450182"/>
            <a:ext cx="9157199" cy="36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n-GB" altLang="en-US" i="1" dirty="0">
                <a:solidFill>
                  <a:srgbClr val="1F497D"/>
                </a:solidFill>
              </a:rPr>
              <a:t>Source: Duarte et al. (2010): De la Concha et al. (2007); Muñoz-</a:t>
            </a:r>
            <a:r>
              <a:rPr lang="en-GB" altLang="en-US" i="1" dirty="0" err="1">
                <a:solidFill>
                  <a:srgbClr val="1F497D"/>
                </a:solidFill>
              </a:rPr>
              <a:t>Cobo</a:t>
            </a:r>
            <a:r>
              <a:rPr lang="en-GB" altLang="en-US" i="1" dirty="0">
                <a:solidFill>
                  <a:srgbClr val="1F497D"/>
                </a:solidFill>
              </a:rPr>
              <a:t> et al. (2003).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66587" y="319703"/>
            <a:ext cx="44453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 err="1">
                <a:solidFill>
                  <a:srgbClr val="00B050"/>
                </a:solidFill>
              </a:rPr>
              <a:t>Why</a:t>
            </a:r>
            <a:r>
              <a:rPr lang="es-ES" sz="3200" b="1" dirty="0">
                <a:solidFill>
                  <a:srgbClr val="00B050"/>
                </a:solidFill>
              </a:rPr>
              <a:t> </a:t>
            </a:r>
            <a:r>
              <a:rPr lang="es-ES" sz="3200" b="1" dirty="0" err="1">
                <a:solidFill>
                  <a:srgbClr val="00B050"/>
                </a:solidFill>
              </a:rPr>
              <a:t>better</a:t>
            </a:r>
            <a:r>
              <a:rPr lang="es-ES" sz="3200" b="1" dirty="0">
                <a:solidFill>
                  <a:srgbClr val="00B050"/>
                </a:solidFill>
              </a:rPr>
              <a:t> </a:t>
            </a:r>
            <a:r>
              <a:rPr lang="es-ES" sz="3200" b="1" dirty="0" err="1">
                <a:solidFill>
                  <a:srgbClr val="00B050"/>
                </a:solidFill>
              </a:rPr>
              <a:t>not</a:t>
            </a:r>
            <a:r>
              <a:rPr lang="es-ES" sz="3200" b="1" dirty="0">
                <a:solidFill>
                  <a:srgbClr val="00B050"/>
                </a:solidFill>
              </a:rPr>
              <a:t> </a:t>
            </a:r>
            <a:r>
              <a:rPr lang="es-ES" sz="3200" b="1" dirty="0" err="1">
                <a:solidFill>
                  <a:srgbClr val="00B050"/>
                </a:solidFill>
              </a:rPr>
              <a:t>call</a:t>
            </a:r>
            <a:r>
              <a:rPr lang="es-ES" sz="3200" b="1" dirty="0">
                <a:solidFill>
                  <a:srgbClr val="00B050"/>
                </a:solidFill>
              </a:rPr>
              <a:t> </a:t>
            </a:r>
            <a:r>
              <a:rPr lang="es-ES" sz="3200" b="1" dirty="0" err="1">
                <a:solidFill>
                  <a:srgbClr val="00B050"/>
                </a:solidFill>
              </a:rPr>
              <a:t>them</a:t>
            </a:r>
            <a:endParaRPr lang="en-GB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47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1" name="5 Gráfico"/>
          <p:cNvGraphicFramePr>
            <a:graphicFrameLocks/>
          </p:cNvGraphicFramePr>
          <p:nvPr/>
        </p:nvGraphicFramePr>
        <p:xfrm>
          <a:off x="136525" y="2944813"/>
          <a:ext cx="9029700" cy="3963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6" r:id="rId3" imgW="9033525" imgH="3962072" progId="Excel.Chart.8">
                  <p:embed/>
                </p:oleObj>
              </mc:Choice>
              <mc:Fallback>
                <p:oleObj r:id="rId3" imgW="9033525" imgH="3962072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525" y="2944813"/>
                        <a:ext cx="9029700" cy="3963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3" name="2 CuadroTexto"/>
          <p:cNvSpPr txBox="1">
            <a:spLocks noChangeArrowheads="1"/>
          </p:cNvSpPr>
          <p:nvPr/>
        </p:nvSpPr>
        <p:spPr bwMode="auto">
          <a:xfrm>
            <a:off x="4860032" y="2708920"/>
            <a:ext cx="3555641" cy="1569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sz="2400" i="1" dirty="0">
                <a:solidFill>
                  <a:srgbClr val="1F497D"/>
                </a:solidFill>
              </a:rPr>
              <a:t>Climate change mitigation,</a:t>
            </a:r>
          </a:p>
          <a:p>
            <a:r>
              <a:rPr lang="en-GB" altLang="en-US" sz="2400" i="1" dirty="0">
                <a:solidFill>
                  <a:srgbClr val="1F497D"/>
                </a:solidFill>
              </a:rPr>
              <a:t>Sediment regulation,</a:t>
            </a:r>
          </a:p>
          <a:p>
            <a:r>
              <a:rPr lang="en-GB" altLang="en-US" sz="2400" i="1" dirty="0">
                <a:solidFill>
                  <a:srgbClr val="1F497D"/>
                </a:solidFill>
              </a:rPr>
              <a:t>biodiversity protection, </a:t>
            </a:r>
          </a:p>
          <a:p>
            <a:r>
              <a:rPr lang="en-GB" altLang="en-US" sz="2400" i="1" dirty="0">
                <a:solidFill>
                  <a:srgbClr val="1F497D"/>
                </a:solidFill>
              </a:rPr>
              <a:t>water quality control</a:t>
            </a:r>
            <a:r>
              <a:rPr lang="en-GB" altLang="en-US" sz="2400" b="1" i="1" dirty="0">
                <a:solidFill>
                  <a:srgbClr val="1F497D"/>
                </a:solidFill>
              </a:rPr>
              <a:t>…</a:t>
            </a:r>
          </a:p>
        </p:txBody>
      </p:sp>
      <p:sp>
        <p:nvSpPr>
          <p:cNvPr id="20484" name="7 CuadroTexto"/>
          <p:cNvSpPr txBox="1">
            <a:spLocks noChangeArrowheads="1"/>
          </p:cNvSpPr>
          <p:nvPr/>
        </p:nvSpPr>
        <p:spPr bwMode="auto">
          <a:xfrm>
            <a:off x="284163" y="1289287"/>
            <a:ext cx="8680324" cy="1200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sz="2400" b="1" i="1" dirty="0">
                <a:solidFill>
                  <a:srgbClr val="1F497D"/>
                </a:solidFill>
              </a:rPr>
              <a:t>A class conservation practices based upon making water work to restore different ecosystems functions and make possible the delivery of multiple ecosystems services such as: </a:t>
            </a:r>
          </a:p>
        </p:txBody>
      </p:sp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0" y="404813"/>
            <a:ext cx="8964487" cy="461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" altLang="en-US" sz="2400" b="1" i="1" dirty="0" err="1">
                <a:solidFill>
                  <a:srgbClr val="00B050"/>
                </a:solidFill>
              </a:rPr>
              <a:t>Because</a:t>
            </a:r>
            <a:r>
              <a:rPr lang="es-ES" altLang="en-US" sz="2400" b="1" i="1" dirty="0">
                <a:solidFill>
                  <a:srgbClr val="00B050"/>
                </a:solidFill>
              </a:rPr>
              <a:t> Natural </a:t>
            </a:r>
            <a:r>
              <a:rPr lang="es-ES" altLang="en-US" sz="2400" b="1" i="1" dirty="0" err="1">
                <a:solidFill>
                  <a:srgbClr val="00B050"/>
                </a:solidFill>
              </a:rPr>
              <a:t>Water</a:t>
            </a:r>
            <a:r>
              <a:rPr lang="es-ES" altLang="en-US" sz="2400" b="1" i="1" dirty="0">
                <a:solidFill>
                  <a:srgbClr val="00B050"/>
                </a:solidFill>
              </a:rPr>
              <a:t> </a:t>
            </a:r>
            <a:r>
              <a:rPr lang="es-ES" altLang="en-US" sz="2400" b="1" i="1" dirty="0" err="1">
                <a:solidFill>
                  <a:srgbClr val="00B050"/>
                </a:solidFill>
              </a:rPr>
              <a:t>Retention</a:t>
            </a:r>
            <a:r>
              <a:rPr lang="es-ES" altLang="en-US" sz="2400" b="1" i="1" dirty="0">
                <a:solidFill>
                  <a:srgbClr val="00B050"/>
                </a:solidFill>
              </a:rPr>
              <a:t> </a:t>
            </a:r>
            <a:r>
              <a:rPr lang="es-ES" altLang="en-US" sz="2400" b="1" i="1" dirty="0" err="1">
                <a:solidFill>
                  <a:srgbClr val="00B050"/>
                </a:solidFill>
              </a:rPr>
              <a:t>Measures</a:t>
            </a:r>
            <a:r>
              <a:rPr lang="es-ES" altLang="en-US" sz="2400" b="1" i="1" dirty="0">
                <a:solidFill>
                  <a:srgbClr val="00B050"/>
                </a:solidFill>
              </a:rPr>
              <a:t> </a:t>
            </a:r>
            <a:r>
              <a:rPr lang="es-ES" altLang="en-US" sz="2400" b="1" i="1" dirty="0" err="1">
                <a:solidFill>
                  <a:srgbClr val="00B050"/>
                </a:solidFill>
              </a:rPr>
              <a:t>is</a:t>
            </a:r>
            <a:r>
              <a:rPr lang="es-ES" altLang="en-US" sz="2400" b="1" i="1" dirty="0">
                <a:solidFill>
                  <a:srgbClr val="00B050"/>
                </a:solidFill>
              </a:rPr>
              <a:t> </a:t>
            </a:r>
            <a:r>
              <a:rPr lang="es-ES" altLang="en-US" sz="2400" b="1" i="1" dirty="0" err="1">
                <a:solidFill>
                  <a:srgbClr val="00B050"/>
                </a:solidFill>
              </a:rPr>
              <a:t>what</a:t>
            </a:r>
            <a:r>
              <a:rPr lang="es-ES" altLang="en-US" sz="2400" b="1" i="1" dirty="0">
                <a:solidFill>
                  <a:srgbClr val="00B050"/>
                </a:solidFill>
              </a:rPr>
              <a:t> </a:t>
            </a:r>
            <a:r>
              <a:rPr lang="es-ES" altLang="en-US" sz="2400" b="1" i="1" dirty="0" err="1">
                <a:solidFill>
                  <a:srgbClr val="00B050"/>
                </a:solidFill>
              </a:rPr>
              <a:t>they</a:t>
            </a:r>
            <a:r>
              <a:rPr lang="es-ES" altLang="en-US" sz="2400" b="1" i="1" dirty="0">
                <a:solidFill>
                  <a:srgbClr val="00B050"/>
                </a:solidFill>
              </a:rPr>
              <a:t> </a:t>
            </a:r>
            <a:r>
              <a:rPr lang="es-ES" altLang="en-US" sz="2400" b="1" i="1" dirty="0" err="1">
                <a:solidFill>
                  <a:srgbClr val="00B050"/>
                </a:solidFill>
              </a:rPr>
              <a:t>really</a:t>
            </a:r>
            <a:r>
              <a:rPr lang="es-ES" altLang="en-US" sz="2400" b="1" i="1" dirty="0">
                <a:solidFill>
                  <a:srgbClr val="00B050"/>
                </a:solidFill>
              </a:rPr>
              <a:t> are</a:t>
            </a:r>
            <a:endParaRPr lang="en-GB" altLang="en-US" sz="24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22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695097"/>
              </p:ext>
            </p:extLst>
          </p:nvPr>
        </p:nvGraphicFramePr>
        <p:xfrm>
          <a:off x="1568450" y="375320"/>
          <a:ext cx="7219950" cy="5141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9" name="Gráfico" r:id="rId3" imgW="7223163" imgH="5138503" progId="Excel.Chart.8">
                  <p:embed/>
                </p:oleObj>
              </mc:Choice>
              <mc:Fallback>
                <p:oleObj name="Gráfico" r:id="rId3" imgW="7223163" imgH="5138503" progId="Excel.Chart.8">
                  <p:embed/>
                  <p:pic>
                    <p:nvPicPr>
                      <p:cNvPr id="0" name="4 Gráfico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8450" y="375320"/>
                        <a:ext cx="7219950" cy="5141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3600450" y="3356645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b="1" i="1">
                <a:solidFill>
                  <a:srgbClr val="FF0000"/>
                </a:solidFill>
              </a:rPr>
              <a:t>Deep Tunnel Storage Cost  877 €/m</a:t>
            </a:r>
            <a:r>
              <a:rPr lang="en-GB" altLang="en-US" b="1" i="1" baseline="300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291" name="5 Rectángulo"/>
          <p:cNvSpPr>
            <a:spLocks noChangeArrowheads="1"/>
          </p:cNvSpPr>
          <p:nvPr/>
        </p:nvSpPr>
        <p:spPr bwMode="auto">
          <a:xfrm rot="16200000">
            <a:off x="1459464" y="3947476"/>
            <a:ext cx="1680063" cy="36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b="1" i="1" dirty="0" err="1" smtClean="0">
                <a:solidFill>
                  <a:srgbClr val="002060"/>
                </a:solidFill>
              </a:rPr>
              <a:t>Wld</a:t>
            </a:r>
            <a:r>
              <a:rPr lang="en-GB" altLang="en-US" b="1" i="1" dirty="0" smtClean="0">
                <a:solidFill>
                  <a:srgbClr val="002060"/>
                </a:solidFill>
              </a:rPr>
              <a:t> landscapes</a:t>
            </a:r>
            <a:endParaRPr lang="en-GB" altLang="en-US" b="1" i="1" dirty="0">
              <a:solidFill>
                <a:srgbClr val="002060"/>
              </a:solidFill>
            </a:endParaRPr>
          </a:p>
        </p:txBody>
      </p:sp>
      <p:sp>
        <p:nvSpPr>
          <p:cNvPr id="12292" name="6 Rectángulo"/>
          <p:cNvSpPr>
            <a:spLocks noChangeArrowheads="1"/>
          </p:cNvSpPr>
          <p:nvPr/>
        </p:nvSpPr>
        <p:spPr bwMode="auto">
          <a:xfrm rot="16200000">
            <a:off x="1685925" y="3559845"/>
            <a:ext cx="18907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b="1" i="1">
                <a:solidFill>
                  <a:srgbClr val="002060"/>
                </a:solidFill>
              </a:rPr>
              <a:t>Soil amendments</a:t>
            </a:r>
          </a:p>
        </p:txBody>
      </p:sp>
      <p:sp>
        <p:nvSpPr>
          <p:cNvPr id="12293" name="7 Rectángulo"/>
          <p:cNvSpPr>
            <a:spLocks noChangeArrowheads="1"/>
          </p:cNvSpPr>
          <p:nvPr/>
        </p:nvSpPr>
        <p:spPr bwMode="auto">
          <a:xfrm rot="16200000">
            <a:off x="2163763" y="3193132"/>
            <a:ext cx="1728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b="1" i="1">
                <a:solidFill>
                  <a:srgbClr val="002060"/>
                </a:solidFill>
              </a:rPr>
              <a:t>Rain gardens</a:t>
            </a:r>
          </a:p>
        </p:txBody>
      </p:sp>
      <p:sp>
        <p:nvSpPr>
          <p:cNvPr id="12294" name="8 Rectángulo"/>
          <p:cNvSpPr>
            <a:spLocks noChangeArrowheads="1"/>
          </p:cNvSpPr>
          <p:nvPr/>
        </p:nvSpPr>
        <p:spPr bwMode="auto">
          <a:xfrm rot="16200000">
            <a:off x="2724150" y="2916907"/>
            <a:ext cx="14176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b="1" i="1">
                <a:solidFill>
                  <a:srgbClr val="002060"/>
                </a:solidFill>
              </a:rPr>
              <a:t>Rain barriers</a:t>
            </a:r>
          </a:p>
        </p:txBody>
      </p:sp>
      <p:sp>
        <p:nvSpPr>
          <p:cNvPr id="12295" name="9 Rectángulo"/>
          <p:cNvSpPr>
            <a:spLocks noChangeArrowheads="1"/>
          </p:cNvSpPr>
          <p:nvPr/>
        </p:nvSpPr>
        <p:spPr bwMode="auto">
          <a:xfrm rot="16200000">
            <a:off x="3253581" y="2090614"/>
            <a:ext cx="2130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b="1" i="1">
                <a:solidFill>
                  <a:srgbClr val="002060"/>
                </a:solidFill>
              </a:rPr>
              <a:t>Bioretention </a:t>
            </a:r>
          </a:p>
          <a:p>
            <a:r>
              <a:rPr lang="en-GB" altLang="en-US" b="1" i="1">
                <a:solidFill>
                  <a:srgbClr val="002060"/>
                </a:solidFill>
              </a:rPr>
              <a:t>(swales, greenways)</a:t>
            </a:r>
          </a:p>
        </p:txBody>
      </p:sp>
      <p:sp>
        <p:nvSpPr>
          <p:cNvPr id="12296" name="10 Rectángulo"/>
          <p:cNvSpPr>
            <a:spLocks noChangeArrowheads="1"/>
          </p:cNvSpPr>
          <p:nvPr/>
        </p:nvSpPr>
        <p:spPr bwMode="auto">
          <a:xfrm rot="16200000">
            <a:off x="4075112" y="2099345"/>
            <a:ext cx="1920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b="1" i="1">
                <a:solidFill>
                  <a:srgbClr val="002060"/>
                </a:solidFill>
              </a:rPr>
              <a:t>Porous pavement</a:t>
            </a:r>
          </a:p>
        </p:txBody>
      </p:sp>
      <p:sp>
        <p:nvSpPr>
          <p:cNvPr id="12297" name="11 Rectángulo"/>
          <p:cNvSpPr>
            <a:spLocks noChangeArrowheads="1"/>
          </p:cNvSpPr>
          <p:nvPr/>
        </p:nvSpPr>
        <p:spPr bwMode="auto">
          <a:xfrm rot="16200000">
            <a:off x="5944394" y="2290639"/>
            <a:ext cx="936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b="1" i="1">
                <a:solidFill>
                  <a:srgbClr val="002060"/>
                </a:solidFill>
              </a:rPr>
              <a:t>Cisterns</a:t>
            </a:r>
          </a:p>
        </p:txBody>
      </p:sp>
      <p:sp>
        <p:nvSpPr>
          <p:cNvPr id="12298" name="12 Rectángulo"/>
          <p:cNvSpPr>
            <a:spLocks noChangeArrowheads="1"/>
          </p:cNvSpPr>
          <p:nvPr/>
        </p:nvSpPr>
        <p:spPr bwMode="auto">
          <a:xfrm rot="16200000">
            <a:off x="6612732" y="2327151"/>
            <a:ext cx="13065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b="1" i="1">
                <a:solidFill>
                  <a:srgbClr val="002060"/>
                </a:solidFill>
              </a:rPr>
              <a:t>Green roofs</a:t>
            </a:r>
          </a:p>
        </p:txBody>
      </p:sp>
      <p:sp>
        <p:nvSpPr>
          <p:cNvPr id="12299" name="13 Rectángulo"/>
          <p:cNvSpPr>
            <a:spLocks noChangeArrowheads="1"/>
          </p:cNvSpPr>
          <p:nvPr/>
        </p:nvSpPr>
        <p:spPr bwMode="auto">
          <a:xfrm rot="16200000">
            <a:off x="7399337" y="2356520"/>
            <a:ext cx="19161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b="1" i="1">
                <a:solidFill>
                  <a:srgbClr val="002060"/>
                </a:solidFill>
              </a:rPr>
              <a:t>Stormwater trees</a:t>
            </a:r>
          </a:p>
        </p:txBody>
      </p:sp>
      <p:cxnSp>
        <p:nvCxnSpPr>
          <p:cNvPr id="16" name="15 Conector recto"/>
          <p:cNvCxnSpPr/>
          <p:nvPr/>
        </p:nvCxnSpPr>
        <p:spPr>
          <a:xfrm>
            <a:off x="2203450" y="3680495"/>
            <a:ext cx="6480175" cy="58737"/>
          </a:xfrm>
          <a:prstGeom prst="line">
            <a:avLst/>
          </a:prstGeom>
          <a:ln w="4762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1" name="1 CuadroTexto"/>
          <p:cNvSpPr txBox="1">
            <a:spLocks noChangeArrowheads="1"/>
          </p:cNvSpPr>
          <p:nvPr/>
        </p:nvSpPr>
        <p:spPr bwMode="auto">
          <a:xfrm>
            <a:off x="3090863" y="5445224"/>
            <a:ext cx="43592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sz="1600" i="1" dirty="0">
                <a:solidFill>
                  <a:schemeClr val="tx2"/>
                </a:solidFill>
              </a:rPr>
              <a:t>Source: Own calculations based on MMSD (2011) </a:t>
            </a:r>
          </a:p>
        </p:txBody>
      </p:sp>
      <p:sp>
        <p:nvSpPr>
          <p:cNvPr id="12302" name="16 CuadroTexto"/>
          <p:cNvSpPr txBox="1">
            <a:spLocks noChangeArrowheads="1"/>
          </p:cNvSpPr>
          <p:nvPr/>
        </p:nvSpPr>
        <p:spPr bwMode="auto">
          <a:xfrm>
            <a:off x="1236663" y="44450"/>
            <a:ext cx="7596187" cy="83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GB" altLang="en-US" sz="2400" b="1" i="1" dirty="0" smtClean="0">
                <a:solidFill>
                  <a:srgbClr val="00B050"/>
                </a:solidFill>
              </a:rPr>
              <a:t>Sometimes the cost effectiveness </a:t>
            </a:r>
            <a:r>
              <a:rPr lang="en-GB" altLang="en-US" sz="2400" b="1" i="1" dirty="0">
                <a:solidFill>
                  <a:srgbClr val="00B050"/>
                </a:solidFill>
              </a:rPr>
              <a:t>advantages of NWRM on financial grounds are clear… </a:t>
            </a:r>
          </a:p>
        </p:txBody>
      </p:sp>
      <p:pic>
        <p:nvPicPr>
          <p:cNvPr id="1230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937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3028157" y="6396335"/>
            <a:ext cx="60754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altLang="en-US" sz="2400" b="1" i="1" dirty="0" smtClean="0">
                <a:solidFill>
                  <a:srgbClr val="00B050"/>
                </a:solidFill>
              </a:rPr>
              <a:t>but just enough to pick the low-hanging fruit? </a:t>
            </a:r>
            <a:endParaRPr lang="en-GB" altLang="en-US" sz="24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" grpId="0" animBg="0"/>
      <p:bldP spid="5" grpId="0"/>
      <p:bldP spid="12291" grpId="0"/>
      <p:bldP spid="12292" grpId="0"/>
      <p:bldP spid="12293" grpId="0"/>
      <p:bldP spid="12294" grpId="0"/>
      <p:bldP spid="12295" grpId="0"/>
      <p:bldP spid="12296" grpId="0"/>
      <p:bldP spid="12297" grpId="0"/>
      <p:bldP spid="12298" grpId="0"/>
      <p:bldP spid="122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2952328" y="1052736"/>
            <a:ext cx="4572000" cy="480131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/>
            <a:r>
              <a:rPr lang="en-GB" b="1" dirty="0" smtClean="0"/>
              <a:t>Economic Benefits</a:t>
            </a:r>
          </a:p>
          <a:p>
            <a:r>
              <a:rPr lang="en-GB" dirty="0" smtClean="0"/>
              <a:t>1 Green Job Opportunities</a:t>
            </a:r>
          </a:p>
          <a:p>
            <a:r>
              <a:rPr lang="en-GB" dirty="0" smtClean="0"/>
              <a:t>2 </a:t>
            </a:r>
            <a:r>
              <a:rPr lang="en-GB" i="1" dirty="0" smtClean="0">
                <a:solidFill>
                  <a:srgbClr val="00B050"/>
                </a:solidFill>
              </a:rPr>
              <a:t>Reduced infrastructure Cost</a:t>
            </a:r>
          </a:p>
          <a:p>
            <a:r>
              <a:rPr lang="en-GB" dirty="0" smtClean="0"/>
              <a:t>3 Reduced Pumping and Treatment Cost</a:t>
            </a:r>
          </a:p>
          <a:p>
            <a:r>
              <a:rPr lang="en-GB" dirty="0" smtClean="0"/>
              <a:t>4 Increased Property values</a:t>
            </a:r>
          </a:p>
          <a:p>
            <a:endParaRPr lang="en-GB" dirty="0" smtClean="0"/>
          </a:p>
          <a:p>
            <a:pPr algn="ctr"/>
            <a:r>
              <a:rPr lang="en-GB" b="1" dirty="0" smtClean="0"/>
              <a:t>Social Benefits</a:t>
            </a:r>
          </a:p>
          <a:p>
            <a:r>
              <a:rPr lang="en-GB" dirty="0" smtClean="0"/>
              <a:t>5 </a:t>
            </a:r>
            <a:r>
              <a:rPr lang="en-GB" dirty="0" err="1" smtClean="0"/>
              <a:t>lmproved</a:t>
            </a:r>
            <a:r>
              <a:rPr lang="en-GB" dirty="0" smtClean="0"/>
              <a:t> Quality of Life and Aesthetics</a:t>
            </a:r>
          </a:p>
          <a:p>
            <a:r>
              <a:rPr lang="en-GB" dirty="0" smtClean="0"/>
              <a:t>6 Improved Green Space</a:t>
            </a:r>
          </a:p>
          <a:p>
            <a:endParaRPr lang="en-GB" dirty="0" smtClean="0"/>
          </a:p>
          <a:p>
            <a:pPr algn="ctr"/>
            <a:r>
              <a:rPr lang="en-GB" b="1" dirty="0" smtClean="0"/>
              <a:t>Environmental Benefits</a:t>
            </a:r>
          </a:p>
          <a:p>
            <a:r>
              <a:rPr lang="en-GB" dirty="0" smtClean="0"/>
              <a:t>7 </a:t>
            </a:r>
            <a:r>
              <a:rPr lang="en-GB" i="1" dirty="0" smtClean="0">
                <a:solidFill>
                  <a:srgbClr val="00B050"/>
                </a:solidFill>
              </a:rPr>
              <a:t>Captured Storm-water Runoff</a:t>
            </a:r>
          </a:p>
          <a:p>
            <a:r>
              <a:rPr lang="en-GB" dirty="0" smtClean="0"/>
              <a:t>8 Reduced pollutant loads</a:t>
            </a:r>
          </a:p>
          <a:p>
            <a:r>
              <a:rPr lang="en-GB" dirty="0" smtClean="0"/>
              <a:t>9 Increased Groundwater recharge</a:t>
            </a:r>
          </a:p>
          <a:p>
            <a:r>
              <a:rPr lang="en-GB" dirty="0" smtClean="0"/>
              <a:t>10 Reduced Carbon Emissions</a:t>
            </a:r>
          </a:p>
          <a:p>
            <a:r>
              <a:rPr lang="en-GB" dirty="0" smtClean="0"/>
              <a:t>11 Reduced Energy Use for Cooling</a:t>
            </a:r>
          </a:p>
          <a:p>
            <a:r>
              <a:rPr lang="en-GB" dirty="0" smtClean="0"/>
              <a:t>12 Improved Air Quality</a:t>
            </a:r>
            <a:endParaRPr lang="en-GB" dirty="0"/>
          </a:p>
        </p:txBody>
      </p:sp>
      <p:sp>
        <p:nvSpPr>
          <p:cNvPr id="4" name="3 CuadroTexto"/>
          <p:cNvSpPr txBox="1"/>
          <p:nvPr/>
        </p:nvSpPr>
        <p:spPr>
          <a:xfrm>
            <a:off x="1663521" y="6027058"/>
            <a:ext cx="74518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400" b="1" i="1" dirty="0" smtClean="0">
                <a:solidFill>
                  <a:srgbClr val="00B050"/>
                </a:solidFill>
              </a:rPr>
              <a:t>And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then</a:t>
            </a:r>
            <a:r>
              <a:rPr lang="es-ES" sz="2400" b="1" i="1" dirty="0" smtClean="0">
                <a:solidFill>
                  <a:srgbClr val="00B050"/>
                </a:solidFill>
              </a:rPr>
              <a:t>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it</a:t>
            </a:r>
            <a:r>
              <a:rPr lang="es-ES" sz="2400" b="1" i="1" dirty="0" smtClean="0">
                <a:solidFill>
                  <a:srgbClr val="00B050"/>
                </a:solidFill>
              </a:rPr>
              <a:t> ignores 10  of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the</a:t>
            </a:r>
            <a:r>
              <a:rPr lang="es-ES" sz="2400" b="1" i="1" dirty="0" smtClean="0">
                <a:solidFill>
                  <a:srgbClr val="00B050"/>
                </a:solidFill>
              </a:rPr>
              <a:t> 12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benefits</a:t>
            </a:r>
            <a:r>
              <a:rPr lang="es-ES" sz="2400" b="1" i="1" dirty="0" smtClean="0">
                <a:solidFill>
                  <a:srgbClr val="00B050"/>
                </a:solidFill>
              </a:rPr>
              <a:t>  of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any</a:t>
            </a:r>
            <a:r>
              <a:rPr lang="es-ES" sz="2400" b="1" i="1" dirty="0" smtClean="0">
                <a:solidFill>
                  <a:srgbClr val="00B050"/>
                </a:solidFill>
              </a:rPr>
              <a:t>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sustainable</a:t>
            </a:r>
            <a:r>
              <a:rPr lang="es-ES" sz="2400" b="1" i="1" dirty="0" smtClean="0">
                <a:solidFill>
                  <a:srgbClr val="00B050"/>
                </a:solidFill>
              </a:rPr>
              <a:t>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urban</a:t>
            </a:r>
            <a:r>
              <a:rPr lang="es-ES" sz="2400" b="1" i="1" dirty="0" smtClean="0">
                <a:solidFill>
                  <a:srgbClr val="00B050"/>
                </a:solidFill>
              </a:rPr>
              <a:t>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drainage</a:t>
            </a:r>
            <a:r>
              <a:rPr lang="es-ES" sz="2400" b="1" i="1" dirty="0" smtClean="0">
                <a:solidFill>
                  <a:srgbClr val="00B050"/>
                </a:solidFill>
              </a:rPr>
              <a:t>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system</a:t>
            </a:r>
            <a:r>
              <a:rPr lang="es-ES" sz="2400" b="1" i="1" dirty="0" smtClean="0">
                <a:solidFill>
                  <a:srgbClr val="00B050"/>
                </a:solidFill>
              </a:rPr>
              <a:t>. </a:t>
            </a:r>
            <a:endParaRPr lang="en-GB" sz="2400" b="1" i="1" dirty="0">
              <a:solidFill>
                <a:srgbClr val="00B050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899592" y="24165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i="1" dirty="0" err="1" smtClean="0">
                <a:solidFill>
                  <a:srgbClr val="00B050"/>
                </a:solidFill>
              </a:rPr>
              <a:t>But</a:t>
            </a:r>
            <a:r>
              <a:rPr lang="es-ES" sz="2400" b="1" i="1" dirty="0" smtClean="0">
                <a:solidFill>
                  <a:srgbClr val="00B050"/>
                </a:solidFill>
              </a:rPr>
              <a:t>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traditional</a:t>
            </a:r>
            <a:r>
              <a:rPr lang="es-ES" sz="2400" b="1" i="1" dirty="0" smtClean="0">
                <a:solidFill>
                  <a:srgbClr val="00B050"/>
                </a:solidFill>
              </a:rPr>
              <a:t>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cost-effectiveness</a:t>
            </a:r>
            <a:r>
              <a:rPr lang="es-ES" sz="2400" b="1" i="1" dirty="0" smtClean="0">
                <a:solidFill>
                  <a:srgbClr val="00B050"/>
                </a:solidFill>
              </a:rPr>
              <a:t>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analysis</a:t>
            </a:r>
            <a:r>
              <a:rPr lang="es-ES" sz="2400" b="1" i="1" dirty="0" smtClean="0">
                <a:solidFill>
                  <a:srgbClr val="00B050"/>
                </a:solidFill>
              </a:rPr>
              <a:t> uses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only</a:t>
            </a:r>
            <a:r>
              <a:rPr lang="es-ES" sz="2400" b="1" i="1" dirty="0" smtClean="0">
                <a:solidFill>
                  <a:srgbClr val="00B050"/>
                </a:solidFill>
              </a:rPr>
              <a:t>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one</a:t>
            </a:r>
            <a:r>
              <a:rPr lang="es-ES" sz="2400" b="1" i="1" dirty="0" smtClean="0">
                <a:solidFill>
                  <a:srgbClr val="00B050"/>
                </a:solidFill>
              </a:rPr>
              <a:t>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environmental</a:t>
            </a:r>
            <a:r>
              <a:rPr lang="es-ES" sz="2400" b="1" i="1" dirty="0" smtClean="0">
                <a:solidFill>
                  <a:srgbClr val="00B050"/>
                </a:solidFill>
              </a:rPr>
              <a:t>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benefit</a:t>
            </a:r>
            <a:r>
              <a:rPr lang="es-ES" sz="2400" b="1" i="1" dirty="0" smtClean="0">
                <a:solidFill>
                  <a:srgbClr val="00B050"/>
                </a:solidFill>
              </a:rPr>
              <a:t> (7) </a:t>
            </a:r>
            <a:r>
              <a:rPr lang="es-ES" sz="2400" b="1" i="1" dirty="0" smtClean="0">
                <a:solidFill>
                  <a:srgbClr val="00B050"/>
                </a:solidFill>
              </a:rPr>
              <a:t>and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just</a:t>
            </a:r>
            <a:r>
              <a:rPr lang="es-ES" sz="2400" b="1" i="1" dirty="0" smtClean="0">
                <a:solidFill>
                  <a:srgbClr val="00B050"/>
                </a:solidFill>
              </a:rPr>
              <a:t>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one</a:t>
            </a:r>
            <a:r>
              <a:rPr lang="es-ES" sz="2400" b="1" i="1" dirty="0" smtClean="0">
                <a:solidFill>
                  <a:srgbClr val="00B050"/>
                </a:solidFill>
              </a:rPr>
              <a:t>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economic</a:t>
            </a:r>
            <a:r>
              <a:rPr lang="es-ES" sz="2400" b="1" i="1" dirty="0" smtClean="0">
                <a:solidFill>
                  <a:srgbClr val="00B050"/>
                </a:solidFill>
              </a:rPr>
              <a:t> </a:t>
            </a:r>
            <a:r>
              <a:rPr lang="es-ES" sz="2400" b="1" i="1" dirty="0" err="1" smtClean="0">
                <a:solidFill>
                  <a:srgbClr val="00B050"/>
                </a:solidFill>
              </a:rPr>
              <a:t>criteria</a:t>
            </a:r>
            <a:r>
              <a:rPr lang="es-ES" sz="2400" b="1" i="1" dirty="0" smtClean="0">
                <a:solidFill>
                  <a:srgbClr val="00B050"/>
                </a:solidFill>
              </a:rPr>
              <a:t> (2).</a:t>
            </a:r>
            <a:endParaRPr lang="en-GB" sz="24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50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4 Gráfico"/>
          <p:cNvGraphicFramePr>
            <a:graphicFrameLocks/>
          </p:cNvGraphicFramePr>
          <p:nvPr/>
        </p:nvGraphicFramePr>
        <p:xfrm>
          <a:off x="1568450" y="785813"/>
          <a:ext cx="7219950" cy="5141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" r:id="rId3" imgW="7223163" imgH="5138503" progId="Excel.Chart.8">
                  <p:embed/>
                </p:oleObj>
              </mc:Choice>
              <mc:Fallback>
                <p:oleObj r:id="rId3" imgW="7223163" imgH="5138503" progId="Excel.Chart.8">
                  <p:embed/>
                  <p:pic>
                    <p:nvPicPr>
                      <p:cNvPr id="0" name="4 Gráfico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8450" y="785813"/>
                        <a:ext cx="7219950" cy="5141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15 Conector recto"/>
          <p:cNvCxnSpPr/>
          <p:nvPr/>
        </p:nvCxnSpPr>
        <p:spPr>
          <a:xfrm>
            <a:off x="2203450" y="4090988"/>
            <a:ext cx="6480175" cy="58737"/>
          </a:xfrm>
          <a:prstGeom prst="line">
            <a:avLst/>
          </a:prstGeom>
          <a:ln w="12700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5" name="1 CuadroTexto"/>
          <p:cNvSpPr txBox="1">
            <a:spLocks noChangeArrowheads="1"/>
          </p:cNvSpPr>
          <p:nvPr/>
        </p:nvSpPr>
        <p:spPr bwMode="auto">
          <a:xfrm>
            <a:off x="3090863" y="5924550"/>
            <a:ext cx="43592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s-ES" altLang="en-US" sz="1600" i="1">
                <a:solidFill>
                  <a:schemeClr val="tx2"/>
                </a:solidFill>
              </a:rPr>
              <a:t>Source: Own callculations based on MMSD (2011) </a:t>
            </a:r>
            <a:endParaRPr lang="en-GB" altLang="en-US" sz="1600" i="1">
              <a:solidFill>
                <a:schemeClr val="tx2"/>
              </a:solidFill>
            </a:endParaRPr>
          </a:p>
        </p:txBody>
      </p:sp>
      <p:sp>
        <p:nvSpPr>
          <p:cNvPr id="13316" name="16 CuadroTexto"/>
          <p:cNvSpPr txBox="1">
            <a:spLocks noChangeArrowheads="1"/>
          </p:cNvSpPr>
          <p:nvPr/>
        </p:nvSpPr>
        <p:spPr bwMode="auto">
          <a:xfrm>
            <a:off x="957263" y="44450"/>
            <a:ext cx="81867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n-GB" altLang="en-US" sz="2400" b="1" i="1" dirty="0"/>
              <a:t>But standard cost-effectiveness leads to biased comparisons against NWRM and in favour of business-as-usual solutions </a:t>
            </a:r>
          </a:p>
        </p:txBody>
      </p:sp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937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997200"/>
            <a:ext cx="6492875" cy="109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4527">
            <a:off x="2183046" y="2194322"/>
            <a:ext cx="6435725" cy="504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1 Título"/>
          <p:cNvSpPr>
            <a:spLocks noGrp="1"/>
          </p:cNvSpPr>
          <p:nvPr>
            <p:ph type="title"/>
          </p:nvPr>
        </p:nvSpPr>
        <p:spPr>
          <a:xfrm>
            <a:off x="1385888" y="909638"/>
            <a:ext cx="7758112" cy="388937"/>
          </a:xfrm>
        </p:spPr>
        <p:txBody>
          <a:bodyPr/>
          <a:lstStyle/>
          <a:p>
            <a:r>
              <a:rPr lang="en-US" altLang="en-US" dirty="0" smtClean="0">
                <a:solidFill>
                  <a:srgbClr val="00B050"/>
                </a:solidFill>
                <a:latin typeface="Arial" pitchFamily="34" charset="0"/>
              </a:rPr>
              <a:t>What makes a NWRM special is not the ends pursued but the means used</a:t>
            </a:r>
          </a:p>
        </p:txBody>
      </p:sp>
      <p:sp>
        <p:nvSpPr>
          <p:cNvPr id="14338" name="2 Marcador de número de diapositiva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0C079BC1-330F-4CAA-BA3B-A896D7491525}" type="slidenum">
              <a:rPr lang="fr-FR" altLang="en-US" b="1">
                <a:solidFill>
                  <a:srgbClr val="003366"/>
                </a:solidFill>
                <a:latin typeface="Arial" pitchFamily="34" charset="0"/>
              </a:rPr>
              <a:pPr/>
              <a:t>9</a:t>
            </a:fld>
            <a:endParaRPr lang="fr-FR" altLang="en-US" b="1">
              <a:solidFill>
                <a:srgbClr val="003366"/>
              </a:solidFill>
              <a:latin typeface="Arial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220788" y="1622425"/>
            <a:ext cx="7340600" cy="3284538"/>
          </a:xfrm>
          <a:prstGeom prst="rect">
            <a:avLst/>
          </a:prstGeom>
        </p:spPr>
        <p:txBody>
          <a:bodyPr lIns="82221" tIns="41111" rIns="82221" bIns="41111">
            <a:spAutoFit/>
          </a:bodyPr>
          <a:lstStyle>
            <a:lvl1pPr marL="342900" indent="-342900" defTabSz="82073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409575" defTabSz="82073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82073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489075" indent="-255588" defTabSz="82073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82073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lvl="1" indent="0" eaLnBrk="0" hangingPunct="0">
              <a:lnSpc>
                <a:spcPct val="95000"/>
              </a:lnSpc>
            </a:pPr>
            <a:r>
              <a:rPr lang="en-US" altLang="en-US" sz="2400" b="1" dirty="0">
                <a:solidFill>
                  <a:srgbClr val="7DA251"/>
                </a:solidFill>
                <a:latin typeface="Arial" pitchFamily="34" charset="0"/>
                <a:cs typeface="Times New Roman" pitchFamily="18" charset="0"/>
              </a:rPr>
              <a:t>A working example: </a:t>
            </a:r>
          </a:p>
          <a:p>
            <a:pPr lvl="1" indent="0" eaLnBrk="0" hangingPunct="0">
              <a:lnSpc>
                <a:spcPct val="95000"/>
              </a:lnSpc>
            </a:pPr>
            <a:r>
              <a:rPr lang="en-US" altLang="en-US" sz="1500" dirty="0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Would recharging an aquifer with treated wastewater at a cost of 1 €/m</a:t>
            </a:r>
            <a:r>
              <a:rPr lang="en-US" altLang="en-US" sz="1500" baseline="30000" dirty="0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3</a:t>
            </a:r>
            <a:r>
              <a:rPr lang="en-US" altLang="en-US" sz="1500" dirty="0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 be a good option in an agricultural area where water productivity averages only 0.2 €/m</a:t>
            </a:r>
            <a:r>
              <a:rPr lang="en-US" altLang="en-US" sz="1500" baseline="30000" dirty="0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3</a:t>
            </a:r>
            <a:r>
              <a:rPr lang="en-US" altLang="en-US" sz="1500" dirty="0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?</a:t>
            </a:r>
          </a:p>
          <a:p>
            <a:pPr lvl="1" indent="0" eaLnBrk="0" hangingPunct="0">
              <a:lnSpc>
                <a:spcPct val="95000"/>
              </a:lnSpc>
            </a:pPr>
            <a:endParaRPr lang="en-US" altLang="en-US" sz="1500" dirty="0">
              <a:solidFill>
                <a:srgbClr val="003366"/>
              </a:solidFill>
              <a:latin typeface="Arial" pitchFamily="34" charset="0"/>
              <a:cs typeface="Times New Roman" pitchFamily="18" charset="0"/>
            </a:endParaRPr>
          </a:p>
          <a:p>
            <a:pPr lvl="1" indent="0" eaLnBrk="0" hangingPunct="0">
              <a:lnSpc>
                <a:spcPct val="95000"/>
              </a:lnSpc>
            </a:pPr>
            <a:endParaRPr lang="en-US" altLang="en-US" sz="1500" dirty="0">
              <a:solidFill>
                <a:srgbClr val="003366"/>
              </a:solidFill>
              <a:latin typeface="Arial" pitchFamily="34" charset="0"/>
              <a:cs typeface="Times New Roman" pitchFamily="18" charset="0"/>
            </a:endParaRPr>
          </a:p>
          <a:p>
            <a:pPr lvl="1" indent="0" eaLnBrk="0" hangingPunct="0">
              <a:lnSpc>
                <a:spcPct val="95000"/>
              </a:lnSpc>
            </a:pPr>
            <a:r>
              <a:rPr lang="en-US" altLang="en-US" sz="1500" dirty="0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A LAST (Land Application System with a forest Mass), besides water injection, obtains the following co-benefits:</a:t>
            </a:r>
          </a:p>
          <a:p>
            <a:pPr lvl="1" indent="0" eaLnBrk="0" hangingPunct="0">
              <a:lnSpc>
                <a:spcPct val="95000"/>
              </a:lnSpc>
            </a:pPr>
            <a:r>
              <a:rPr lang="en-US" altLang="en-US" sz="1500" dirty="0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(E.g. </a:t>
            </a:r>
            <a:r>
              <a:rPr lang="en-US" altLang="en-US" sz="1500" dirty="0" err="1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Carrión</a:t>
            </a:r>
            <a:r>
              <a:rPr lang="en-US" altLang="en-US" sz="1500" dirty="0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 de los </a:t>
            </a:r>
            <a:r>
              <a:rPr lang="en-US" altLang="en-US" sz="1500" dirty="0" err="1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Céspedes</a:t>
            </a:r>
            <a:r>
              <a:rPr lang="en-US" altLang="en-US" sz="1500" dirty="0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, small village in Salamanca, western Spain)</a:t>
            </a:r>
          </a:p>
          <a:p>
            <a:pPr lvl="3" eaLnBrk="0" hangingPunct="0">
              <a:lnSpc>
                <a:spcPct val="95000"/>
              </a:lnSpc>
              <a:buFontTx/>
              <a:buChar char="•"/>
            </a:pPr>
            <a:r>
              <a:rPr lang="en-US" altLang="en-US" sz="1500" dirty="0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Savings in wastewater treatment (0,30-0,60 €/m</a:t>
            </a:r>
            <a:r>
              <a:rPr lang="en-US" altLang="en-US" sz="1500" baseline="30000" dirty="0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3</a:t>
            </a:r>
            <a:r>
              <a:rPr lang="en-US" altLang="en-US" sz="1500" dirty="0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)</a:t>
            </a:r>
          </a:p>
          <a:p>
            <a:pPr lvl="3" eaLnBrk="0" hangingPunct="0">
              <a:lnSpc>
                <a:spcPct val="95000"/>
              </a:lnSpc>
              <a:buFontTx/>
              <a:buChar char="•"/>
            </a:pPr>
            <a:r>
              <a:rPr lang="en-US" altLang="en-US" sz="1500" dirty="0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Wood production (0,04 to 0,10 €/m</a:t>
            </a:r>
            <a:r>
              <a:rPr lang="en-US" altLang="en-US" sz="1500" baseline="30000" dirty="0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3</a:t>
            </a:r>
            <a:r>
              <a:rPr lang="en-US" altLang="en-US" sz="1500" dirty="0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)</a:t>
            </a:r>
          </a:p>
          <a:p>
            <a:pPr lvl="3" eaLnBrk="0" hangingPunct="0">
              <a:lnSpc>
                <a:spcPct val="95000"/>
              </a:lnSpc>
              <a:buFontTx/>
              <a:buChar char="•"/>
            </a:pPr>
            <a:r>
              <a:rPr lang="en-US" altLang="en-US" sz="1500" dirty="0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Carbon sequestration (6,3 tons/Ha)</a:t>
            </a:r>
          </a:p>
          <a:p>
            <a:pPr lvl="3" eaLnBrk="0" hangingPunct="0">
              <a:lnSpc>
                <a:spcPct val="95000"/>
              </a:lnSpc>
              <a:buFontTx/>
              <a:buChar char="•"/>
            </a:pPr>
            <a:r>
              <a:rPr lang="en-US" altLang="en-US" sz="1500" dirty="0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Landscape, and other recreation amenities.</a:t>
            </a:r>
          </a:p>
          <a:p>
            <a:pPr lvl="1" indent="0" eaLnBrk="0" hangingPunct="0">
              <a:lnSpc>
                <a:spcPct val="95000"/>
              </a:lnSpc>
              <a:buFontTx/>
              <a:buChar char="•"/>
            </a:pPr>
            <a:endParaRPr lang="en-US" altLang="en-US" sz="1500" dirty="0">
              <a:solidFill>
                <a:srgbClr val="003366"/>
              </a:solidFill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14340" name="5 CuadroTexto"/>
          <p:cNvSpPr txBox="1">
            <a:spLocks noChangeArrowheads="1"/>
          </p:cNvSpPr>
          <p:nvPr/>
        </p:nvSpPr>
        <p:spPr bwMode="auto">
          <a:xfrm>
            <a:off x="1404938" y="4906963"/>
            <a:ext cx="73612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221" tIns="41111" rIns="82221" bIns="41111">
            <a:spAutoFit/>
          </a:bodyPr>
          <a:lstStyle>
            <a:lvl1pPr defTabSz="82073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82073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82073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82073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82073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0" hangingPunct="0">
              <a:lnSpc>
                <a:spcPct val="95000"/>
              </a:lnSpc>
            </a:pPr>
            <a:r>
              <a:rPr lang="en-US" altLang="en-US" sz="1500" b="1">
                <a:solidFill>
                  <a:srgbClr val="3C773C"/>
                </a:solidFill>
                <a:latin typeface="Arial" pitchFamily="34" charset="0"/>
                <a:cs typeface="Times New Roman" pitchFamily="18" charset="0"/>
              </a:rPr>
              <a:t>The benefits that might justify NWRMs are context specific (no one size fits all)</a:t>
            </a:r>
          </a:p>
        </p:txBody>
      </p:sp>
      <p:sp>
        <p:nvSpPr>
          <p:cNvPr id="14341" name="6 Rectángulo"/>
          <p:cNvSpPr>
            <a:spLocks noChangeArrowheads="1"/>
          </p:cNvSpPr>
          <p:nvPr/>
        </p:nvSpPr>
        <p:spPr bwMode="auto">
          <a:xfrm>
            <a:off x="1004888" y="6076950"/>
            <a:ext cx="8175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221" tIns="41111" rIns="82221" bIns="41111">
            <a:spAutoFit/>
          </a:bodyPr>
          <a:lstStyle>
            <a:lvl1pPr defTabSz="82073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82073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82073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82073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820738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8207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0" hangingPunct="0">
              <a:spcBef>
                <a:spcPct val="30000"/>
              </a:spcBef>
            </a:pPr>
            <a:r>
              <a:rPr lang="en-US" altLang="en-US" sz="700" b="1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Sanz, J.; Miguel. A. Bustamante, I. Tomás, A. and Goy, J. (2014) Technical Financial and Location Criteria for the Design of Land Application System Treatments. Environmental earth Sciences. Vol. 71.1:13-21.</a:t>
            </a:r>
          </a:p>
          <a:p>
            <a:pPr eaLnBrk="0" hangingPunct="0">
              <a:lnSpc>
                <a:spcPct val="95000"/>
              </a:lnSpc>
              <a:buFontTx/>
              <a:buChar char="•"/>
            </a:pPr>
            <a:r>
              <a:rPr lang="en-US" altLang="en-US" sz="700" b="1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Villar, A. Bustamante, I. Gómez, C.M. and Miguel, A. (2011) Land Application Systems and its Assessment on Financial and Economic Criteria: The Experience of CENTA in Southern Spain. IMDEA.</a:t>
            </a:r>
          </a:p>
          <a:p>
            <a:pPr eaLnBrk="0" hangingPunct="0">
              <a:lnSpc>
                <a:spcPct val="95000"/>
              </a:lnSpc>
              <a:buFontTx/>
              <a:buChar char="•"/>
            </a:pPr>
            <a:r>
              <a:rPr lang="en-US" altLang="en-US" sz="700" b="1">
                <a:solidFill>
                  <a:srgbClr val="003366"/>
                </a:solidFill>
                <a:latin typeface="Arial" pitchFamily="34" charset="0"/>
                <a:cs typeface="Times New Roman" pitchFamily="18" charset="0"/>
              </a:rPr>
              <a:t>Ortuño, F.; Molinero, J. ; Garrido, T. and &amp; Custodio (2011) Seawater Injection Barrier Recharge with reclaimed water at Llobregat Delta aquifer (Spain). 8th IWA INTERNATIONAL CONFERENCE ON WATER RECLAMATION &amp; REUSE. Barcelona, Spain. 26-29 September 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Capsules">
  <a:themeElements>
    <a:clrScheme name="1_Capsule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4_Capsules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95000"/>
          </a:lnSpc>
          <a:spcBef>
            <a:spcPct val="0"/>
          </a:spcBef>
          <a:spcAft>
            <a:spcPct val="0"/>
          </a:spcAft>
          <a:buClrTx/>
          <a:buSzTx/>
          <a:buFontTx/>
          <a:buChar char="•"/>
          <a:tabLst/>
          <a:defRPr kumimoji="0" lang="en-US" sz="17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95000"/>
          </a:lnSpc>
          <a:spcBef>
            <a:spcPct val="0"/>
          </a:spcBef>
          <a:spcAft>
            <a:spcPct val="0"/>
          </a:spcAft>
          <a:buClrTx/>
          <a:buSzTx/>
          <a:buFontTx/>
          <a:buChar char="•"/>
          <a:tabLst/>
          <a:defRPr kumimoji="0" lang="en-US" sz="17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1_Capsule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apsule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apsule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apsule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Capsules">
  <a:themeElements>
    <a:clrScheme name="1_Capsule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4_Capsules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95000"/>
          </a:lnSpc>
          <a:spcBef>
            <a:spcPct val="0"/>
          </a:spcBef>
          <a:spcAft>
            <a:spcPct val="0"/>
          </a:spcAft>
          <a:buClrTx/>
          <a:buSzTx/>
          <a:buFontTx/>
          <a:buChar char="•"/>
          <a:tabLst/>
          <a:defRPr kumimoji="0" lang="en-US" sz="17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95000"/>
          </a:lnSpc>
          <a:spcBef>
            <a:spcPct val="0"/>
          </a:spcBef>
          <a:spcAft>
            <a:spcPct val="0"/>
          </a:spcAft>
          <a:buClrTx/>
          <a:buSzTx/>
          <a:buFontTx/>
          <a:buChar char="•"/>
          <a:tabLst/>
          <a:defRPr kumimoji="0" lang="en-US" sz="17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1_Capsule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apsule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apsule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apsule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1040</Words>
  <Application>Microsoft Office PowerPoint</Application>
  <PresentationFormat>Presentación en pantalla (4:3)</PresentationFormat>
  <Paragraphs>96</Paragraphs>
  <Slides>12</Slides>
  <Notes>3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3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23" baseType="lpstr">
      <vt:lpstr>Calibri</vt:lpstr>
      <vt:lpstr>MS PGothic</vt:lpstr>
      <vt:lpstr>Arial</vt:lpstr>
      <vt:lpstr>Wingdings</vt:lpstr>
      <vt:lpstr>Times New Roman</vt:lpstr>
      <vt:lpstr>Verdana</vt:lpstr>
      <vt:lpstr>Tema de Office</vt:lpstr>
      <vt:lpstr>5_Capsules</vt:lpstr>
      <vt:lpstr>6_Capsules</vt:lpstr>
      <vt:lpstr>Microsoft Excel Chart</vt:lpstr>
      <vt:lpstr>Excel.Chart.8</vt:lpstr>
      <vt:lpstr>Policy and economic issues related to the multiple dimensions of NWRMs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What makes a NWRM special is not the ends pursued but the means used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1198094</dc:creator>
  <cp:lastModifiedBy>1198094</cp:lastModifiedBy>
  <cp:revision>35</cp:revision>
  <dcterms:created xsi:type="dcterms:W3CDTF">2014-06-13T16:49:59Z</dcterms:created>
  <dcterms:modified xsi:type="dcterms:W3CDTF">2014-06-30T08:31:50Z</dcterms:modified>
</cp:coreProperties>
</file>